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09" r:id="rId2"/>
    <p:sldId id="316" r:id="rId3"/>
    <p:sldId id="312" r:id="rId4"/>
    <p:sldId id="313" r:id="rId5"/>
    <p:sldId id="314" r:id="rId6"/>
    <p:sldId id="31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tal Verdonschot" initials="CV" lastIdx="13" clrIdx="0">
    <p:extLst>
      <p:ext uri="{19B8F6BF-5375-455C-9EA6-DF929625EA0E}">
        <p15:presenceInfo xmlns:p15="http://schemas.microsoft.com/office/powerpoint/2012/main" userId="S-1-5-21-2006451230-2797823559-4101066718-1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A32"/>
    <a:srgbClr val="283369"/>
    <a:srgbClr val="8B3291"/>
    <a:srgbClr val="2483AE"/>
    <a:srgbClr val="D1CDC6"/>
    <a:srgbClr val="FFD243"/>
    <a:srgbClr val="2F2F32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94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74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4944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66D71-3B39-DA42-B688-D1F6087545C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BA822-C4F6-E84F-9D0F-AF8B9C4E7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914C0-7168-5F4A-9199-8A799FF68F8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3C9E-CC32-3646-A5F1-817A63BE4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3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urohealthnet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facebook.com/euroHealthNet.eu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VKKXwTtG9AYlmX4YuIwbeQ" TargetMode="External"/><Relationship Id="rId11" Type="http://schemas.openxmlformats.org/officeDocument/2006/relationships/image" Target="../media/image1.jpg"/><Relationship Id="rId5" Type="http://schemas.openxmlformats.org/officeDocument/2006/relationships/image" Target="../media/image4.png"/><Relationship Id="rId10" Type="http://schemas.openxmlformats.org/officeDocument/2006/relationships/image" Target="../media/image7.tiff"/><Relationship Id="rId4" Type="http://schemas.openxmlformats.org/officeDocument/2006/relationships/hyperlink" Target="https://twitter.com/eurohealthnet" TargetMode="External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facebook.com/euroHealthNet.eu" TargetMode="External"/><Relationship Id="rId7" Type="http://schemas.openxmlformats.org/officeDocument/2006/relationships/hyperlink" Target="https://www.youtube.com/channel/UCVKKXwTtG9AYlmX4YuIwbeQ" TargetMode="External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.jpg"/><Relationship Id="rId5" Type="http://schemas.openxmlformats.org/officeDocument/2006/relationships/hyperlink" Target="https://twitter.com/eurohealthnet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www.linkedin.com/company/eurohealthnet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>
            <a:extLst>
              <a:ext uri="{FF2B5EF4-FFF2-40B4-BE49-F238E27FC236}">
                <a16:creationId xmlns:a16="http://schemas.microsoft.com/office/drawing/2014/main" id="{BEB49626-66DD-4B34-B53A-0218231E2785}"/>
              </a:ext>
            </a:extLst>
          </p:cNvPr>
          <p:cNvSpPr/>
          <p:nvPr userDrawn="1"/>
        </p:nvSpPr>
        <p:spPr>
          <a:xfrm>
            <a:off x="-814136" y="0"/>
            <a:ext cx="9649637" cy="6858738"/>
          </a:xfrm>
          <a:custGeom>
            <a:avLst/>
            <a:gdLst>
              <a:gd name="connsiteX0" fmla="*/ 0 w 7216680"/>
              <a:gd name="connsiteY0" fmla="*/ 0 h 6839265"/>
              <a:gd name="connsiteX1" fmla="*/ 6035421 w 7216680"/>
              <a:gd name="connsiteY1" fmla="*/ 0 h 6839265"/>
              <a:gd name="connsiteX2" fmla="*/ 6065599 w 7216680"/>
              <a:gd name="connsiteY2" fmla="*/ 71230 h 6839265"/>
              <a:gd name="connsiteX3" fmla="*/ 6126480 w 7216680"/>
              <a:gd name="connsiteY3" fmla="*/ 236161 h 6839265"/>
              <a:gd name="connsiteX4" fmla="*/ 6126480 w 7216680"/>
              <a:gd name="connsiteY4" fmla="*/ 236164 h 6839265"/>
              <a:gd name="connsiteX5" fmla="*/ 6309166 w 7216680"/>
              <a:gd name="connsiteY5" fmla="*/ 731071 h 6839265"/>
              <a:gd name="connsiteX6" fmla="*/ 6862307 w 7216680"/>
              <a:gd name="connsiteY6" fmla="*/ 2761820 h 6839265"/>
              <a:gd name="connsiteX7" fmla="*/ 7215609 w 7216680"/>
              <a:gd name="connsiteY7" fmla="*/ 6698487 h 6839265"/>
              <a:gd name="connsiteX8" fmla="*/ 7216680 w 7216680"/>
              <a:gd name="connsiteY8" fmla="*/ 6839265 h 6839265"/>
              <a:gd name="connsiteX9" fmla="*/ 6128131 w 7216680"/>
              <a:gd name="connsiteY9" fmla="*/ 6839265 h 6839265"/>
              <a:gd name="connsiteX10" fmla="*/ 6126481 w 7216680"/>
              <a:gd name="connsiteY10" fmla="*/ 6836187 h 6839265"/>
              <a:gd name="connsiteX11" fmla="*/ 6126481 w 7216680"/>
              <a:gd name="connsiteY11" fmla="*/ 6839265 h 6839265"/>
              <a:gd name="connsiteX12" fmla="*/ 0 w 7216680"/>
              <a:gd name="connsiteY12" fmla="*/ 6839265 h 6839265"/>
              <a:gd name="connsiteX13" fmla="*/ 0 w 7216680"/>
              <a:gd name="connsiteY13" fmla="*/ 0 h 683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6680" h="6839265">
                <a:moveTo>
                  <a:pt x="0" y="0"/>
                </a:moveTo>
                <a:lnTo>
                  <a:pt x="6035421" y="0"/>
                </a:lnTo>
                <a:lnTo>
                  <a:pt x="6065599" y="71230"/>
                </a:lnTo>
                <a:lnTo>
                  <a:pt x="6126480" y="236161"/>
                </a:lnTo>
                <a:lnTo>
                  <a:pt x="6126480" y="236164"/>
                </a:lnTo>
                <a:lnTo>
                  <a:pt x="6309166" y="731071"/>
                </a:lnTo>
                <a:cubicBezTo>
                  <a:pt x="6538002" y="1397303"/>
                  <a:pt x="6722579" y="2080591"/>
                  <a:pt x="6862307" y="2761820"/>
                </a:cubicBezTo>
                <a:cubicBezTo>
                  <a:pt x="7071899" y="3783664"/>
                  <a:pt x="7199830" y="5426035"/>
                  <a:pt x="7215609" y="6698487"/>
                </a:cubicBezTo>
                <a:lnTo>
                  <a:pt x="7216680" y="6839265"/>
                </a:lnTo>
                <a:lnTo>
                  <a:pt x="6128131" y="6839265"/>
                </a:lnTo>
                <a:lnTo>
                  <a:pt x="6126481" y="6836187"/>
                </a:lnTo>
                <a:lnTo>
                  <a:pt x="6126481" y="6839265"/>
                </a:lnTo>
                <a:lnTo>
                  <a:pt x="0" y="6839265"/>
                </a:lnTo>
                <a:lnTo>
                  <a:pt x="0" y="0"/>
                </a:lnTo>
                <a:close/>
              </a:path>
            </a:pathLst>
          </a:custGeom>
          <a:solidFill>
            <a:srgbClr val="283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D8C3C0-FD86-4B47-9C9E-89FDFA4A03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047" y="1781562"/>
            <a:ext cx="6770660" cy="15442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0" cap="none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4358E0D-145E-415D-B6DF-982B0A2E88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7045" y="3778854"/>
            <a:ext cx="5376000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a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C63F4-969B-4BCC-919A-50A6E03D7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8251" y="0"/>
            <a:ext cx="2484772" cy="193898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1570" userDrawn="1">
          <p15:clr>
            <a:srgbClr val="FBAE40"/>
          </p15:clr>
        </p15:guide>
        <p15:guide id="4" orient="horz" pos="349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2D313E-C1A5-45DD-A0E6-49C5150A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latin typeface="+mn-lt"/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F479FE-F622-430B-8A26-C7D0627AAB81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DF49B7-F3FE-4988-913F-DE8DE12247D9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248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EB2B4283-7B28-410C-87DB-0DFCDFBA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EuroHealthNet Presentation Title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B091079-53ED-4503-B4B1-DD5DE4C912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6000" y="1838328"/>
            <a:ext cx="10567461" cy="8048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756E0FD6-9A34-4E09-A225-0EA5760A7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543" y="654064"/>
            <a:ext cx="5979248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483A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PRACTICE SLIDE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CE5AC17-EFAF-4EC8-8F42-87D48ADBED5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2" y="2914128"/>
            <a:ext cx="10567460" cy="8048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483AE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9E59-1DBE-4D9D-8CF5-F3ACC5D1598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3483" y="230554"/>
            <a:ext cx="10567461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8336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>
                <a:solidFill>
                  <a:srgbClr val="273B7F"/>
                </a:solidFill>
                <a:ea typeface="Ubuntu" charset="0"/>
                <a:cs typeface="Ubuntu" charset="0"/>
              </a:rPr>
              <a:t>PRACTICE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8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4">
            <a:extLst>
              <a:ext uri="{FF2B5EF4-FFF2-40B4-BE49-F238E27FC236}">
                <a16:creationId xmlns:a16="http://schemas.microsoft.com/office/drawing/2014/main" id="{63568579-C247-4B42-A0DA-3B447E97A3BE}"/>
              </a:ext>
            </a:extLst>
          </p:cNvPr>
          <p:cNvSpPr/>
          <p:nvPr userDrawn="1"/>
        </p:nvSpPr>
        <p:spPr>
          <a:xfrm>
            <a:off x="7270351" y="-2205"/>
            <a:ext cx="5631512" cy="6862153"/>
          </a:xfrm>
          <a:custGeom>
            <a:avLst/>
            <a:gdLst>
              <a:gd name="connsiteX0" fmla="*/ 3099619 w 4223634"/>
              <a:gd name="connsiteY0" fmla="*/ 0 h 6862153"/>
              <a:gd name="connsiteX1" fmla="*/ 3099615 w 4223634"/>
              <a:gd name="connsiteY1" fmla="*/ 2205 h 6862153"/>
              <a:gd name="connsiteX2" fmla="*/ 4223634 w 4223634"/>
              <a:gd name="connsiteY2" fmla="*/ 2205 h 6862153"/>
              <a:gd name="connsiteX3" fmla="*/ 4223634 w 4223634"/>
              <a:gd name="connsiteY3" fmla="*/ 6860205 h 6862153"/>
              <a:gd name="connsiteX4" fmla="*/ 3086923 w 4223634"/>
              <a:gd name="connsiteY4" fmla="*/ 6860205 h 6862153"/>
              <a:gd name="connsiteX5" fmla="*/ 3086919 w 4223634"/>
              <a:gd name="connsiteY5" fmla="*/ 6862153 h 6862153"/>
              <a:gd name="connsiteX6" fmla="*/ 1180108 w 4223634"/>
              <a:gd name="connsiteY6" fmla="*/ 6860204 h 6862153"/>
              <a:gd name="connsiteX7" fmla="*/ 1179073 w 4223634"/>
              <a:gd name="connsiteY7" fmla="*/ 6723895 h 6862153"/>
              <a:gd name="connsiteX8" fmla="*/ 824765 w 4223634"/>
              <a:gd name="connsiteY8" fmla="*/ 2767370 h 6862153"/>
              <a:gd name="connsiteX9" fmla="*/ 270049 w 4223634"/>
              <a:gd name="connsiteY9" fmla="*/ 726378 h 6862153"/>
              <a:gd name="connsiteX10" fmla="*/ 86843 w 4223634"/>
              <a:gd name="connsiteY10" fmla="*/ 228974 h 6862153"/>
              <a:gd name="connsiteX11" fmla="*/ 86843 w 4223634"/>
              <a:gd name="connsiteY11" fmla="*/ 228971 h 6862153"/>
              <a:gd name="connsiteX12" fmla="*/ 25789 w 4223634"/>
              <a:gd name="connsiteY12" fmla="*/ 63208 h 6862153"/>
              <a:gd name="connsiteX13" fmla="*/ 0 w 4223634"/>
              <a:gd name="connsiteY13" fmla="*/ 2205 h 686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3634" h="6862153">
                <a:moveTo>
                  <a:pt x="3099619" y="0"/>
                </a:moveTo>
                <a:lnTo>
                  <a:pt x="3099615" y="2205"/>
                </a:lnTo>
                <a:lnTo>
                  <a:pt x="4223634" y="2205"/>
                </a:lnTo>
                <a:lnTo>
                  <a:pt x="4223634" y="6860205"/>
                </a:lnTo>
                <a:lnTo>
                  <a:pt x="3086923" y="6860205"/>
                </a:lnTo>
                <a:lnTo>
                  <a:pt x="3086919" y="6862153"/>
                </a:lnTo>
                <a:lnTo>
                  <a:pt x="1180108" y="6860204"/>
                </a:lnTo>
                <a:lnTo>
                  <a:pt x="1179073" y="6723895"/>
                </a:lnTo>
                <a:cubicBezTo>
                  <a:pt x="1163249" y="5445025"/>
                  <a:pt x="1034954" y="3794369"/>
                  <a:pt x="824765" y="2767370"/>
                </a:cubicBezTo>
                <a:cubicBezTo>
                  <a:pt x="684639" y="2082705"/>
                  <a:pt x="499537" y="1395970"/>
                  <a:pt x="270049" y="726378"/>
                </a:cubicBezTo>
                <a:lnTo>
                  <a:pt x="86843" y="228974"/>
                </a:lnTo>
                <a:lnTo>
                  <a:pt x="86843" y="228971"/>
                </a:lnTo>
                <a:lnTo>
                  <a:pt x="25789" y="63208"/>
                </a:lnTo>
                <a:lnTo>
                  <a:pt x="0" y="220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1544C3-19D4-422E-9917-74D06815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2"/>
                </a:solidFill>
                <a:latin typeface="+mn-lt"/>
              </a:defRPr>
            </a:lvl1pPr>
          </a:lstStyle>
          <a:p>
            <a:pPr algn="r"/>
            <a:r>
              <a:rPr lang="en-US" dirty="0"/>
              <a:t>EuroHealthNet Presentation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AFE1C5-60B1-442F-A112-EAAEB73C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DC1D7C-A527-4B6F-A709-FC661E0F8C63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311E16-D777-47B3-808F-00F0A1D11C20}"/>
              </a:ext>
            </a:extLst>
          </p:cNvPr>
          <p:cNvCxnSpPr/>
          <p:nvPr userDrawn="1"/>
        </p:nvCxnSpPr>
        <p:spPr>
          <a:xfrm flipH="1">
            <a:off x="-144105" y="791127"/>
            <a:ext cx="960105" cy="0"/>
          </a:xfrm>
          <a:prstGeom prst="line">
            <a:avLst/>
          </a:prstGeom>
          <a:ln w="19050">
            <a:solidFill>
              <a:srgbClr val="248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2FF86535-A0BF-4AD3-9EB5-137FD4A472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8542" y="2516889"/>
            <a:ext cx="6807516" cy="954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D2A101DD-C90C-46E2-A84B-02279BF84CC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1" y="3898618"/>
            <a:ext cx="6800056" cy="993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20" name="Content Placeholder 20">
            <a:extLst>
              <a:ext uri="{FF2B5EF4-FFF2-40B4-BE49-F238E27FC236}">
                <a16:creationId xmlns:a16="http://schemas.microsoft.com/office/drawing/2014/main" id="{9F1E67DB-C791-4977-A28C-FA855B8DD7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726537" y="2483080"/>
            <a:ext cx="3638841" cy="33243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r>
              <a:rPr lang="en-US" dirty="0"/>
              <a:t>Bullet points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798006A4-F2D6-436F-94A4-F35969C23A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543" y="654064"/>
            <a:ext cx="5979248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483A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PRACTICE SLIDE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24B51BF-C317-41CD-A166-B63F5252C2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3483" y="230554"/>
            <a:ext cx="10567461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>
                <a:solidFill>
                  <a:srgbClr val="273B7F"/>
                </a:solidFill>
                <a:ea typeface="Ubuntu" charset="0"/>
                <a:cs typeface="Ubuntu" charset="0"/>
              </a:rPr>
              <a:t>PRACTICE PLATFORM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c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7A0583-95AD-4B7A-BA95-268CB4AE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latin typeface="+mn-lt"/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91855F-A970-40BA-8080-B12F831D29EE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5097DB-CE56-4274-A9C3-A81E8DD04BAF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8B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E858066D-2E69-4091-9941-50E998BF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EuroHealthNet Presentation Title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6F8DF73-D46C-45FD-A96C-91B7BAA549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6000" y="1838328"/>
            <a:ext cx="10567461" cy="8048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90BA8A5-3C9A-43AB-AA08-BD328A2E53E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2" y="2914128"/>
            <a:ext cx="10567460" cy="8048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8B3291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3F8A263F-21C1-4AF1-8D0A-C4A3FB46D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543" y="654064"/>
            <a:ext cx="5979248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8B329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POLICY SLIDE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B12500-B95E-4E15-BDC6-C9AD461501F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3483" y="230554"/>
            <a:ext cx="10567461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8336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>
                <a:solidFill>
                  <a:srgbClr val="273B7F"/>
                </a:solidFill>
                <a:ea typeface="Ubuntu" charset="0"/>
                <a:cs typeface="Ubuntu" charset="0"/>
              </a:rPr>
              <a:t>PRACTICE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2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c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34">
            <a:extLst>
              <a:ext uri="{FF2B5EF4-FFF2-40B4-BE49-F238E27FC236}">
                <a16:creationId xmlns:a16="http://schemas.microsoft.com/office/drawing/2014/main" id="{FB26D44C-2792-40F5-943F-F02D661B9D05}"/>
              </a:ext>
            </a:extLst>
          </p:cNvPr>
          <p:cNvSpPr/>
          <p:nvPr userDrawn="1"/>
        </p:nvSpPr>
        <p:spPr>
          <a:xfrm>
            <a:off x="7191066" y="0"/>
            <a:ext cx="5819081" cy="6862153"/>
          </a:xfrm>
          <a:custGeom>
            <a:avLst/>
            <a:gdLst>
              <a:gd name="connsiteX0" fmla="*/ 3099619 w 4223634"/>
              <a:gd name="connsiteY0" fmla="*/ 0 h 6862153"/>
              <a:gd name="connsiteX1" fmla="*/ 3099615 w 4223634"/>
              <a:gd name="connsiteY1" fmla="*/ 2205 h 6862153"/>
              <a:gd name="connsiteX2" fmla="*/ 4223634 w 4223634"/>
              <a:gd name="connsiteY2" fmla="*/ 2205 h 6862153"/>
              <a:gd name="connsiteX3" fmla="*/ 4223634 w 4223634"/>
              <a:gd name="connsiteY3" fmla="*/ 6860205 h 6862153"/>
              <a:gd name="connsiteX4" fmla="*/ 3086923 w 4223634"/>
              <a:gd name="connsiteY4" fmla="*/ 6860205 h 6862153"/>
              <a:gd name="connsiteX5" fmla="*/ 3086919 w 4223634"/>
              <a:gd name="connsiteY5" fmla="*/ 6862153 h 6862153"/>
              <a:gd name="connsiteX6" fmla="*/ 1180108 w 4223634"/>
              <a:gd name="connsiteY6" fmla="*/ 6860204 h 6862153"/>
              <a:gd name="connsiteX7" fmla="*/ 1179073 w 4223634"/>
              <a:gd name="connsiteY7" fmla="*/ 6723895 h 6862153"/>
              <a:gd name="connsiteX8" fmla="*/ 824765 w 4223634"/>
              <a:gd name="connsiteY8" fmla="*/ 2767370 h 6862153"/>
              <a:gd name="connsiteX9" fmla="*/ 270049 w 4223634"/>
              <a:gd name="connsiteY9" fmla="*/ 726378 h 6862153"/>
              <a:gd name="connsiteX10" fmla="*/ 86843 w 4223634"/>
              <a:gd name="connsiteY10" fmla="*/ 228974 h 6862153"/>
              <a:gd name="connsiteX11" fmla="*/ 86843 w 4223634"/>
              <a:gd name="connsiteY11" fmla="*/ 228971 h 6862153"/>
              <a:gd name="connsiteX12" fmla="*/ 25789 w 4223634"/>
              <a:gd name="connsiteY12" fmla="*/ 63208 h 6862153"/>
              <a:gd name="connsiteX13" fmla="*/ 0 w 4223634"/>
              <a:gd name="connsiteY13" fmla="*/ 2205 h 686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3634" h="6862153">
                <a:moveTo>
                  <a:pt x="3099619" y="0"/>
                </a:moveTo>
                <a:lnTo>
                  <a:pt x="3099615" y="2205"/>
                </a:lnTo>
                <a:lnTo>
                  <a:pt x="4223634" y="2205"/>
                </a:lnTo>
                <a:lnTo>
                  <a:pt x="4223634" y="6860205"/>
                </a:lnTo>
                <a:lnTo>
                  <a:pt x="3086923" y="6860205"/>
                </a:lnTo>
                <a:lnTo>
                  <a:pt x="3086919" y="6862153"/>
                </a:lnTo>
                <a:lnTo>
                  <a:pt x="1180108" y="6860204"/>
                </a:lnTo>
                <a:lnTo>
                  <a:pt x="1179073" y="6723895"/>
                </a:lnTo>
                <a:cubicBezTo>
                  <a:pt x="1163249" y="5445025"/>
                  <a:pt x="1034954" y="3794369"/>
                  <a:pt x="824765" y="2767370"/>
                </a:cubicBezTo>
                <a:cubicBezTo>
                  <a:pt x="684639" y="2082705"/>
                  <a:pt x="499537" y="1395970"/>
                  <a:pt x="270049" y="726378"/>
                </a:cubicBezTo>
                <a:lnTo>
                  <a:pt x="86843" y="228974"/>
                </a:lnTo>
                <a:lnTo>
                  <a:pt x="86843" y="228971"/>
                </a:lnTo>
                <a:lnTo>
                  <a:pt x="25789" y="63208"/>
                </a:lnTo>
                <a:lnTo>
                  <a:pt x="0" y="2205"/>
                </a:lnTo>
                <a:close/>
              </a:path>
            </a:pathLst>
          </a:custGeom>
          <a:solidFill>
            <a:srgbClr val="8B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98898DB-17F0-45E3-9FD6-8880FA40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2"/>
                </a:solidFill>
                <a:latin typeface="+mn-lt"/>
              </a:defRPr>
            </a:lvl1pPr>
          </a:lstStyle>
          <a:p>
            <a:pPr algn="r"/>
            <a:r>
              <a:rPr lang="en-US" dirty="0"/>
              <a:t>EuroHealthNet Presentation Title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2F04B52-B7EB-4FF4-A716-B5ACB6F8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B14756-3BA5-4C8E-AB4E-C25D53B9E70D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AAC04228-B830-4B09-B92D-C7752BAD2D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8542" y="2516889"/>
            <a:ext cx="6807516" cy="954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C21DFA0A-A95D-4C9C-A71B-16C3DF1904D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1" y="3898618"/>
            <a:ext cx="6800056" cy="993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8B3291"/>
              </a:buClr>
              <a:buFont typeface="Arial" panose="020B0604020202020204" pitchFamily="34" charset="0"/>
              <a:buChar char="•"/>
              <a:defRPr sz="2800">
                <a:solidFill>
                  <a:srgbClr val="2F2F3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0E41D9-73E5-4258-8C3C-FBDD9FC9E534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8B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0">
            <a:extLst>
              <a:ext uri="{FF2B5EF4-FFF2-40B4-BE49-F238E27FC236}">
                <a16:creationId xmlns:a16="http://schemas.microsoft.com/office/drawing/2014/main" id="{C710DCED-53B4-4461-B33B-9ED1DC8A9D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04158" y="2516889"/>
            <a:ext cx="3185283" cy="33243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r>
              <a:rPr lang="en-US" dirty="0"/>
              <a:t>Bullet points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E4E3956E-5386-4269-981A-8C1EFFEFAD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543" y="654064"/>
            <a:ext cx="5979248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8B329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POLICY SLIDE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FBCA92-1DDD-4995-997B-5FAE8762D3C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3483" y="230554"/>
            <a:ext cx="10567461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8336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>
                <a:solidFill>
                  <a:srgbClr val="273B7F"/>
                </a:solidFill>
                <a:ea typeface="Ubuntu" charset="0"/>
                <a:cs typeface="Ubuntu" charset="0"/>
              </a:rPr>
              <a:t>PRACTICE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3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71428CC-FC4E-4515-BEA7-84C7ABBA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latin typeface="+mn-lt"/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A33308-F86B-490E-9E16-5F61D8908581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89DC8C-776E-44EA-B4B3-50BD2CCFCAF7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DFB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67E206AC-E6F7-4B51-B4BE-C4DC28C0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EuroHealthNet Presentation Title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2708B62-5280-483A-B12B-FFC2295738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6000" y="1838328"/>
            <a:ext cx="10567461" cy="8048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54DC6DDD-5F21-495B-B6AE-572F36BA026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2" y="2914128"/>
            <a:ext cx="10567460" cy="8048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DFBA32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B6B070AB-54ED-4AC1-B9F3-A437942AFF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543" y="654064"/>
            <a:ext cx="5979248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DFBA3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RESEARCH SLIDE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074ACF-7989-43ED-8233-A70035B7AB5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3483" y="230554"/>
            <a:ext cx="10567461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8336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>
                <a:solidFill>
                  <a:srgbClr val="273B7F"/>
                </a:solidFill>
                <a:ea typeface="Ubuntu" charset="0"/>
                <a:cs typeface="Ubuntu" charset="0"/>
              </a:rPr>
              <a:t>PRACTICE PLATFORM</a:t>
            </a:r>
            <a:endParaRPr lang="en-US" sz="2400" cap="all" dirty="0">
              <a:solidFill>
                <a:srgbClr val="FFC108"/>
              </a:solidFill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10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4">
            <a:extLst>
              <a:ext uri="{FF2B5EF4-FFF2-40B4-BE49-F238E27FC236}">
                <a16:creationId xmlns:a16="http://schemas.microsoft.com/office/drawing/2014/main" id="{BDAF2DB0-5098-4F7C-895D-0CFB9AC35C5B}"/>
              </a:ext>
            </a:extLst>
          </p:cNvPr>
          <p:cNvSpPr/>
          <p:nvPr userDrawn="1"/>
        </p:nvSpPr>
        <p:spPr>
          <a:xfrm>
            <a:off x="7519736" y="-2205"/>
            <a:ext cx="4672263" cy="6862153"/>
          </a:xfrm>
          <a:custGeom>
            <a:avLst/>
            <a:gdLst>
              <a:gd name="connsiteX0" fmla="*/ 3099619 w 4223634"/>
              <a:gd name="connsiteY0" fmla="*/ 0 h 6862153"/>
              <a:gd name="connsiteX1" fmla="*/ 3099615 w 4223634"/>
              <a:gd name="connsiteY1" fmla="*/ 2205 h 6862153"/>
              <a:gd name="connsiteX2" fmla="*/ 4223634 w 4223634"/>
              <a:gd name="connsiteY2" fmla="*/ 2205 h 6862153"/>
              <a:gd name="connsiteX3" fmla="*/ 4223634 w 4223634"/>
              <a:gd name="connsiteY3" fmla="*/ 6860205 h 6862153"/>
              <a:gd name="connsiteX4" fmla="*/ 3086923 w 4223634"/>
              <a:gd name="connsiteY4" fmla="*/ 6860205 h 6862153"/>
              <a:gd name="connsiteX5" fmla="*/ 3086919 w 4223634"/>
              <a:gd name="connsiteY5" fmla="*/ 6862153 h 6862153"/>
              <a:gd name="connsiteX6" fmla="*/ 1180108 w 4223634"/>
              <a:gd name="connsiteY6" fmla="*/ 6860204 h 6862153"/>
              <a:gd name="connsiteX7" fmla="*/ 1179073 w 4223634"/>
              <a:gd name="connsiteY7" fmla="*/ 6723895 h 6862153"/>
              <a:gd name="connsiteX8" fmla="*/ 824765 w 4223634"/>
              <a:gd name="connsiteY8" fmla="*/ 2767370 h 6862153"/>
              <a:gd name="connsiteX9" fmla="*/ 270049 w 4223634"/>
              <a:gd name="connsiteY9" fmla="*/ 726378 h 6862153"/>
              <a:gd name="connsiteX10" fmla="*/ 86843 w 4223634"/>
              <a:gd name="connsiteY10" fmla="*/ 228974 h 6862153"/>
              <a:gd name="connsiteX11" fmla="*/ 86843 w 4223634"/>
              <a:gd name="connsiteY11" fmla="*/ 228971 h 6862153"/>
              <a:gd name="connsiteX12" fmla="*/ 25789 w 4223634"/>
              <a:gd name="connsiteY12" fmla="*/ 63208 h 6862153"/>
              <a:gd name="connsiteX13" fmla="*/ 0 w 4223634"/>
              <a:gd name="connsiteY13" fmla="*/ 2205 h 686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3634" h="6862153">
                <a:moveTo>
                  <a:pt x="3099619" y="0"/>
                </a:moveTo>
                <a:lnTo>
                  <a:pt x="3099615" y="2205"/>
                </a:lnTo>
                <a:lnTo>
                  <a:pt x="4223634" y="2205"/>
                </a:lnTo>
                <a:lnTo>
                  <a:pt x="4223634" y="6860205"/>
                </a:lnTo>
                <a:lnTo>
                  <a:pt x="3086923" y="6860205"/>
                </a:lnTo>
                <a:lnTo>
                  <a:pt x="3086919" y="6862153"/>
                </a:lnTo>
                <a:lnTo>
                  <a:pt x="1180108" y="6860204"/>
                </a:lnTo>
                <a:lnTo>
                  <a:pt x="1179073" y="6723895"/>
                </a:lnTo>
                <a:cubicBezTo>
                  <a:pt x="1163249" y="5445025"/>
                  <a:pt x="1034954" y="3794369"/>
                  <a:pt x="824765" y="2767370"/>
                </a:cubicBezTo>
                <a:cubicBezTo>
                  <a:pt x="684639" y="2082705"/>
                  <a:pt x="499537" y="1395970"/>
                  <a:pt x="270049" y="726378"/>
                </a:cubicBezTo>
                <a:lnTo>
                  <a:pt x="86843" y="228974"/>
                </a:lnTo>
                <a:lnTo>
                  <a:pt x="86843" y="228971"/>
                </a:lnTo>
                <a:lnTo>
                  <a:pt x="25789" y="63208"/>
                </a:lnTo>
                <a:lnTo>
                  <a:pt x="0" y="2205"/>
                </a:lnTo>
                <a:close/>
              </a:path>
            </a:pathLst>
          </a:custGeom>
          <a:solidFill>
            <a:srgbClr val="DFB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E4B0091-DB1E-4D44-B2CE-1D9F1FF2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2"/>
                </a:solidFill>
                <a:latin typeface="+mn-lt"/>
              </a:defRPr>
            </a:lvl1pPr>
          </a:lstStyle>
          <a:p>
            <a:pPr algn="r"/>
            <a:r>
              <a:rPr lang="en-US" dirty="0"/>
              <a:t>EuroHealthNet 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BA988E3-C4A5-440F-8C27-D2F3E89A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B8E28D-8B5D-4271-A2E3-62862F5F378E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5F2B656-5B0D-4516-821C-A11202A75E0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8542" y="2516889"/>
            <a:ext cx="6807516" cy="9540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77F75E41-0708-4917-B751-46FE490A1EB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1" y="3898618"/>
            <a:ext cx="6800056" cy="993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DFBA32"/>
              </a:buClr>
              <a:buFont typeface="Arial" panose="020B0604020202020204" pitchFamily="34" charset="0"/>
              <a:buChar char="•"/>
              <a:defRPr sz="2800">
                <a:solidFill>
                  <a:srgbClr val="2F2F3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A92F78-3AAF-4041-85CB-416705A8CDE4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DFB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0">
            <a:extLst>
              <a:ext uri="{FF2B5EF4-FFF2-40B4-BE49-F238E27FC236}">
                <a16:creationId xmlns:a16="http://schemas.microsoft.com/office/drawing/2014/main" id="{EA2341D3-CCAF-4053-A267-EC65ED3483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562" y="2516886"/>
            <a:ext cx="3341690" cy="33243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r>
              <a:rPr lang="en-US" dirty="0"/>
              <a:t>Bullet points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A9CA7ED8-D8B8-4FB9-BD86-9A584D0C8B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543" y="654064"/>
            <a:ext cx="5979248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DFBA3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RESEARCH SLIDE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EA1CA3-B0A6-4C16-9B8E-C7D877B5FE9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3483" y="230554"/>
            <a:ext cx="10567461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DFBA3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all" dirty="0">
                <a:solidFill>
                  <a:srgbClr val="273B7F"/>
                </a:solidFill>
                <a:ea typeface="Ubuntu" charset="0"/>
                <a:cs typeface="Ubuntu" charset="0"/>
              </a:rPr>
              <a:t>PRACTICE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0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63CD43-2A8D-4613-9C04-4336C893EBE2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5">
            <a:extLst>
              <a:ext uri="{FF2B5EF4-FFF2-40B4-BE49-F238E27FC236}">
                <a16:creationId xmlns:a16="http://schemas.microsoft.com/office/drawing/2014/main" id="{5EAB46AF-61C6-46BC-BC25-3AC1D155F421}"/>
              </a:ext>
            </a:extLst>
          </p:cNvPr>
          <p:cNvSpPr/>
          <p:nvPr userDrawn="1"/>
        </p:nvSpPr>
        <p:spPr>
          <a:xfrm>
            <a:off x="-7005" y="0"/>
            <a:ext cx="4272336" cy="6858738"/>
          </a:xfrm>
          <a:custGeom>
            <a:avLst/>
            <a:gdLst>
              <a:gd name="connsiteX0" fmla="*/ 0 w 3204252"/>
              <a:gd name="connsiteY0" fmla="*/ 0 h 6858738"/>
              <a:gd name="connsiteX1" fmla="*/ 2019630 w 3204252"/>
              <a:gd name="connsiteY1" fmla="*/ 0 h 6858738"/>
              <a:gd name="connsiteX2" fmla="*/ 2049894 w 3204252"/>
              <a:gd name="connsiteY2" fmla="*/ 71433 h 6858738"/>
              <a:gd name="connsiteX3" fmla="*/ 2110948 w 3204252"/>
              <a:gd name="connsiteY3" fmla="*/ 236834 h 6858738"/>
              <a:gd name="connsiteX4" fmla="*/ 2110948 w 3204252"/>
              <a:gd name="connsiteY4" fmla="*/ 236837 h 6858738"/>
              <a:gd name="connsiteX5" fmla="*/ 2294154 w 3204252"/>
              <a:gd name="connsiteY5" fmla="*/ 733153 h 6858738"/>
              <a:gd name="connsiteX6" fmla="*/ 2848870 w 3204252"/>
              <a:gd name="connsiteY6" fmla="*/ 2769684 h 6858738"/>
              <a:gd name="connsiteX7" fmla="*/ 3203178 w 3204252"/>
              <a:gd name="connsiteY7" fmla="*/ 6717559 h 6858738"/>
              <a:gd name="connsiteX8" fmla="*/ 3204252 w 3204252"/>
              <a:gd name="connsiteY8" fmla="*/ 6858738 h 6858738"/>
              <a:gd name="connsiteX9" fmla="*/ 2112604 w 3204252"/>
              <a:gd name="connsiteY9" fmla="*/ 6858738 h 6858738"/>
              <a:gd name="connsiteX10" fmla="*/ 2110949 w 3204252"/>
              <a:gd name="connsiteY10" fmla="*/ 6855651 h 6858738"/>
              <a:gd name="connsiteX11" fmla="*/ 2110949 w 3204252"/>
              <a:gd name="connsiteY11" fmla="*/ 6858738 h 6858738"/>
              <a:gd name="connsiteX12" fmla="*/ 0 w 3204252"/>
              <a:gd name="connsiteY12" fmla="*/ 6858738 h 685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4252" h="6858738">
                <a:moveTo>
                  <a:pt x="0" y="0"/>
                </a:moveTo>
                <a:lnTo>
                  <a:pt x="2019630" y="0"/>
                </a:lnTo>
                <a:lnTo>
                  <a:pt x="2049894" y="71433"/>
                </a:lnTo>
                <a:lnTo>
                  <a:pt x="2110948" y="236834"/>
                </a:lnTo>
                <a:lnTo>
                  <a:pt x="2110948" y="236837"/>
                </a:lnTo>
                <a:lnTo>
                  <a:pt x="2294154" y="733153"/>
                </a:lnTo>
                <a:cubicBezTo>
                  <a:pt x="2523642" y="1401282"/>
                  <a:pt x="2708744" y="2086515"/>
                  <a:pt x="2848870" y="2769684"/>
                </a:cubicBezTo>
                <a:cubicBezTo>
                  <a:pt x="3059059" y="3794437"/>
                  <a:pt x="3187354" y="5441484"/>
                  <a:pt x="3203178" y="6717559"/>
                </a:cubicBezTo>
                <a:lnTo>
                  <a:pt x="3204252" y="6858738"/>
                </a:lnTo>
                <a:lnTo>
                  <a:pt x="2112604" y="6858738"/>
                </a:lnTo>
                <a:lnTo>
                  <a:pt x="2110949" y="6855651"/>
                </a:lnTo>
                <a:lnTo>
                  <a:pt x="2110949" y="6858738"/>
                </a:lnTo>
                <a:lnTo>
                  <a:pt x="0" y="6858738"/>
                </a:lnTo>
                <a:close/>
              </a:path>
            </a:pathLst>
          </a:custGeom>
          <a:solidFill>
            <a:srgbClr val="283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D4694D-5C04-40EF-8B72-96B43C103D48}"/>
              </a:ext>
            </a:extLst>
          </p:cNvPr>
          <p:cNvSpPr txBox="1">
            <a:spLocks/>
          </p:cNvSpPr>
          <p:nvPr userDrawn="1"/>
        </p:nvSpPr>
        <p:spPr>
          <a:xfrm>
            <a:off x="5964143" y="1863492"/>
            <a:ext cx="5376000" cy="8373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all" baseline="0">
                <a:solidFill>
                  <a:schemeClr val="accent2"/>
                </a:solidFill>
                <a:latin typeface="ubuntu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+mn-lt"/>
              </a:rPr>
              <a:t>Thank you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A7B79C-D625-451E-8BCA-89D838115AED}"/>
              </a:ext>
            </a:extLst>
          </p:cNvPr>
          <p:cNvSpPr txBox="1"/>
          <p:nvPr userDrawn="1"/>
        </p:nvSpPr>
        <p:spPr>
          <a:xfrm>
            <a:off x="5966336" y="2700806"/>
            <a:ext cx="3840427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>
                <a:solidFill>
                  <a:srgbClr val="2F2F32"/>
                </a:solidFill>
                <a:latin typeface="+mn-lt"/>
                <a:ea typeface="Ubuntu" charset="0"/>
                <a:cs typeface="Ubuntu" charset="0"/>
              </a:rPr>
              <a:t>Contact 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E54419-018F-43C3-96E7-F36A3944ECC2}"/>
              </a:ext>
            </a:extLst>
          </p:cNvPr>
          <p:cNvSpPr txBox="1"/>
          <p:nvPr userDrawn="1"/>
        </p:nvSpPr>
        <p:spPr>
          <a:xfrm>
            <a:off x="5969135" y="4409959"/>
            <a:ext cx="268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F2F32"/>
                </a:solidFill>
                <a:latin typeface="+mn-lt"/>
                <a:ea typeface="Ubuntu" charset="0"/>
                <a:cs typeface="Ubuntu" charset="0"/>
              </a:rPr>
              <a:t>Follow us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7507BD-D719-41A1-8775-B871DDAFD50C}"/>
              </a:ext>
            </a:extLst>
          </p:cNvPr>
          <p:cNvGrpSpPr/>
          <p:nvPr userDrawn="1"/>
        </p:nvGrpSpPr>
        <p:grpSpPr>
          <a:xfrm>
            <a:off x="8362951" y="4398113"/>
            <a:ext cx="2685808" cy="542244"/>
            <a:chOff x="407814" y="4163274"/>
            <a:chExt cx="1810475" cy="405578"/>
          </a:xfrm>
        </p:grpSpPr>
        <p:sp>
          <p:nvSpPr>
            <p:cNvPr id="29" name="Rectangle 28">
              <a:hlinkClick r:id="rId2"/>
              <a:extLst>
                <a:ext uri="{FF2B5EF4-FFF2-40B4-BE49-F238E27FC236}">
                  <a16:creationId xmlns:a16="http://schemas.microsoft.com/office/drawing/2014/main" id="{582792EA-9FCD-41E6-85F3-BCAF638C566B}"/>
                </a:ext>
              </a:extLst>
            </p:cNvPr>
            <p:cNvSpPr/>
            <p:nvPr/>
          </p:nvSpPr>
          <p:spPr>
            <a:xfrm>
              <a:off x="407814" y="4163274"/>
              <a:ext cx="405578" cy="405578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hlinkClick r:id="rId4"/>
              <a:extLst>
                <a:ext uri="{FF2B5EF4-FFF2-40B4-BE49-F238E27FC236}">
                  <a16:creationId xmlns:a16="http://schemas.microsoft.com/office/drawing/2014/main" id="{5F04C48B-E883-4743-B88F-ACCFCA96A0EC}"/>
                </a:ext>
              </a:extLst>
            </p:cNvPr>
            <p:cNvSpPr/>
            <p:nvPr/>
          </p:nvSpPr>
          <p:spPr>
            <a:xfrm>
              <a:off x="880464" y="4163274"/>
              <a:ext cx="405578" cy="40557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1" name="Rectangle 30">
              <a:hlinkClick r:id="rId6"/>
              <a:extLst>
                <a:ext uri="{FF2B5EF4-FFF2-40B4-BE49-F238E27FC236}">
                  <a16:creationId xmlns:a16="http://schemas.microsoft.com/office/drawing/2014/main" id="{B46C47EB-691B-410C-916F-9A8FC30803BC}"/>
                </a:ext>
              </a:extLst>
            </p:cNvPr>
            <p:cNvSpPr/>
            <p:nvPr/>
          </p:nvSpPr>
          <p:spPr>
            <a:xfrm>
              <a:off x="1351686" y="4163274"/>
              <a:ext cx="405578" cy="405578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31">
              <a:hlinkClick r:id="rId8"/>
              <a:extLst>
                <a:ext uri="{FF2B5EF4-FFF2-40B4-BE49-F238E27FC236}">
                  <a16:creationId xmlns:a16="http://schemas.microsoft.com/office/drawing/2014/main" id="{16DC8A18-B6AB-4303-AEDD-BC4DA7214439}"/>
                </a:ext>
              </a:extLst>
            </p:cNvPr>
            <p:cNvSpPr/>
            <p:nvPr/>
          </p:nvSpPr>
          <p:spPr>
            <a:xfrm>
              <a:off x="1812711" y="4163274"/>
              <a:ext cx="405578" cy="405578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BE6CB4-6D9E-432E-97A8-EA38A8EFA044}"/>
              </a:ext>
            </a:extLst>
          </p:cNvPr>
          <p:cNvGrpSpPr/>
          <p:nvPr userDrawn="1"/>
        </p:nvGrpSpPr>
        <p:grpSpPr>
          <a:xfrm>
            <a:off x="4378641" y="5817188"/>
            <a:ext cx="7813359" cy="636430"/>
            <a:chOff x="-274751" y="5663818"/>
            <a:chExt cx="5535248" cy="636430"/>
          </a:xfrm>
        </p:grpSpPr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E6E57DCF-2194-4DAE-BA75-A92BFCA91165}"/>
                </a:ext>
              </a:extLst>
            </p:cNvPr>
            <p:cNvSpPr txBox="1">
              <a:spLocks/>
            </p:cNvSpPr>
            <p:nvPr/>
          </p:nvSpPr>
          <p:spPr>
            <a:xfrm>
              <a:off x="326454" y="5690648"/>
              <a:ext cx="4934043" cy="609600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latin typeface="+mn-lt"/>
                </a:rPr>
                <a:t>EuroHealthNet is supported by the European Commission, through the EU </a:t>
              </a:r>
              <a:r>
                <a:rPr lang="en-US" sz="1800" dirty="0" err="1">
                  <a:latin typeface="+mn-lt"/>
                </a:rPr>
                <a:t>Programme</a:t>
              </a:r>
              <a:r>
                <a:rPr lang="en-US" sz="1800" dirty="0">
                  <a:latin typeface="+mn-lt"/>
                </a:rPr>
                <a:t> for Employment and Social Innovation (</a:t>
              </a:r>
              <a:r>
                <a:rPr lang="en-US" sz="1800" dirty="0" err="1">
                  <a:latin typeface="+mn-lt"/>
                </a:rPr>
                <a:t>EaSI</a:t>
              </a:r>
              <a:r>
                <a:rPr lang="en-US" sz="1800" dirty="0">
                  <a:latin typeface="+mn-lt"/>
                </a:rPr>
                <a:t> 2014-2020)</a:t>
              </a:r>
            </a:p>
            <a:p>
              <a:pPr algn="l">
                <a:defRPr/>
              </a:pPr>
              <a:endParaRPr lang="en-US" sz="800" dirty="0">
                <a:latin typeface="+mn-lt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43CF89A-E142-45FC-BFA8-79A5A53B8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4751" y="5663818"/>
              <a:ext cx="597255" cy="506168"/>
            </a:xfrm>
            <a:prstGeom prst="rect">
              <a:avLst/>
            </a:prstGeom>
          </p:spPr>
        </p:pic>
      </p:grp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E5A3A4DD-55FF-4481-B159-D1CDA930D0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69137" y="3235873"/>
            <a:ext cx="5371009" cy="907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N</a:t>
            </a:r>
            <a:r>
              <a:rPr lang="en-US" dirty="0" err="1"/>
              <a:t>ame</a:t>
            </a:r>
            <a:r>
              <a:rPr lang="en-US" dirty="0"/>
              <a:t>, e-mail address and website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52FCCB-8885-4B29-90D4-5C51C538D7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538251" y="0"/>
            <a:ext cx="2484772" cy="1938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>
            <a:extLst>
              <a:ext uri="{FF2B5EF4-FFF2-40B4-BE49-F238E27FC236}">
                <a16:creationId xmlns:a16="http://schemas.microsoft.com/office/drawing/2014/main" id="{F0C02551-0CC3-491B-83CA-26CEF9BEF74A}"/>
              </a:ext>
            </a:extLst>
          </p:cNvPr>
          <p:cNvSpPr/>
          <p:nvPr userDrawn="1"/>
        </p:nvSpPr>
        <p:spPr>
          <a:xfrm>
            <a:off x="1" y="0"/>
            <a:ext cx="9719484" cy="6858738"/>
          </a:xfrm>
          <a:custGeom>
            <a:avLst/>
            <a:gdLst>
              <a:gd name="connsiteX0" fmla="*/ 0 w 7216680"/>
              <a:gd name="connsiteY0" fmla="*/ 0 h 6839265"/>
              <a:gd name="connsiteX1" fmla="*/ 6035421 w 7216680"/>
              <a:gd name="connsiteY1" fmla="*/ 0 h 6839265"/>
              <a:gd name="connsiteX2" fmla="*/ 6065599 w 7216680"/>
              <a:gd name="connsiteY2" fmla="*/ 71230 h 6839265"/>
              <a:gd name="connsiteX3" fmla="*/ 6126480 w 7216680"/>
              <a:gd name="connsiteY3" fmla="*/ 236161 h 6839265"/>
              <a:gd name="connsiteX4" fmla="*/ 6126480 w 7216680"/>
              <a:gd name="connsiteY4" fmla="*/ 236164 h 6839265"/>
              <a:gd name="connsiteX5" fmla="*/ 6309166 w 7216680"/>
              <a:gd name="connsiteY5" fmla="*/ 731071 h 6839265"/>
              <a:gd name="connsiteX6" fmla="*/ 6862307 w 7216680"/>
              <a:gd name="connsiteY6" fmla="*/ 2761820 h 6839265"/>
              <a:gd name="connsiteX7" fmla="*/ 7215609 w 7216680"/>
              <a:gd name="connsiteY7" fmla="*/ 6698487 h 6839265"/>
              <a:gd name="connsiteX8" fmla="*/ 7216680 w 7216680"/>
              <a:gd name="connsiteY8" fmla="*/ 6839265 h 6839265"/>
              <a:gd name="connsiteX9" fmla="*/ 6128131 w 7216680"/>
              <a:gd name="connsiteY9" fmla="*/ 6839265 h 6839265"/>
              <a:gd name="connsiteX10" fmla="*/ 6126481 w 7216680"/>
              <a:gd name="connsiteY10" fmla="*/ 6836187 h 6839265"/>
              <a:gd name="connsiteX11" fmla="*/ 6126481 w 7216680"/>
              <a:gd name="connsiteY11" fmla="*/ 6839265 h 6839265"/>
              <a:gd name="connsiteX12" fmla="*/ 0 w 7216680"/>
              <a:gd name="connsiteY12" fmla="*/ 6839265 h 6839265"/>
              <a:gd name="connsiteX13" fmla="*/ 0 w 7216680"/>
              <a:gd name="connsiteY13" fmla="*/ 0 h 683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6680" h="6839265">
                <a:moveTo>
                  <a:pt x="0" y="0"/>
                </a:moveTo>
                <a:lnTo>
                  <a:pt x="6035421" y="0"/>
                </a:lnTo>
                <a:lnTo>
                  <a:pt x="6065599" y="71230"/>
                </a:lnTo>
                <a:lnTo>
                  <a:pt x="6126480" y="236161"/>
                </a:lnTo>
                <a:lnTo>
                  <a:pt x="6126480" y="236164"/>
                </a:lnTo>
                <a:lnTo>
                  <a:pt x="6309166" y="731071"/>
                </a:lnTo>
                <a:cubicBezTo>
                  <a:pt x="6538002" y="1397303"/>
                  <a:pt x="6722579" y="2080591"/>
                  <a:pt x="6862307" y="2761820"/>
                </a:cubicBezTo>
                <a:cubicBezTo>
                  <a:pt x="7071899" y="3783664"/>
                  <a:pt x="7199830" y="5426035"/>
                  <a:pt x="7215609" y="6698487"/>
                </a:cubicBezTo>
                <a:lnTo>
                  <a:pt x="7216680" y="6839265"/>
                </a:lnTo>
                <a:lnTo>
                  <a:pt x="6128131" y="6839265"/>
                </a:lnTo>
                <a:lnTo>
                  <a:pt x="6126481" y="6836187"/>
                </a:lnTo>
                <a:lnTo>
                  <a:pt x="6126481" y="6839265"/>
                </a:lnTo>
                <a:lnTo>
                  <a:pt x="0" y="6839265"/>
                </a:lnTo>
                <a:lnTo>
                  <a:pt x="0" y="0"/>
                </a:lnTo>
                <a:close/>
              </a:path>
            </a:pathLst>
          </a:custGeom>
          <a:solidFill>
            <a:srgbClr val="283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  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9E9EAA-A060-4087-8130-41C7FE998B20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080937-9B5D-4855-BBF4-CEAC92E79485}"/>
              </a:ext>
            </a:extLst>
          </p:cNvPr>
          <p:cNvGrpSpPr/>
          <p:nvPr userDrawn="1"/>
        </p:nvGrpSpPr>
        <p:grpSpPr>
          <a:xfrm>
            <a:off x="816002" y="5636678"/>
            <a:ext cx="9044760" cy="755245"/>
            <a:chOff x="1344161" y="6031725"/>
            <a:chExt cx="6639350" cy="711199"/>
          </a:xfrm>
        </p:grpSpPr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1F7F9A9-A200-4A90-AB49-5A230982EEAB}"/>
                </a:ext>
              </a:extLst>
            </p:cNvPr>
            <p:cNvSpPr txBox="1">
              <a:spLocks/>
            </p:cNvSpPr>
            <p:nvPr/>
          </p:nvSpPr>
          <p:spPr>
            <a:xfrm>
              <a:off x="2114106" y="6031725"/>
              <a:ext cx="5869405" cy="711199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EuroHealthNet is supported by the European Commission, through the EU </a:t>
              </a:r>
              <a:r>
                <a:rPr lang="en-US" sz="1800" dirty="0" err="1">
                  <a:solidFill>
                    <a:schemeClr val="bg1"/>
                  </a:solidFill>
                  <a:latin typeface="+mn-lt"/>
                </a:rPr>
                <a:t>Programme</a:t>
              </a: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 for Employment and Social Innovation (</a:t>
              </a:r>
              <a:r>
                <a:rPr lang="en-US" sz="1800" dirty="0" err="1">
                  <a:solidFill>
                    <a:schemeClr val="bg1"/>
                  </a:solidFill>
                  <a:latin typeface="+mn-lt"/>
                </a:rPr>
                <a:t>EaSI</a:t>
              </a: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 2014-2020)</a:t>
              </a:r>
            </a:p>
            <a:p>
              <a:pPr algn="l">
                <a:defRPr/>
              </a:pPr>
              <a:endParaRPr lang="en-US" sz="1600" dirty="0">
                <a:latin typeface="+mn-lt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18C35B-AAA0-490A-BB93-4347AE660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161" y="6031725"/>
              <a:ext cx="769945" cy="6224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5E3865-D099-4AC5-9E5D-4AAED9911EEE}"/>
              </a:ext>
            </a:extLst>
          </p:cNvPr>
          <p:cNvGrpSpPr/>
          <p:nvPr userDrawn="1"/>
        </p:nvGrpSpPr>
        <p:grpSpPr>
          <a:xfrm>
            <a:off x="969400" y="4392383"/>
            <a:ext cx="3013053" cy="570417"/>
            <a:chOff x="407814" y="4163274"/>
            <a:chExt cx="1810475" cy="405578"/>
          </a:xfrm>
        </p:grpSpPr>
        <p:sp>
          <p:nvSpPr>
            <p:cNvPr id="35" name="Rectangle 34">
              <a:hlinkClick r:id="rId3"/>
              <a:extLst>
                <a:ext uri="{FF2B5EF4-FFF2-40B4-BE49-F238E27FC236}">
                  <a16:creationId xmlns:a16="http://schemas.microsoft.com/office/drawing/2014/main" id="{0860D175-B8E2-4EE2-9009-0C4D828F2A39}"/>
                </a:ext>
              </a:extLst>
            </p:cNvPr>
            <p:cNvSpPr/>
            <p:nvPr/>
          </p:nvSpPr>
          <p:spPr>
            <a:xfrm>
              <a:off x="407814" y="4163274"/>
              <a:ext cx="405578" cy="40557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Rectangle 35">
              <a:hlinkClick r:id="rId5"/>
              <a:extLst>
                <a:ext uri="{FF2B5EF4-FFF2-40B4-BE49-F238E27FC236}">
                  <a16:creationId xmlns:a16="http://schemas.microsoft.com/office/drawing/2014/main" id="{854C8A71-A1C6-40DB-9646-6F94CA18807E}"/>
                </a:ext>
              </a:extLst>
            </p:cNvPr>
            <p:cNvSpPr/>
            <p:nvPr/>
          </p:nvSpPr>
          <p:spPr>
            <a:xfrm>
              <a:off x="880464" y="4163274"/>
              <a:ext cx="405578" cy="40557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Rectangle 36">
              <a:hlinkClick r:id="rId7"/>
              <a:extLst>
                <a:ext uri="{FF2B5EF4-FFF2-40B4-BE49-F238E27FC236}">
                  <a16:creationId xmlns:a16="http://schemas.microsoft.com/office/drawing/2014/main" id="{468B2A40-E0FC-4191-9000-0A12F2A0ABF8}"/>
                </a:ext>
              </a:extLst>
            </p:cNvPr>
            <p:cNvSpPr/>
            <p:nvPr/>
          </p:nvSpPr>
          <p:spPr>
            <a:xfrm>
              <a:off x="1351686" y="4163274"/>
              <a:ext cx="405578" cy="405578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Rectangle 37">
              <a:hlinkClick r:id="rId9"/>
              <a:extLst>
                <a:ext uri="{FF2B5EF4-FFF2-40B4-BE49-F238E27FC236}">
                  <a16:creationId xmlns:a16="http://schemas.microsoft.com/office/drawing/2014/main" id="{BA98F116-E1DE-481E-AAE2-788A6E8B0581}"/>
                </a:ext>
              </a:extLst>
            </p:cNvPr>
            <p:cNvSpPr/>
            <p:nvPr/>
          </p:nvSpPr>
          <p:spPr>
            <a:xfrm>
              <a:off x="1812711" y="4163274"/>
              <a:ext cx="405578" cy="405578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6BF8202-7109-4555-82B3-6599F1D446BF}"/>
              </a:ext>
            </a:extLst>
          </p:cNvPr>
          <p:cNvSpPr txBox="1"/>
          <p:nvPr userDrawn="1"/>
        </p:nvSpPr>
        <p:spPr>
          <a:xfrm>
            <a:off x="969400" y="2243202"/>
            <a:ext cx="3840427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ea typeface="Ubuntu" charset="0"/>
                <a:cs typeface="Ubuntu" charset="0"/>
              </a:rPr>
              <a:t>Contact us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F5BE8F-747B-4502-8E90-D04A9B560838}"/>
              </a:ext>
            </a:extLst>
          </p:cNvPr>
          <p:cNvSpPr txBox="1"/>
          <p:nvPr userDrawn="1"/>
        </p:nvSpPr>
        <p:spPr>
          <a:xfrm>
            <a:off x="896792" y="3766676"/>
            <a:ext cx="247797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ea typeface="Ubuntu" charset="0"/>
                <a:cs typeface="Ubuntu" charset="0"/>
              </a:rPr>
              <a:t>Follow us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1854D2E-4E78-42A8-B105-4931E247EBAE}"/>
              </a:ext>
            </a:extLst>
          </p:cNvPr>
          <p:cNvSpPr txBox="1">
            <a:spLocks/>
          </p:cNvSpPr>
          <p:nvPr userDrawn="1"/>
        </p:nvSpPr>
        <p:spPr>
          <a:xfrm>
            <a:off x="896791" y="1299455"/>
            <a:ext cx="5376000" cy="8373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all" baseline="0">
                <a:solidFill>
                  <a:schemeClr val="accent2"/>
                </a:solidFill>
                <a:latin typeface="ubuntu" charset="0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1"/>
                </a:solidFill>
                <a:latin typeface="+mn-lt"/>
              </a:rPr>
              <a:t>Thank you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681A6E13-5CEF-45D3-B26F-44B4A22F07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9401" y="2752536"/>
            <a:ext cx="5371009" cy="10101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FFD243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N</a:t>
            </a:r>
            <a:r>
              <a:rPr lang="en-US" dirty="0" err="1"/>
              <a:t>ame</a:t>
            </a:r>
            <a:r>
              <a:rPr lang="en-US" dirty="0"/>
              <a:t>, e-mail address and website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3AC964-54A3-4BF3-AC11-10E95BD90B3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538251" y="0"/>
            <a:ext cx="2484772" cy="1938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273B8-1251-4BAB-A98B-030A37C1B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6189"/>
            <a:ext cx="6096000" cy="36374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F12A6F-46A5-4F30-A6EE-94A40FD272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867" y="2695962"/>
            <a:ext cx="5637828" cy="15442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cap="none">
                <a:latin typeface="+mn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410B8D-041B-4A84-AC47-B91C8D8AB2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867" y="4144614"/>
            <a:ext cx="5376000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to add a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EADAC-31C6-40A1-81AA-708EA7095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746" y="88132"/>
            <a:ext cx="2484772" cy="19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0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1570" userDrawn="1">
          <p15:clr>
            <a:srgbClr val="FBAE40"/>
          </p15:clr>
        </p15:guide>
        <p15:guide id="4" orient="horz" pos="34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>
            <a:extLst>
              <a:ext uri="{FF2B5EF4-FFF2-40B4-BE49-F238E27FC236}">
                <a16:creationId xmlns:a16="http://schemas.microsoft.com/office/drawing/2014/main" id="{BEB49626-66DD-4B34-B53A-0218231E2785}"/>
              </a:ext>
            </a:extLst>
          </p:cNvPr>
          <p:cNvSpPr/>
          <p:nvPr userDrawn="1"/>
        </p:nvSpPr>
        <p:spPr>
          <a:xfrm>
            <a:off x="-802105" y="0"/>
            <a:ext cx="9649637" cy="6858738"/>
          </a:xfrm>
          <a:custGeom>
            <a:avLst/>
            <a:gdLst>
              <a:gd name="connsiteX0" fmla="*/ 0 w 7216680"/>
              <a:gd name="connsiteY0" fmla="*/ 0 h 6839265"/>
              <a:gd name="connsiteX1" fmla="*/ 6035421 w 7216680"/>
              <a:gd name="connsiteY1" fmla="*/ 0 h 6839265"/>
              <a:gd name="connsiteX2" fmla="*/ 6065599 w 7216680"/>
              <a:gd name="connsiteY2" fmla="*/ 71230 h 6839265"/>
              <a:gd name="connsiteX3" fmla="*/ 6126480 w 7216680"/>
              <a:gd name="connsiteY3" fmla="*/ 236161 h 6839265"/>
              <a:gd name="connsiteX4" fmla="*/ 6126480 w 7216680"/>
              <a:gd name="connsiteY4" fmla="*/ 236164 h 6839265"/>
              <a:gd name="connsiteX5" fmla="*/ 6309166 w 7216680"/>
              <a:gd name="connsiteY5" fmla="*/ 731071 h 6839265"/>
              <a:gd name="connsiteX6" fmla="*/ 6862307 w 7216680"/>
              <a:gd name="connsiteY6" fmla="*/ 2761820 h 6839265"/>
              <a:gd name="connsiteX7" fmla="*/ 7215609 w 7216680"/>
              <a:gd name="connsiteY7" fmla="*/ 6698487 h 6839265"/>
              <a:gd name="connsiteX8" fmla="*/ 7216680 w 7216680"/>
              <a:gd name="connsiteY8" fmla="*/ 6839265 h 6839265"/>
              <a:gd name="connsiteX9" fmla="*/ 6128131 w 7216680"/>
              <a:gd name="connsiteY9" fmla="*/ 6839265 h 6839265"/>
              <a:gd name="connsiteX10" fmla="*/ 6126481 w 7216680"/>
              <a:gd name="connsiteY10" fmla="*/ 6836187 h 6839265"/>
              <a:gd name="connsiteX11" fmla="*/ 6126481 w 7216680"/>
              <a:gd name="connsiteY11" fmla="*/ 6839265 h 6839265"/>
              <a:gd name="connsiteX12" fmla="*/ 0 w 7216680"/>
              <a:gd name="connsiteY12" fmla="*/ 6839265 h 6839265"/>
              <a:gd name="connsiteX13" fmla="*/ 0 w 7216680"/>
              <a:gd name="connsiteY13" fmla="*/ 0 h 683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6680" h="6839265">
                <a:moveTo>
                  <a:pt x="0" y="0"/>
                </a:moveTo>
                <a:lnTo>
                  <a:pt x="6035421" y="0"/>
                </a:lnTo>
                <a:lnTo>
                  <a:pt x="6065599" y="71230"/>
                </a:lnTo>
                <a:lnTo>
                  <a:pt x="6126480" y="236161"/>
                </a:lnTo>
                <a:lnTo>
                  <a:pt x="6126480" y="236164"/>
                </a:lnTo>
                <a:lnTo>
                  <a:pt x="6309166" y="731071"/>
                </a:lnTo>
                <a:cubicBezTo>
                  <a:pt x="6538002" y="1397303"/>
                  <a:pt x="6722579" y="2080591"/>
                  <a:pt x="6862307" y="2761820"/>
                </a:cubicBezTo>
                <a:cubicBezTo>
                  <a:pt x="7071899" y="3783664"/>
                  <a:pt x="7199830" y="5426035"/>
                  <a:pt x="7215609" y="6698487"/>
                </a:cubicBezTo>
                <a:lnTo>
                  <a:pt x="7216680" y="6839265"/>
                </a:lnTo>
                <a:lnTo>
                  <a:pt x="6128131" y="6839265"/>
                </a:lnTo>
                <a:lnTo>
                  <a:pt x="6126481" y="6836187"/>
                </a:lnTo>
                <a:lnTo>
                  <a:pt x="6126481" y="6839265"/>
                </a:lnTo>
                <a:lnTo>
                  <a:pt x="0" y="6839265"/>
                </a:lnTo>
                <a:lnTo>
                  <a:pt x="0" y="0"/>
                </a:ln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89B08577-4B61-4936-842E-76345D0DC1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702" y="642016"/>
            <a:ext cx="6664657" cy="8120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OUTLINE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D193E-7081-4571-9260-158CD98E7556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28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FF0320B-71BE-4D8F-80A0-A46396A783C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1" y="2435824"/>
            <a:ext cx="6800056" cy="391800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A105F05-0B2E-4BA9-B29E-9BADF903C3D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43785" y="2456067"/>
            <a:ext cx="3023616" cy="391800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D243"/>
              </a:buClr>
              <a:buSzPct val="15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B8992-8A30-44A7-9B7D-4766EC35E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8251" y="0"/>
            <a:ext cx="2484772" cy="19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1570" userDrawn="1">
          <p15:clr>
            <a:srgbClr val="FBAE40"/>
          </p15:clr>
        </p15:guide>
        <p15:guide id="4" orient="horz" pos="34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4">
            <a:extLst>
              <a:ext uri="{FF2B5EF4-FFF2-40B4-BE49-F238E27FC236}">
                <a16:creationId xmlns:a16="http://schemas.microsoft.com/office/drawing/2014/main" id="{D5EB74D3-431A-44EB-9499-87BAA56EBE46}"/>
              </a:ext>
            </a:extLst>
          </p:cNvPr>
          <p:cNvSpPr/>
          <p:nvPr userDrawn="1"/>
        </p:nvSpPr>
        <p:spPr>
          <a:xfrm>
            <a:off x="7270351" y="-4153"/>
            <a:ext cx="5631512" cy="6862153"/>
          </a:xfrm>
          <a:custGeom>
            <a:avLst/>
            <a:gdLst>
              <a:gd name="connsiteX0" fmla="*/ 3099619 w 4223634"/>
              <a:gd name="connsiteY0" fmla="*/ 0 h 6862153"/>
              <a:gd name="connsiteX1" fmla="*/ 3099615 w 4223634"/>
              <a:gd name="connsiteY1" fmla="*/ 2205 h 6862153"/>
              <a:gd name="connsiteX2" fmla="*/ 4223634 w 4223634"/>
              <a:gd name="connsiteY2" fmla="*/ 2205 h 6862153"/>
              <a:gd name="connsiteX3" fmla="*/ 4223634 w 4223634"/>
              <a:gd name="connsiteY3" fmla="*/ 6860205 h 6862153"/>
              <a:gd name="connsiteX4" fmla="*/ 3086923 w 4223634"/>
              <a:gd name="connsiteY4" fmla="*/ 6860205 h 6862153"/>
              <a:gd name="connsiteX5" fmla="*/ 3086919 w 4223634"/>
              <a:gd name="connsiteY5" fmla="*/ 6862153 h 6862153"/>
              <a:gd name="connsiteX6" fmla="*/ 1180108 w 4223634"/>
              <a:gd name="connsiteY6" fmla="*/ 6860204 h 6862153"/>
              <a:gd name="connsiteX7" fmla="*/ 1179073 w 4223634"/>
              <a:gd name="connsiteY7" fmla="*/ 6723895 h 6862153"/>
              <a:gd name="connsiteX8" fmla="*/ 824765 w 4223634"/>
              <a:gd name="connsiteY8" fmla="*/ 2767370 h 6862153"/>
              <a:gd name="connsiteX9" fmla="*/ 270049 w 4223634"/>
              <a:gd name="connsiteY9" fmla="*/ 726378 h 6862153"/>
              <a:gd name="connsiteX10" fmla="*/ 86843 w 4223634"/>
              <a:gd name="connsiteY10" fmla="*/ 228974 h 6862153"/>
              <a:gd name="connsiteX11" fmla="*/ 86843 w 4223634"/>
              <a:gd name="connsiteY11" fmla="*/ 228971 h 6862153"/>
              <a:gd name="connsiteX12" fmla="*/ 25789 w 4223634"/>
              <a:gd name="connsiteY12" fmla="*/ 63208 h 6862153"/>
              <a:gd name="connsiteX13" fmla="*/ 0 w 4223634"/>
              <a:gd name="connsiteY13" fmla="*/ 2205 h 686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3634" h="6862153">
                <a:moveTo>
                  <a:pt x="3099619" y="0"/>
                </a:moveTo>
                <a:lnTo>
                  <a:pt x="3099615" y="2205"/>
                </a:lnTo>
                <a:lnTo>
                  <a:pt x="4223634" y="2205"/>
                </a:lnTo>
                <a:lnTo>
                  <a:pt x="4223634" y="6860205"/>
                </a:lnTo>
                <a:lnTo>
                  <a:pt x="3086923" y="6860205"/>
                </a:lnTo>
                <a:lnTo>
                  <a:pt x="3086919" y="6862153"/>
                </a:lnTo>
                <a:lnTo>
                  <a:pt x="1180108" y="6860204"/>
                </a:lnTo>
                <a:lnTo>
                  <a:pt x="1179073" y="6723895"/>
                </a:lnTo>
                <a:cubicBezTo>
                  <a:pt x="1163249" y="5445025"/>
                  <a:pt x="1034954" y="3794369"/>
                  <a:pt x="824765" y="2767370"/>
                </a:cubicBezTo>
                <a:cubicBezTo>
                  <a:pt x="684639" y="2082705"/>
                  <a:pt x="499537" y="1395970"/>
                  <a:pt x="270049" y="726378"/>
                </a:cubicBezTo>
                <a:lnTo>
                  <a:pt x="86843" y="228974"/>
                </a:lnTo>
                <a:lnTo>
                  <a:pt x="86843" y="228971"/>
                </a:lnTo>
                <a:lnTo>
                  <a:pt x="25789" y="63208"/>
                </a:lnTo>
                <a:lnTo>
                  <a:pt x="0" y="2205"/>
                </a:ln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1DC0F93-171C-49EB-9446-4F7D46B69DD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0" y="2020297"/>
            <a:ext cx="6800056" cy="420006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D243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8" name="Content Placeholder 20">
            <a:extLst>
              <a:ext uri="{FF2B5EF4-FFF2-40B4-BE49-F238E27FC236}">
                <a16:creationId xmlns:a16="http://schemas.microsoft.com/office/drawing/2014/main" id="{137CA929-1BAB-4A75-88BB-C0029C71A1B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68076" y="2020296"/>
            <a:ext cx="3202115" cy="30803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r>
              <a:rPr lang="en-US" dirty="0"/>
              <a:t>Bullet points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F2E7A835-E879-4825-BA77-D5EB598DFD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543" y="637637"/>
            <a:ext cx="7511324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OUTLINE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A0978E-B50F-4B9E-951B-13783E73DD53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28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1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E4D4AE61-DD04-4EB8-9376-8A57A4AC6E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251" y="333747"/>
            <a:ext cx="1688608" cy="2028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0" b="1">
                <a:solidFill>
                  <a:srgbClr val="FFDC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1" name="Content Placeholder 22">
            <a:extLst>
              <a:ext uri="{FF2B5EF4-FFF2-40B4-BE49-F238E27FC236}">
                <a16:creationId xmlns:a16="http://schemas.microsoft.com/office/drawing/2014/main" id="{2C589F95-3298-4A7D-AF98-F5EC8D09948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412" y="3251203"/>
            <a:ext cx="10515600" cy="9357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8336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</a:t>
            </a:r>
          </a:p>
          <a:p>
            <a:pPr lvl="4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1B34054-008D-4D7C-AB78-7CF059F2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EuroHealthNet 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88D6CE-B28D-4CD2-AD11-393ADD90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2AF2A7-8EFD-4352-8692-FA052CC92842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EA18C01-5003-44B1-8F53-1B3539C93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154440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cap="none">
                <a:latin typeface="+mn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Content Placeholder 22">
            <a:extLst>
              <a:ext uri="{FF2B5EF4-FFF2-40B4-BE49-F238E27FC236}">
                <a16:creationId xmlns:a16="http://schemas.microsoft.com/office/drawing/2014/main" id="{480CC527-F286-44CA-A406-BCACA0CB7FB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4495319"/>
            <a:ext cx="10515600" cy="93578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r>
              <a:rPr lang="en-US" dirty="0"/>
              <a:t>Bullet points</a:t>
            </a:r>
          </a:p>
          <a:p>
            <a:pPr lvl="4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1D0111-9367-495C-8281-F2B9AE21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latin typeface="+mn-lt"/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B5AF70-5949-485C-9099-375AC864CF39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1DD585-6584-4BF8-9F54-84DE53661C68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28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C116E79-DB63-4D8A-AAA1-806744A8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EuroHealthNet Presentation Title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3E24B93-0F5B-42CC-9B0D-6C52AA75A82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6000" y="1838328"/>
            <a:ext cx="10567461" cy="8048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7BA00B45-9A15-44C4-9F4E-FD2CDB780B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543" y="654064"/>
            <a:ext cx="5979248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GENERAL SLIDE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94CF519-81DB-45BA-BC4D-3B88EED59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2" y="2914128"/>
            <a:ext cx="10567460" cy="8048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DFBA32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4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2D313E-C1A5-45DD-A0E6-49C5150A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latin typeface="+mn-lt"/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F479FE-F622-430B-8A26-C7D0627AAB81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DF49B7-F3FE-4988-913F-DE8DE12247D9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FFD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EB2B4283-7B28-410C-87DB-0DFCDFBA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EuroHealthNet Presentation Title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B091079-53ED-4503-B4B1-DD5DE4C912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6000" y="1838328"/>
            <a:ext cx="10567461" cy="8048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756E0FD6-9A34-4E09-A225-0EA5760A7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543" y="654064"/>
            <a:ext cx="5979248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FFD24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GENERAL SLIDE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CE5AC17-EFAF-4EC8-8F42-87D48ADBED5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2" y="2914128"/>
            <a:ext cx="10567460" cy="8048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D243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4">
            <a:extLst>
              <a:ext uri="{FF2B5EF4-FFF2-40B4-BE49-F238E27FC236}">
                <a16:creationId xmlns:a16="http://schemas.microsoft.com/office/drawing/2014/main" id="{D5045F0F-2D28-4F74-B0D0-3DCE590C2E03}"/>
              </a:ext>
            </a:extLst>
          </p:cNvPr>
          <p:cNvSpPr/>
          <p:nvPr userDrawn="1"/>
        </p:nvSpPr>
        <p:spPr>
          <a:xfrm>
            <a:off x="7282382" y="-10259"/>
            <a:ext cx="5631512" cy="6862153"/>
          </a:xfrm>
          <a:custGeom>
            <a:avLst/>
            <a:gdLst>
              <a:gd name="connsiteX0" fmla="*/ 3099619 w 4223634"/>
              <a:gd name="connsiteY0" fmla="*/ 0 h 6862153"/>
              <a:gd name="connsiteX1" fmla="*/ 3099615 w 4223634"/>
              <a:gd name="connsiteY1" fmla="*/ 2205 h 6862153"/>
              <a:gd name="connsiteX2" fmla="*/ 4223634 w 4223634"/>
              <a:gd name="connsiteY2" fmla="*/ 2205 h 6862153"/>
              <a:gd name="connsiteX3" fmla="*/ 4223634 w 4223634"/>
              <a:gd name="connsiteY3" fmla="*/ 6860205 h 6862153"/>
              <a:gd name="connsiteX4" fmla="*/ 3086923 w 4223634"/>
              <a:gd name="connsiteY4" fmla="*/ 6860205 h 6862153"/>
              <a:gd name="connsiteX5" fmla="*/ 3086919 w 4223634"/>
              <a:gd name="connsiteY5" fmla="*/ 6862153 h 6862153"/>
              <a:gd name="connsiteX6" fmla="*/ 1180108 w 4223634"/>
              <a:gd name="connsiteY6" fmla="*/ 6860204 h 6862153"/>
              <a:gd name="connsiteX7" fmla="*/ 1179073 w 4223634"/>
              <a:gd name="connsiteY7" fmla="*/ 6723895 h 6862153"/>
              <a:gd name="connsiteX8" fmla="*/ 824765 w 4223634"/>
              <a:gd name="connsiteY8" fmla="*/ 2767370 h 6862153"/>
              <a:gd name="connsiteX9" fmla="*/ 270049 w 4223634"/>
              <a:gd name="connsiteY9" fmla="*/ 726378 h 6862153"/>
              <a:gd name="connsiteX10" fmla="*/ 86843 w 4223634"/>
              <a:gd name="connsiteY10" fmla="*/ 228974 h 6862153"/>
              <a:gd name="connsiteX11" fmla="*/ 86843 w 4223634"/>
              <a:gd name="connsiteY11" fmla="*/ 228971 h 6862153"/>
              <a:gd name="connsiteX12" fmla="*/ 25789 w 4223634"/>
              <a:gd name="connsiteY12" fmla="*/ 63208 h 6862153"/>
              <a:gd name="connsiteX13" fmla="*/ 0 w 4223634"/>
              <a:gd name="connsiteY13" fmla="*/ 2205 h 686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3634" h="6862153">
                <a:moveTo>
                  <a:pt x="3099619" y="0"/>
                </a:moveTo>
                <a:lnTo>
                  <a:pt x="3099615" y="2205"/>
                </a:lnTo>
                <a:lnTo>
                  <a:pt x="4223634" y="2205"/>
                </a:lnTo>
                <a:lnTo>
                  <a:pt x="4223634" y="6860205"/>
                </a:lnTo>
                <a:lnTo>
                  <a:pt x="3086923" y="6860205"/>
                </a:lnTo>
                <a:lnTo>
                  <a:pt x="3086919" y="6862153"/>
                </a:lnTo>
                <a:lnTo>
                  <a:pt x="1180108" y="6860204"/>
                </a:lnTo>
                <a:lnTo>
                  <a:pt x="1179073" y="6723895"/>
                </a:lnTo>
                <a:cubicBezTo>
                  <a:pt x="1163249" y="5445025"/>
                  <a:pt x="1034954" y="3794369"/>
                  <a:pt x="824765" y="2767370"/>
                </a:cubicBezTo>
                <a:cubicBezTo>
                  <a:pt x="684639" y="2082705"/>
                  <a:pt x="499537" y="1395970"/>
                  <a:pt x="270049" y="726378"/>
                </a:cubicBezTo>
                <a:lnTo>
                  <a:pt x="86843" y="228974"/>
                </a:lnTo>
                <a:lnTo>
                  <a:pt x="86843" y="228971"/>
                </a:lnTo>
                <a:lnTo>
                  <a:pt x="25789" y="63208"/>
                </a:lnTo>
                <a:lnTo>
                  <a:pt x="0" y="2205"/>
                </a:lnTo>
                <a:close/>
              </a:path>
            </a:pathLst>
          </a:custGeom>
          <a:solidFill>
            <a:srgbClr val="283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B467AC5-6CED-4F92-B5AD-2FAD4B2D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2"/>
                </a:solidFill>
                <a:latin typeface="+mn-lt"/>
              </a:defRPr>
            </a:lvl1pPr>
          </a:lstStyle>
          <a:p>
            <a:pPr algn="r"/>
            <a:r>
              <a:rPr lang="en-US" dirty="0"/>
              <a:t>EuroHealthNet 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C6C2576-1EA4-477D-8BC3-99CEF034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D02CC2-CBF8-4932-A7A0-296BD014F3E6}"/>
              </a:ext>
            </a:extLst>
          </p:cNvPr>
          <p:cNvCxnSpPr/>
          <p:nvPr userDrawn="1"/>
        </p:nvCxnSpPr>
        <p:spPr>
          <a:xfrm>
            <a:off x="11184565" y="6356352"/>
            <a:ext cx="0" cy="673048"/>
          </a:xfrm>
          <a:prstGeom prst="line">
            <a:avLst/>
          </a:prstGeom>
          <a:ln w="19050" cap="rnd">
            <a:solidFill>
              <a:srgbClr val="FFC10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D319149-D0B5-4123-8B6D-5FA031DCC7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8542" y="2516889"/>
            <a:ext cx="6807516" cy="954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6E25207-1269-4757-815E-3D2F87BFA19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1" y="3898618"/>
            <a:ext cx="6800056" cy="993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D243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60592570-6554-47EA-B0A1-38C374A1BF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758747" y="2384539"/>
            <a:ext cx="3526296" cy="33243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r>
              <a:rPr lang="en-US" dirty="0"/>
              <a:t>Bullet points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2569FDE-423C-4E20-9A0A-A1D73A7F30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543" y="704500"/>
            <a:ext cx="5657852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FFD24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GENERAL SLIDE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86A491-F26D-4B6E-8C26-E8286AB4FDA8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FFD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4">
            <a:extLst>
              <a:ext uri="{FF2B5EF4-FFF2-40B4-BE49-F238E27FC236}">
                <a16:creationId xmlns:a16="http://schemas.microsoft.com/office/drawing/2014/main" id="{0AA53F0C-A1EE-4CD7-97E4-0ADF0E8AA3DA}"/>
              </a:ext>
            </a:extLst>
          </p:cNvPr>
          <p:cNvSpPr/>
          <p:nvPr userDrawn="1"/>
        </p:nvSpPr>
        <p:spPr>
          <a:xfrm>
            <a:off x="7258319" y="-4153"/>
            <a:ext cx="5631512" cy="6862153"/>
          </a:xfrm>
          <a:custGeom>
            <a:avLst/>
            <a:gdLst>
              <a:gd name="connsiteX0" fmla="*/ 3099619 w 4223634"/>
              <a:gd name="connsiteY0" fmla="*/ 0 h 6862153"/>
              <a:gd name="connsiteX1" fmla="*/ 3099615 w 4223634"/>
              <a:gd name="connsiteY1" fmla="*/ 2205 h 6862153"/>
              <a:gd name="connsiteX2" fmla="*/ 4223634 w 4223634"/>
              <a:gd name="connsiteY2" fmla="*/ 2205 h 6862153"/>
              <a:gd name="connsiteX3" fmla="*/ 4223634 w 4223634"/>
              <a:gd name="connsiteY3" fmla="*/ 6860205 h 6862153"/>
              <a:gd name="connsiteX4" fmla="*/ 3086923 w 4223634"/>
              <a:gd name="connsiteY4" fmla="*/ 6860205 h 6862153"/>
              <a:gd name="connsiteX5" fmla="*/ 3086919 w 4223634"/>
              <a:gd name="connsiteY5" fmla="*/ 6862153 h 6862153"/>
              <a:gd name="connsiteX6" fmla="*/ 1180108 w 4223634"/>
              <a:gd name="connsiteY6" fmla="*/ 6860204 h 6862153"/>
              <a:gd name="connsiteX7" fmla="*/ 1179073 w 4223634"/>
              <a:gd name="connsiteY7" fmla="*/ 6723895 h 6862153"/>
              <a:gd name="connsiteX8" fmla="*/ 824765 w 4223634"/>
              <a:gd name="connsiteY8" fmla="*/ 2767370 h 6862153"/>
              <a:gd name="connsiteX9" fmla="*/ 270049 w 4223634"/>
              <a:gd name="connsiteY9" fmla="*/ 726378 h 6862153"/>
              <a:gd name="connsiteX10" fmla="*/ 86843 w 4223634"/>
              <a:gd name="connsiteY10" fmla="*/ 228974 h 6862153"/>
              <a:gd name="connsiteX11" fmla="*/ 86843 w 4223634"/>
              <a:gd name="connsiteY11" fmla="*/ 228971 h 6862153"/>
              <a:gd name="connsiteX12" fmla="*/ 25789 w 4223634"/>
              <a:gd name="connsiteY12" fmla="*/ 63208 h 6862153"/>
              <a:gd name="connsiteX13" fmla="*/ 0 w 4223634"/>
              <a:gd name="connsiteY13" fmla="*/ 2205 h 686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3634" h="6862153">
                <a:moveTo>
                  <a:pt x="3099619" y="0"/>
                </a:moveTo>
                <a:lnTo>
                  <a:pt x="3099615" y="2205"/>
                </a:lnTo>
                <a:lnTo>
                  <a:pt x="4223634" y="2205"/>
                </a:lnTo>
                <a:lnTo>
                  <a:pt x="4223634" y="6860205"/>
                </a:lnTo>
                <a:lnTo>
                  <a:pt x="3086923" y="6860205"/>
                </a:lnTo>
                <a:lnTo>
                  <a:pt x="3086919" y="6862153"/>
                </a:lnTo>
                <a:lnTo>
                  <a:pt x="1180108" y="6860204"/>
                </a:lnTo>
                <a:lnTo>
                  <a:pt x="1179073" y="6723895"/>
                </a:lnTo>
                <a:cubicBezTo>
                  <a:pt x="1163249" y="5445025"/>
                  <a:pt x="1034954" y="3794369"/>
                  <a:pt x="824765" y="2767370"/>
                </a:cubicBezTo>
                <a:cubicBezTo>
                  <a:pt x="684639" y="2082705"/>
                  <a:pt x="499537" y="1395970"/>
                  <a:pt x="270049" y="726378"/>
                </a:cubicBezTo>
                <a:lnTo>
                  <a:pt x="86843" y="228974"/>
                </a:lnTo>
                <a:lnTo>
                  <a:pt x="86843" y="228971"/>
                </a:lnTo>
                <a:lnTo>
                  <a:pt x="25789" y="63208"/>
                </a:lnTo>
                <a:lnTo>
                  <a:pt x="0" y="2205"/>
                </a:ln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8FE0E86-B9A9-4573-9DE1-E5B17448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2F2F32"/>
                </a:solidFill>
                <a:latin typeface="+mn-lt"/>
              </a:defRPr>
            </a:lvl1pPr>
          </a:lstStyle>
          <a:p>
            <a:pPr algn="r"/>
            <a:r>
              <a:rPr lang="en-US" dirty="0"/>
              <a:t>EuroHealthNet Presentation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743B49C-B28B-405E-AED7-3B409A10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2F2F32"/>
                </a:solidFill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BCAA509B-B1E4-44C0-A2D1-C1DC00F05E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8542" y="2516889"/>
            <a:ext cx="6807516" cy="954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EBE6365-BC20-4E00-BA58-F3586CC406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001" y="3898618"/>
            <a:ext cx="6800056" cy="993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D243"/>
              </a:buClr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8" name="Content Placeholder 20">
            <a:extLst>
              <a:ext uri="{FF2B5EF4-FFF2-40B4-BE49-F238E27FC236}">
                <a16:creationId xmlns:a16="http://schemas.microsoft.com/office/drawing/2014/main" id="{79EA51BC-DA7A-4829-AFA3-592C1A8F623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3526" y="2516886"/>
            <a:ext cx="3290685" cy="33243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2800">
                <a:solidFill>
                  <a:srgbClr val="283369"/>
                </a:solidFill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r>
              <a:rPr lang="en-US" dirty="0"/>
              <a:t>Bullet points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19847E50-66CE-4D3D-BB8B-B1BB4658FB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635" y="704500"/>
            <a:ext cx="5657852" cy="552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8336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GENERAL SLIDE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FF487D-9641-4F03-B470-52C3DB193E1F}"/>
              </a:ext>
            </a:extLst>
          </p:cNvPr>
          <p:cNvCxnSpPr/>
          <p:nvPr userDrawn="1"/>
        </p:nvCxnSpPr>
        <p:spPr>
          <a:xfrm flipH="1">
            <a:off x="-144105" y="788033"/>
            <a:ext cx="960105" cy="0"/>
          </a:xfrm>
          <a:prstGeom prst="line">
            <a:avLst/>
          </a:prstGeom>
          <a:ln w="19050">
            <a:solidFill>
              <a:srgbClr val="28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44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000" y="6357603"/>
            <a:ext cx="102912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+mn-lt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EuroHealthNet 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0800" y="6356354"/>
            <a:ext cx="4800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9DB4653B-8D44-E645-B52B-971564AB3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4" r:id="rId3"/>
    <p:sldLayoutId id="2147483683" r:id="rId4"/>
    <p:sldLayoutId id="2147483662" r:id="rId5"/>
    <p:sldLayoutId id="2147483679" r:id="rId6"/>
    <p:sldLayoutId id="2147483686" r:id="rId7"/>
    <p:sldLayoutId id="2147483680" r:id="rId8"/>
    <p:sldLayoutId id="2147483673" r:id="rId9"/>
    <p:sldLayoutId id="2147483681" r:id="rId10"/>
    <p:sldLayoutId id="2147483666" r:id="rId11"/>
    <p:sldLayoutId id="2147483675" r:id="rId12"/>
    <p:sldLayoutId id="2147483676" r:id="rId13"/>
    <p:sldLayoutId id="2147483678" r:id="rId14"/>
    <p:sldLayoutId id="2147483677" r:id="rId15"/>
    <p:sldLayoutId id="2147483667" r:id="rId16"/>
    <p:sldLayoutId id="2147483668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b="1" i="0" kern="1200" cap="all" baseline="0">
          <a:solidFill>
            <a:schemeClr val="accent2"/>
          </a:solidFill>
          <a:latin typeface="ubuntu" panose="020B0504030602030204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b="1" i="0" kern="1200" baseline="0">
          <a:solidFill>
            <a:schemeClr val="tx1"/>
          </a:solidFill>
          <a:latin typeface="ubuntu" panose="020B0504030602030204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tx1"/>
          </a:solidFill>
          <a:latin typeface="ubuntu" panose="020B0504030602030204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u="sng" kern="1200" baseline="0">
          <a:solidFill>
            <a:schemeClr val="tx1"/>
          </a:solidFill>
          <a:uFill>
            <a:solidFill>
              <a:schemeClr val="tx1"/>
            </a:solidFill>
          </a:uFill>
          <a:latin typeface="ubuntu" panose="020B050403060203020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herit.eu/policy-toolkit/" TargetMode="External"/><Relationship Id="rId2" Type="http://schemas.openxmlformats.org/officeDocument/2006/relationships/hyperlink" Target="https://inherit.e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i.org/10.3390/ijerph16224403" TargetMode="External"/><Relationship Id="rId5" Type="http://schemas.openxmlformats.org/officeDocument/2006/relationships/hyperlink" Target="https://inherit.eu/wp-content/uploads/2019/11/Urban-Opens-Spaces-Roundtable-1.pdf" TargetMode="External"/><Relationship Id="rId4" Type="http://schemas.openxmlformats.org/officeDocument/2006/relationships/hyperlink" Target="https://inherit.eu/Inherit-Conference-booklet-DIGIT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DF738A0-2BC0-453A-8379-25F9EFFAF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047" y="1781562"/>
            <a:ext cx="6519430" cy="1544270"/>
          </a:xfrm>
        </p:spPr>
        <p:txBody>
          <a:bodyPr>
            <a:noAutofit/>
          </a:bodyPr>
          <a:lstStyle/>
          <a:p>
            <a:r>
              <a:rPr lang="en-US" sz="4000" dirty="0"/>
              <a:t>Nature and Health in the Covid-19 world – a public health perspective</a:t>
            </a:r>
            <a:br>
              <a:rPr lang="en-US" sz="4000" dirty="0"/>
            </a:br>
            <a:endParaRPr lang="LID4096" sz="4000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DE95765-6CE1-4A4E-98DC-D9540C68F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044" y="3778854"/>
            <a:ext cx="6292929" cy="1655762"/>
          </a:xfrm>
        </p:spPr>
        <p:txBody>
          <a:bodyPr/>
          <a:lstStyle/>
          <a:p>
            <a:r>
              <a:rPr lang="en-US" dirty="0"/>
              <a:t>Healthy Parks Healthy People Europe Launch webinar</a:t>
            </a:r>
          </a:p>
          <a:p>
            <a:r>
              <a:rPr lang="en-US" sz="2000" i="1" dirty="0"/>
              <a:t>29 June 2020</a:t>
            </a:r>
            <a:endParaRPr lang="LID4096" sz="2000" i="1" dirty="0"/>
          </a:p>
        </p:txBody>
      </p:sp>
    </p:spTree>
    <p:extLst>
      <p:ext uri="{BB962C8B-B14F-4D97-AF65-F5344CB8AC3E}">
        <p14:creationId xmlns:p14="http://schemas.microsoft.com/office/powerpoint/2010/main" val="412246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30FE84-307D-4533-84FD-DEEB30B6A4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we are</a:t>
            </a:r>
            <a:endParaRPr lang="LID4096" dirty="0"/>
          </a:p>
        </p:txBody>
      </p:sp>
      <p:pic>
        <p:nvPicPr>
          <p:cNvPr id="8" name="Picture 2" descr="Announcing the INHERIT H2020 Project. Brussels – 29 February 2016 ...">
            <a:extLst>
              <a:ext uri="{FF2B5EF4-FFF2-40B4-BE49-F238E27FC236}">
                <a16:creationId xmlns:a16="http://schemas.microsoft.com/office/drawing/2014/main" id="{40E4696D-79DB-427F-AE46-0838E7368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17" y="141961"/>
            <a:ext cx="2838870" cy="212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853AE-FD97-47C8-A87E-93AE6A612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91" y="2271853"/>
            <a:ext cx="4244721" cy="4280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066B5-891D-4C4B-81F5-0C5FA19D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98" y="3816673"/>
            <a:ext cx="5054124" cy="1405630"/>
          </a:xfrm>
          <a:prstGeom prst="rect">
            <a:avLst/>
          </a:prstGeom>
        </p:spPr>
      </p:pic>
      <p:pic>
        <p:nvPicPr>
          <p:cNvPr id="1026" name="Picture 2" descr="EuroHealthNet - Wikipedia">
            <a:extLst>
              <a:ext uri="{FF2B5EF4-FFF2-40B4-BE49-F238E27FC236}">
                <a16:creationId xmlns:a16="http://schemas.microsoft.com/office/drawing/2014/main" id="{CB2FFF51-6CDC-4349-A328-1B1E1C50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82" y="1526806"/>
            <a:ext cx="3429756" cy="22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1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E46F3F8-7B01-4F8C-B4BD-05480EDD8B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4542" y="654064"/>
            <a:ext cx="9330027" cy="5528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TRIPLE-WIN: Environment, health, health equity</a:t>
            </a:r>
            <a:endParaRPr lang="LID4096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F3E93-ABEB-4D79-B651-EDE53DA1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95" y="1356660"/>
            <a:ext cx="5108278" cy="2561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C5A16-87BF-44E2-AC6D-13CBBCDEC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16" y="1350653"/>
            <a:ext cx="2682307" cy="2561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833D0-A4B7-422E-B2A9-9A682B2A7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16" y="4067767"/>
            <a:ext cx="5531342" cy="2601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CE14A-789E-4693-AAE9-8C068B26E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93" y="4067767"/>
            <a:ext cx="5108279" cy="2601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AECC3B-3A0D-4E0F-9352-9453EC8CB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265" y="1356659"/>
            <a:ext cx="2696193" cy="25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0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E46F3F8-7B01-4F8C-B4BD-05480EDD8B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FORESIGHT</a:t>
            </a:r>
            <a:endParaRPr lang="LID4096" dirty="0"/>
          </a:p>
        </p:txBody>
      </p:sp>
      <p:pic>
        <p:nvPicPr>
          <p:cNvPr id="3" name="Bild 7">
            <a:extLst>
              <a:ext uri="{FF2B5EF4-FFF2-40B4-BE49-F238E27FC236}">
                <a16:creationId xmlns:a16="http://schemas.microsoft.com/office/drawing/2014/main" id="{054B3A70-EB65-48C1-BDFA-882D20B9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39" y="1606409"/>
            <a:ext cx="4735871" cy="376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EEE3F20-1143-4A5D-93CD-6B819A49E4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791" y="1778295"/>
            <a:ext cx="4338571" cy="35934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PUBLIC HEALTH FORESIGHT IN LIGHT OF COVID-19 (EuroHealthNet, RIVM)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Key challenges &amp; opportunities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Short &amp; long-term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5314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B6EAE2-A713-421A-BE55-C07152EB62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270" y="1655779"/>
            <a:ext cx="10567460" cy="44178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Quality, inclusive, accessible design</a:t>
            </a:r>
          </a:p>
          <a:p>
            <a:pPr>
              <a:lnSpc>
                <a:spcPct val="150000"/>
              </a:lnSpc>
            </a:pPr>
            <a:r>
              <a:rPr lang="en-US" dirty="0"/>
              <a:t>Meaningfully engage communities</a:t>
            </a:r>
          </a:p>
          <a:p>
            <a:pPr>
              <a:lnSpc>
                <a:spcPct val="150000"/>
              </a:lnSpc>
            </a:pPr>
            <a:r>
              <a:rPr lang="en-US" dirty="0"/>
              <a:t>Foster connection early</a:t>
            </a:r>
          </a:p>
          <a:p>
            <a:pPr>
              <a:lnSpc>
                <a:spcPct val="150000"/>
              </a:lnSpc>
            </a:pPr>
            <a:r>
              <a:rPr lang="en-US" dirty="0"/>
              <a:t>Social prescribing</a:t>
            </a:r>
          </a:p>
          <a:p>
            <a:pPr>
              <a:lnSpc>
                <a:spcPct val="150000"/>
              </a:lnSpc>
            </a:pPr>
            <a:r>
              <a:rPr lang="en-US" dirty="0"/>
              <a:t>Collaborative cross-sectoral working</a:t>
            </a:r>
          </a:p>
          <a:p>
            <a:pPr>
              <a:lnSpc>
                <a:spcPct val="150000"/>
              </a:lnSpc>
            </a:pPr>
            <a:r>
              <a:rPr lang="en-US" dirty="0"/>
              <a:t>Supportive EU context</a:t>
            </a:r>
            <a:endParaRPr lang="LID4096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D257A5-2459-4216-81B5-2C48AF18C6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“BUILDING BACK BETTER”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2754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E46F3F8-7B01-4F8C-B4BD-05480EDD8B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RESOURCES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9C9C6-ED93-4FC3-9851-11DFE9FF7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6093" y="1318827"/>
            <a:ext cx="10567461" cy="482253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INHERIT: </a:t>
            </a:r>
            <a:r>
              <a:rPr lang="en-GB" sz="1800" i="1" dirty="0">
                <a:hlinkClick r:id="rId2"/>
              </a:rPr>
              <a:t>https://inherit.eu/</a:t>
            </a:r>
            <a:endParaRPr lang="en-GB" sz="18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INHERIT Policy Toolkit: </a:t>
            </a:r>
            <a:r>
              <a:rPr lang="en-GB" sz="1800" i="1" dirty="0">
                <a:hlinkClick r:id="rId3"/>
              </a:rPr>
              <a:t>https://inherit.eu/policy-toolkit/</a:t>
            </a:r>
            <a:endParaRPr lang="en-GB" sz="18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/>
              <a:t>INHERIT key outcomes booklet: </a:t>
            </a:r>
            <a:r>
              <a:rPr lang="en-GB" sz="1800" i="1" dirty="0">
                <a:hlinkClick r:id="rId4"/>
              </a:rPr>
              <a:t>https://inherit.eu/Inherit-Conference-booklet-DIGITAL.pdf</a:t>
            </a:r>
            <a:endParaRPr lang="en-GB" sz="18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/>
              <a:t>Policy roundtable report: </a:t>
            </a:r>
            <a:r>
              <a:rPr lang="en-US" sz="1800" dirty="0"/>
              <a:t>Urban Open Spaces: enabling activities to </a:t>
            </a:r>
            <a:r>
              <a:rPr lang="en-US" sz="1800" dirty="0" err="1"/>
              <a:t>maximise</a:t>
            </a:r>
            <a:r>
              <a:rPr lang="en-US" sz="1800" dirty="0"/>
              <a:t> positive impacts on environmental sustainability, health and equity: </a:t>
            </a:r>
            <a:r>
              <a:rPr lang="en-GB" sz="1800" i="1" dirty="0">
                <a:hlinkClick r:id="rId5"/>
              </a:rPr>
              <a:t>https://inherit.eu/wp-content/uploads/2019/11/Urban-Opens-Spaces-Roundtable-1.pdf</a:t>
            </a:r>
            <a:endParaRPr lang="en-GB" sz="18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Urban Green Space: Creating a Triple Win for Environmental Sustainability, Health, and Health Equity through Behavior Change, Int. J. Environ. Res. Public Health 2019, 16(22), 4403; </a:t>
            </a:r>
            <a:r>
              <a:rPr lang="en-US" sz="1800" i="1" dirty="0">
                <a:hlinkClick r:id="rId6"/>
              </a:rPr>
              <a:t>https://doi.org/10.3390/ijerph16224403</a:t>
            </a:r>
            <a:endParaRPr lang="en-US" sz="1800" i="1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endParaRPr lang="en-GB" i="1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68F3C850-8D10-454C-A3D9-D78BC61C1D37}"/>
              </a:ext>
            </a:extLst>
          </p:cNvPr>
          <p:cNvSpPr txBox="1">
            <a:spLocks/>
          </p:cNvSpPr>
          <p:nvPr/>
        </p:nvSpPr>
        <p:spPr>
          <a:xfrm>
            <a:off x="5307243" y="5976772"/>
            <a:ext cx="6579957" cy="5530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i="1" dirty="0"/>
              <a:t>Contact: </a:t>
            </a:r>
            <a:r>
              <a:rPr lang="en-US" sz="2800" i="1" cap="none" dirty="0"/>
              <a:t>a.godfrey@eurohealthnet.eu </a:t>
            </a:r>
            <a:br>
              <a:rPr lang="en-US" dirty="0"/>
            </a:b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16763505"/>
      </p:ext>
    </p:extLst>
  </p:cSld>
  <p:clrMapOvr>
    <a:masterClrMapping/>
  </p:clrMapOvr>
</p:sld>
</file>

<file path=ppt/theme/theme1.xml><?xml version="1.0" encoding="utf-8"?>
<a:theme xmlns:a="http://schemas.openxmlformats.org/drawingml/2006/main" name="EuroHealthNet 2019">
  <a:themeElements>
    <a:clrScheme name="EHN colors">
      <a:dk1>
        <a:srgbClr val="2E2E30"/>
      </a:dk1>
      <a:lt1>
        <a:srgbClr val="FFFFFF"/>
      </a:lt1>
      <a:dk2>
        <a:srgbClr val="44546A"/>
      </a:dk2>
      <a:lt2>
        <a:srgbClr val="FFFFFF"/>
      </a:lt2>
      <a:accent1>
        <a:srgbClr val="FEC10D"/>
      </a:accent1>
      <a:accent2>
        <a:srgbClr val="27387F"/>
      </a:accent2>
      <a:accent3>
        <a:srgbClr val="8A3090"/>
      </a:accent3>
      <a:accent4>
        <a:srgbClr val="DEB934"/>
      </a:accent4>
      <a:accent5>
        <a:srgbClr val="2483AE"/>
      </a:accent5>
      <a:accent6>
        <a:srgbClr val="8C8371"/>
      </a:accent6>
      <a:hlink>
        <a:srgbClr val="27387F"/>
      </a:hlink>
      <a:folHlink>
        <a:srgbClr val="2738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 eaLnBrk="0" fontAlgn="base" hangingPunct="0">
          <a:spcBef>
            <a:spcPct val="0"/>
          </a:spcBef>
          <a:spcAft>
            <a:spcPct val="0"/>
          </a:spcAft>
          <a:defRPr sz="2400" dirty="0" smtClean="0">
            <a:solidFill>
              <a:srgbClr val="2F2F32"/>
            </a:solidFill>
            <a:latin typeface="Ubuntu Medium" charset="0"/>
            <a:ea typeface="Ubuntu Medium" charset="0"/>
            <a:cs typeface="Ubuntu Medium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5E79940-3AD2-4818-87AA-274238D73302}" vid="{AE8B7DC2-067B-42DB-8778-215F51B6AF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EuroHealthNet 2019</Template>
  <TotalTime>161</TotalTime>
  <Words>205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ubuntu</vt:lpstr>
      <vt:lpstr>Wingdings</vt:lpstr>
      <vt:lpstr>EuroHealthNet 2019</vt:lpstr>
      <vt:lpstr>Nature and Health in the Covid-19 world – a public health perspective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Alba Godfrey</dc:creator>
  <cp:lastModifiedBy>Alba Godfrey</cp:lastModifiedBy>
  <cp:revision>13</cp:revision>
  <dcterms:created xsi:type="dcterms:W3CDTF">2020-06-25T08:52:36Z</dcterms:created>
  <dcterms:modified xsi:type="dcterms:W3CDTF">2020-06-25T16:12:13Z</dcterms:modified>
</cp:coreProperties>
</file>