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351" r:id="rId3"/>
    <p:sldId id="365" r:id="rId4"/>
    <p:sldId id="359" r:id="rId5"/>
    <p:sldId id="366" r:id="rId6"/>
    <p:sldId id="368" r:id="rId7"/>
  </p:sldIdLst>
  <p:sldSz cx="9144000" cy="6858000" type="screen4x3"/>
  <p:notesSz cx="7086600" cy="102235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dget Finton" initials="BF" lastIdx="7" clrIdx="0">
    <p:extLst>
      <p:ext uri="{19B8F6BF-5375-455C-9EA6-DF929625EA0E}">
        <p15:presenceInfo xmlns:p15="http://schemas.microsoft.com/office/powerpoint/2012/main" userId="S-1-5-21-3870390647-1863822733-3835136052-31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147"/>
    <a:srgbClr val="07ABCD"/>
    <a:srgbClr val="ADA59D"/>
    <a:srgbClr val="F57F21"/>
    <a:srgbClr val="DEE231"/>
    <a:srgbClr val="656A6F"/>
    <a:srgbClr val="542E19"/>
    <a:srgbClr val="6F75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78076" autoAdjust="0"/>
  </p:normalViewPr>
  <p:slideViewPr>
    <p:cSldViewPr>
      <p:cViewPr varScale="1">
        <p:scale>
          <a:sx n="53" d="100"/>
          <a:sy n="53" d="100"/>
        </p:scale>
        <p:origin x="1901" y="53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notesMasters/notesMaster1.xml" Id="rId8" /><Relationship Type="http://schemas.openxmlformats.org/officeDocument/2006/relationships/theme" Target="theme/theme1.xml" Id="rId13" /><Relationship Type="http://schemas.openxmlformats.org/officeDocument/2006/relationships/slide" Target="slides/slide1.xml" Id="rId3" /><Relationship Type="http://schemas.openxmlformats.org/officeDocument/2006/relationships/slide" Target="slides/slide5.xml" Id="rId7" /><Relationship Type="http://schemas.openxmlformats.org/officeDocument/2006/relationships/viewProps" Target="viewProps.xml" Id="rId12" /><Relationship Type="http://schemas.openxmlformats.org/officeDocument/2006/relationships/slideMaster" Target="slideMasters/slideMaster1.xml" Id="rId2" /><Relationship Type="http://schemas.openxmlformats.org/officeDocument/2006/relationships/slide" Target="slides/slide4.xml" Id="rId6" /><Relationship Type="http://schemas.openxmlformats.org/officeDocument/2006/relationships/presProps" Target="presProps.xml" Id="rId11" /><Relationship Type="http://schemas.openxmlformats.org/officeDocument/2006/relationships/slide" Target="slides/slide3.xml" Id="rId5" /><Relationship Type="http://schemas.openxmlformats.org/officeDocument/2006/relationships/commentAuthors" Target="commentAuthors.xml" Id="rId10" /><Relationship Type="http://schemas.openxmlformats.org/officeDocument/2006/relationships/slide" Target="slides/slide2.xml" Id="rId4" /><Relationship Type="http://schemas.openxmlformats.org/officeDocument/2006/relationships/handoutMaster" Target="handoutMasters/handoutMaster1.xml" Id="rId9" /><Relationship Type="http://schemas.openxmlformats.org/officeDocument/2006/relationships/tableStyles" Target="tableStyles.xml" Id="rId14" /><Relationship Type="http://schemas.openxmlformats.org/officeDocument/2006/relationships/customXml" Target="/customXML/item2.xml" Id="Rc577218b555243d1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181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22" tIns="47261" rIns="94522" bIns="47261" numCol="1" anchor="t" anchorCtr="0" compatLnSpc="1">
            <a:prstTxWarp prst="textNoShape">
              <a:avLst/>
            </a:prstTxWarp>
          </a:bodyPr>
          <a:lstStyle>
            <a:lvl1pPr defTabSz="944563">
              <a:defRPr sz="1200"/>
            </a:lvl1pPr>
          </a:lstStyle>
          <a:p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3200" y="0"/>
            <a:ext cx="307181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22" tIns="47261" rIns="94522" bIns="47261" numCol="1" anchor="t" anchorCtr="0" compatLnSpc="1">
            <a:prstTxWarp prst="textNoShape">
              <a:avLst/>
            </a:prstTxWarp>
          </a:bodyPr>
          <a:lstStyle>
            <a:lvl1pPr algn="r" defTabSz="944563">
              <a:defRPr sz="1200"/>
            </a:lvl1pPr>
          </a:lstStyle>
          <a:p>
            <a:endParaRPr lang="en-GB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0738"/>
            <a:ext cx="307181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22" tIns="47261" rIns="94522" bIns="47261" numCol="1" anchor="b" anchorCtr="0" compatLnSpc="1">
            <a:prstTxWarp prst="textNoShape">
              <a:avLst/>
            </a:prstTxWarp>
          </a:bodyPr>
          <a:lstStyle>
            <a:lvl1pPr defTabSz="944563">
              <a:defRPr sz="1200"/>
            </a:lvl1pPr>
          </a:lstStyle>
          <a:p>
            <a:endParaRPr lang="en-GB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3200" y="9710738"/>
            <a:ext cx="307181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22" tIns="47261" rIns="94522" bIns="47261" numCol="1" anchor="b" anchorCtr="0" compatLnSpc="1">
            <a:prstTxWarp prst="textNoShape">
              <a:avLst/>
            </a:prstTxWarp>
          </a:bodyPr>
          <a:lstStyle>
            <a:lvl1pPr algn="r" defTabSz="944563">
              <a:defRPr sz="1200"/>
            </a:lvl1pPr>
          </a:lstStyle>
          <a:p>
            <a:fld id="{86FC950E-D459-4FB0-9565-E43DA2B194B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936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181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22" tIns="47261" rIns="94522" bIns="47261" numCol="1" anchor="t" anchorCtr="0" compatLnSpc="1">
            <a:prstTxWarp prst="textNoShape">
              <a:avLst/>
            </a:prstTxWarp>
          </a:bodyPr>
          <a:lstStyle>
            <a:lvl1pPr defTabSz="944563">
              <a:defRPr sz="1200"/>
            </a:lvl1pPr>
          </a:lstStyle>
          <a:p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3200" y="0"/>
            <a:ext cx="307181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22" tIns="47261" rIns="94522" bIns="47261" numCol="1" anchor="t" anchorCtr="0" compatLnSpc="1">
            <a:prstTxWarp prst="textNoShape">
              <a:avLst/>
            </a:prstTxWarp>
          </a:bodyPr>
          <a:lstStyle>
            <a:lvl1pPr algn="r" defTabSz="944563">
              <a:defRPr sz="1200"/>
            </a:lvl1pPr>
          </a:lstStyle>
          <a:p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6163"/>
            <a:ext cx="5667375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22" tIns="47261" rIns="94522" bIns="472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0738"/>
            <a:ext cx="307181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22" tIns="47261" rIns="94522" bIns="47261" numCol="1" anchor="b" anchorCtr="0" compatLnSpc="1">
            <a:prstTxWarp prst="textNoShape">
              <a:avLst/>
            </a:prstTxWarp>
          </a:bodyPr>
          <a:lstStyle>
            <a:lvl1pPr defTabSz="944563">
              <a:defRPr sz="1200"/>
            </a:lvl1pPr>
          </a:lstStyle>
          <a:p>
            <a:endParaRPr lang="en-GB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3200" y="9710738"/>
            <a:ext cx="307181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22" tIns="47261" rIns="94522" bIns="47261" numCol="1" anchor="b" anchorCtr="0" compatLnSpc="1">
            <a:prstTxWarp prst="textNoShape">
              <a:avLst/>
            </a:prstTxWarp>
          </a:bodyPr>
          <a:lstStyle>
            <a:lvl1pPr algn="r" defTabSz="944563">
              <a:defRPr sz="1200"/>
            </a:lvl1pPr>
          </a:lstStyle>
          <a:p>
            <a:fld id="{50736BDC-8D27-4241-82CE-44CC7A267FA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213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Scotland’s Nature agency – </a:t>
            </a:r>
          </a:p>
          <a:p>
            <a:r>
              <a:rPr lang="en-GB" dirty="0" smtClean="0"/>
              <a:t>Our remit is nature conservation, landscape and public amenity;    and we own and manage some of Scotland’s NNRs</a:t>
            </a:r>
          </a:p>
          <a:p>
            <a:endParaRPr lang="en-GB" dirty="0" smtClean="0"/>
          </a:p>
          <a:p>
            <a:r>
              <a:rPr lang="en-GB" dirty="0" smtClean="0"/>
              <a:t>My</a:t>
            </a:r>
            <a:r>
              <a:rPr lang="en-GB" baseline="0" dirty="0" smtClean="0"/>
              <a:t> role includes helping to develop SNH’s contribution to a Healthier Scotland</a:t>
            </a:r>
          </a:p>
          <a:p>
            <a:r>
              <a:rPr lang="en-GB" baseline="0" dirty="0" smtClean="0"/>
              <a:t>I represent SNH on the WCPA </a:t>
            </a:r>
            <a:r>
              <a:rPr lang="en-GB" baseline="0" dirty="0" smtClean="0"/>
              <a:t>Specialist Group on </a:t>
            </a:r>
            <a:r>
              <a:rPr lang="en-GB" baseline="0" dirty="0" smtClean="0"/>
              <a:t>Health &amp; Wellbeing, chaired by Jo Hopkins from Parks Victoria, Australia – pioneers of HPHP</a:t>
            </a:r>
          </a:p>
          <a:p>
            <a:endParaRPr lang="en-GB" baseline="0" dirty="0" smtClean="0"/>
          </a:p>
          <a:p>
            <a:r>
              <a:rPr lang="en-GB" baseline="0" dirty="0" smtClean="0"/>
              <a:t>I want to tell you about a major piece of work I’m involved in – helping to develop large-scale Green Health </a:t>
            </a:r>
            <a:r>
              <a:rPr lang="en-GB" baseline="0" dirty="0" err="1" smtClean="0"/>
              <a:t>P’ships</a:t>
            </a:r>
            <a:r>
              <a:rPr lang="en-GB" baseline="0" dirty="0" smtClean="0"/>
              <a:t> to connect People and Nature</a:t>
            </a:r>
          </a:p>
          <a:p>
            <a:r>
              <a:rPr lang="en-GB" baseline="0" dirty="0" smtClean="0"/>
              <a:t>This work is part of a broader initiative ….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36BDC-8D27-4241-82CE-44CC7A267FA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968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…. to make more use of Scotland’s outdoors as ‘ONHS’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SNH is working in partnership with public and voluntary sector organisations across key policy themes, building on </a:t>
            </a:r>
            <a:r>
              <a:rPr lang="en-GB" dirty="0" smtClean="0"/>
              <a:t>the evidence base</a:t>
            </a:r>
            <a:r>
              <a:rPr lang="en-GB" baseline="0" dirty="0" smtClean="0"/>
              <a:t>  &amp;</a:t>
            </a:r>
            <a:endParaRPr lang="en-GB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the policy framework linking natural environment and human health, </a:t>
            </a:r>
            <a:r>
              <a:rPr lang="en-GB" baseline="0" dirty="0" smtClean="0"/>
              <a:t>to help deliver P</a:t>
            </a:r>
            <a:r>
              <a:rPr lang="en-GB" dirty="0" smtClean="0"/>
              <a:t>ublic Health Priorities </a:t>
            </a:r>
            <a:r>
              <a:rPr lang="en-GB" baseline="0" dirty="0" smtClean="0"/>
              <a:t>around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place, mental health and physical activity </a:t>
            </a:r>
            <a:endParaRPr lang="en-GB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This initiative contains a range of activity, with</a:t>
            </a:r>
            <a:r>
              <a:rPr lang="en-GB" baseline="0" dirty="0" smtClean="0"/>
              <a:t> a specific </a:t>
            </a:r>
            <a:r>
              <a:rPr lang="en-GB" dirty="0" smtClean="0"/>
              <a:t>focus on improved collaboration between the environment</a:t>
            </a:r>
            <a:r>
              <a:rPr lang="en-GB" baseline="0" dirty="0" smtClean="0"/>
              <a:t> and</a:t>
            </a:r>
            <a:r>
              <a:rPr lang="en-GB" dirty="0" smtClean="0"/>
              <a:t> health sectors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to maximise the contribution of the natural environment, including Parks &amp; Protected</a:t>
            </a:r>
            <a:r>
              <a:rPr lang="en-GB" baseline="0" dirty="0" smtClean="0"/>
              <a:t> Areas,</a:t>
            </a:r>
            <a:r>
              <a:rPr lang="en-GB" dirty="0" smtClean="0"/>
              <a:t> to physical, mental and social health and wellbeing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36BDC-8D27-4241-82CE-44CC7A267FA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128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key part of this activity is the establishment</a:t>
            </a:r>
            <a:r>
              <a:rPr lang="en-GB" baseline="0" dirty="0" smtClean="0"/>
              <a:t> of Green Health Partnerships – a high-level strategic intervention that’s influencing and delivering lots at local level – </a:t>
            </a:r>
          </a:p>
          <a:p>
            <a:r>
              <a:rPr lang="en-GB" baseline="0" dirty="0" smtClean="0"/>
              <a:t>- So I’m just providing an outline here: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These partnerships cover large geographic areas,  are led by area health boards and local authorities,  involve stakeholders from </a:t>
            </a:r>
            <a:r>
              <a:rPr lang="en-GB" baseline="0" dirty="0" smtClean="0"/>
              <a:t>a range of sectors, </a:t>
            </a:r>
            <a:r>
              <a:rPr lang="en-GB" baseline="0" dirty="0" smtClean="0"/>
              <a:t>policy themes and communities,</a:t>
            </a:r>
          </a:p>
          <a:p>
            <a:r>
              <a:rPr lang="en-GB" baseline="0" dirty="0" smtClean="0"/>
              <a:t>and have the main aims of -  expanding  Nature-based or </a:t>
            </a:r>
            <a:r>
              <a:rPr lang="en-GB" baseline="0" dirty="0" smtClean="0"/>
              <a:t>‘Green Health’  opportunities,   </a:t>
            </a:r>
            <a:r>
              <a:rPr lang="en-GB" baseline="0" dirty="0" smtClean="0"/>
              <a:t>and mainstreaming the </a:t>
            </a:r>
            <a:r>
              <a:rPr lang="en-GB" baseline="0" dirty="0" smtClean="0"/>
              <a:t>approach</a:t>
            </a:r>
            <a:r>
              <a:rPr lang="en-GB" baseline="0" dirty="0" smtClean="0"/>
              <a:t> into local health policy and practice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They are multi-sector collaborations that have responded to local health &amp; social care policies, plans and priorities,  </a:t>
            </a:r>
          </a:p>
          <a:p>
            <a:r>
              <a:rPr lang="en-GB" baseline="0" dirty="0" smtClean="0"/>
              <a:t>have identified mutual strategic objectives,     and are working together to deliver agreed Action Plans</a:t>
            </a:r>
          </a:p>
          <a:p>
            <a:endParaRPr lang="en-GB" baseline="0" dirty="0" smtClean="0"/>
          </a:p>
          <a:p>
            <a:r>
              <a:rPr lang="en-GB" baseline="0" dirty="0" smtClean="0"/>
              <a:t>Scotland has 4 GHPs – in these geographic areas.     Part of their work is to help health &amp; care practitioners connect people to Parks and Protected Areas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36BDC-8D27-4241-82CE-44CC7A267FA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47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GB" sz="1000" b="1" kern="120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Up-skilling healthcare staff </a:t>
            </a:r>
            <a:r>
              <a:rPr lang="en-GB" sz="1000" kern="120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– presentations, briefings, events, taster sessions – to show what sites and nature-based projects and interventions are available -</a:t>
            </a:r>
          </a:p>
          <a:p>
            <a:pPr>
              <a:spcAft>
                <a:spcPts val="0"/>
              </a:spcAft>
            </a:pPr>
            <a:r>
              <a:rPr lang="en-GB" sz="1000" b="1" kern="120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Including information about the benefits of Green Health &amp; supportive</a:t>
            </a:r>
            <a:r>
              <a:rPr lang="en-GB" sz="1000" b="1" kern="1200" baseline="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 projects that make use of Parks &amp; PAs</a:t>
            </a:r>
            <a:endParaRPr lang="en-GB" sz="1000" b="1" kern="1200" dirty="0" smtClean="0">
              <a:solidFill>
                <a:schemeClr val="tx1"/>
              </a:solidFill>
              <a:latin typeface="Arial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1000" kern="1200" dirty="0" smtClean="0">
              <a:solidFill>
                <a:schemeClr val="tx1"/>
              </a:solidFill>
              <a:latin typeface="Arial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kern="120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Green health directories </a:t>
            </a:r>
            <a:r>
              <a:rPr lang="en-GB" sz="1000" kern="120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– enabling the public and healthcare staff to access information on what’s available in their local area -</a:t>
            </a:r>
          </a:p>
          <a:p>
            <a:pPr>
              <a:spcAft>
                <a:spcPts val="0"/>
              </a:spcAft>
            </a:pPr>
            <a:r>
              <a:rPr lang="en-GB" sz="1000" b="1" kern="120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Including integration of data into health sector systems &amp; processes</a:t>
            </a:r>
          </a:p>
          <a:p>
            <a:pPr>
              <a:spcAft>
                <a:spcPts val="0"/>
              </a:spcAft>
            </a:pPr>
            <a:endParaRPr lang="en-GB" sz="1000" kern="1200" dirty="0" smtClean="0">
              <a:solidFill>
                <a:schemeClr val="tx1"/>
              </a:solidFill>
              <a:latin typeface="Arial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kern="120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Green health referral systems </a:t>
            </a:r>
            <a:r>
              <a:rPr lang="en-GB" sz="1000" kern="120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– new systems, or integration into existing; connecting to social prescribing schemes that link to local services -</a:t>
            </a:r>
          </a:p>
          <a:p>
            <a:pPr>
              <a:spcAft>
                <a:spcPts val="0"/>
              </a:spcAft>
            </a:pPr>
            <a:r>
              <a:rPr lang="en-GB" sz="1000" b="1" kern="120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Including referrals to projects based in </a:t>
            </a:r>
            <a:r>
              <a:rPr lang="en-GB" sz="1000" b="1" kern="1200" baseline="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Parks &amp; PAs</a:t>
            </a:r>
            <a:endParaRPr lang="en-GB" sz="1000" b="1" kern="1200" dirty="0" smtClean="0">
              <a:solidFill>
                <a:schemeClr val="tx1"/>
              </a:solidFill>
              <a:latin typeface="Arial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1000" kern="1200" dirty="0" smtClean="0">
              <a:solidFill>
                <a:schemeClr val="tx1"/>
              </a:solidFill>
              <a:latin typeface="Arial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kern="120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New or expanded initiatives </a:t>
            </a:r>
            <a:r>
              <a:rPr lang="en-GB" sz="1000" kern="120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– health walk groups, community growing projects, active travel, environmental / health volunteering 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kern="120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Including projects that make use of </a:t>
            </a:r>
            <a:r>
              <a:rPr lang="en-GB" sz="1000" b="1" kern="1200" baseline="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Parks &amp; PAs</a:t>
            </a:r>
            <a:endParaRPr lang="en-GB" sz="1000" b="1" kern="1200" dirty="0" smtClean="0">
              <a:solidFill>
                <a:schemeClr val="tx1"/>
              </a:solidFill>
              <a:latin typeface="Arial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1000" kern="1200" dirty="0" smtClean="0">
              <a:solidFill>
                <a:schemeClr val="tx1"/>
              </a:solidFill>
              <a:latin typeface="Arial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kern="120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Co-ordinated communications </a:t>
            </a:r>
            <a:r>
              <a:rPr lang="en-GB" sz="1000" kern="1200" dirty="0" smtClean="0">
                <a:solidFill>
                  <a:schemeClr val="tx1"/>
                </a:solidFill>
                <a:latin typeface="Arial" charset="0"/>
                <a:ea typeface="Arial" panose="020B0604020202020204" pitchFamily="34" charset="0"/>
                <a:cs typeface="Times New Roman" panose="02020603050405020304" pitchFamily="18" charset="0"/>
              </a:rPr>
              <a:t>– a local GHP ‘brand’, web and social media profile, information and promotional materials, events, campaigns.</a:t>
            </a:r>
          </a:p>
          <a:p>
            <a:pPr>
              <a:spcAft>
                <a:spcPts val="0"/>
              </a:spcAft>
            </a:pPr>
            <a:r>
              <a:rPr lang="en-GB" b="1" dirty="0" smtClean="0"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To raise awareness</a:t>
            </a:r>
            <a:r>
              <a:rPr lang="en-GB" b="1" baseline="0" dirty="0" smtClean="0"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and encourage participation</a:t>
            </a:r>
            <a:endParaRPr lang="en-GB" b="1" dirty="0" smtClean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36BDC-8D27-4241-82CE-44CC7A267FA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071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These are some of the key Outcomes already demonstrated</a:t>
            </a:r>
            <a:r>
              <a:rPr lang="en-GB" b="0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by these 4 area Partnerships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0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I’d highlight in particular the</a:t>
            </a:r>
            <a:endParaRPr lang="en-GB" b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Closer partnership working between Health and Environment </a:t>
            </a:r>
            <a:r>
              <a:rPr lang="en-GB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–     [ greater connection between green health providers and health delivery 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There’s more recognition by Health of the un-tapped potential of Nature,</a:t>
            </a:r>
            <a:r>
              <a:rPr lang="en-GB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and the contribution that Nature-based solutions can make to health improvement;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and those involved in managing Parks &amp; PAs  welcome the opportunity to show how valuable their sites are in responding to social needs –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which will in turn contribute to addressing broader issues of biodiversity loss and climate change.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More and more, we’re speaking the same language.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Further INFO via this URL    -  THANK YOU!</a:t>
            </a:r>
            <a:endParaRPr lang="en-GB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36BDC-8D27-4241-82CE-44CC7A267FA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944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19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78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128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14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5983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37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028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236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764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629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5853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358775" y="358775"/>
            <a:ext cx="8424863" cy="539750"/>
            <a:chOff x="226" y="226"/>
            <a:chExt cx="5307" cy="340"/>
          </a:xfrm>
        </p:grpSpPr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226" y="226"/>
              <a:ext cx="53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226" y="566"/>
              <a:ext cx="53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2" name="Text Box 18"/>
            <p:cNvSpPr txBox="1">
              <a:spLocks noChangeArrowheads="1"/>
            </p:cNvSpPr>
            <p:nvPr/>
          </p:nvSpPr>
          <p:spPr bwMode="auto">
            <a:xfrm>
              <a:off x="226" y="283"/>
              <a:ext cx="31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b="1"/>
                <a:t>Scottish Natural Heritage  </a:t>
              </a:r>
            </a:p>
          </p:txBody>
        </p:sp>
      </p:grpSp>
      <p:pic>
        <p:nvPicPr>
          <p:cNvPr id="1043" name="Picture 19" descr="Picto Black 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6049963"/>
            <a:ext cx="1079500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3132138" y="438150"/>
            <a:ext cx="2879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solidFill>
                  <a:schemeClr val="bg2"/>
                </a:solidFill>
              </a:rPr>
              <a:t>Dualchas Nàdair na h-Alba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alhealthservice.sco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6480720" cy="2304256"/>
          </a:xfrm>
        </p:spPr>
        <p:txBody>
          <a:bodyPr/>
          <a:lstStyle/>
          <a:p>
            <a:pPr algn="l"/>
            <a:r>
              <a:rPr lang="en-GB" sz="3600" b="1" dirty="0" smtClean="0">
                <a:solidFill>
                  <a:srgbClr val="7030A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Green </a:t>
            </a:r>
            <a:r>
              <a:rPr lang="en-GB" sz="3600" b="1" dirty="0">
                <a:solidFill>
                  <a:srgbClr val="7030A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Health </a:t>
            </a:r>
            <a:r>
              <a:rPr lang="en-GB" sz="3600" b="1" dirty="0" smtClean="0">
                <a:solidFill>
                  <a:srgbClr val="7030A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Partnerships in Scotland - </a:t>
            </a:r>
            <a:r>
              <a:rPr lang="en-GB" sz="3600" b="1" dirty="0">
                <a:solidFill>
                  <a:srgbClr val="7030A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connecting people to parks and </a:t>
            </a:r>
            <a:r>
              <a:rPr lang="en-GB" sz="3600" b="1" dirty="0" smtClean="0">
                <a:solidFill>
                  <a:srgbClr val="7030A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protected areas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451529"/>
            <a:ext cx="6048672" cy="1752600"/>
          </a:xfrm>
        </p:spPr>
        <p:txBody>
          <a:bodyPr/>
          <a:lstStyle/>
          <a:p>
            <a:pPr algn="l"/>
            <a:r>
              <a:rPr lang="en-GB" sz="2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Bridget Finton</a:t>
            </a:r>
            <a:r>
              <a:rPr lang="en-GB" sz="2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– </a:t>
            </a:r>
            <a:r>
              <a:rPr lang="en-GB" sz="2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Policy &amp; Advice Officer, People </a:t>
            </a:r>
            <a:r>
              <a:rPr lang="en-GB" sz="2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and Places </a:t>
            </a:r>
            <a:r>
              <a:rPr lang="en-GB" sz="2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Activity</a:t>
            </a:r>
          </a:p>
          <a:p>
            <a:pPr algn="l"/>
            <a:r>
              <a:rPr lang="en-GB" sz="2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Scottish Natural Heritage </a:t>
            </a:r>
            <a:r>
              <a:rPr lang="en-GB" sz="2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(SNH)</a:t>
            </a:r>
            <a:endParaRPr lang="en-GB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949280"/>
            <a:ext cx="1750696" cy="5533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068960"/>
            <a:ext cx="2311420" cy="2304256"/>
          </a:xfrm>
          <a:prstGeom prst="rect">
            <a:avLst/>
          </a:prstGeom>
        </p:spPr>
      </p:pic>
      <p:pic>
        <p:nvPicPr>
          <p:cNvPr id="8" name="Picture 7" descr="C:\Users\babd\Desktop\SNH new logo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52656"/>
            <a:ext cx="1440160" cy="744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956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082396"/>
            <a:ext cx="5113476" cy="1431032"/>
          </a:xfrm>
        </p:spPr>
        <p:txBody>
          <a:bodyPr/>
          <a:lstStyle/>
          <a:p>
            <a:pPr algn="l"/>
            <a:r>
              <a:rPr lang="en-GB" sz="3200" b="1" dirty="0" smtClean="0">
                <a:solidFill>
                  <a:srgbClr val="7030A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Making more use of Scotland’s outdoors</a:t>
            </a:r>
            <a:endParaRPr lang="en-GB" sz="3200" b="1" dirty="0">
              <a:solidFill>
                <a:srgbClr val="7030A0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845" y="2348881"/>
            <a:ext cx="5112568" cy="3600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Connecting people and nature</a:t>
            </a:r>
          </a:p>
          <a:p>
            <a:endParaRPr lang="en-GB" sz="1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Linking with other sectors</a:t>
            </a:r>
          </a:p>
          <a:p>
            <a:endParaRPr lang="en-GB" sz="1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Demonstrating the </a:t>
            </a:r>
            <a:r>
              <a:rPr lang="en-GB" sz="18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benefits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GB" sz="18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Achieved by: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000000"/>
                </a:solidFill>
              </a:rPr>
              <a:t>Joining up partners and existing 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000000"/>
                </a:solidFill>
              </a:rPr>
              <a:t>Tackling health inequalities through better targeting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Increasing participation to achieve health outcomes </a:t>
            </a:r>
            <a:endParaRPr lang="en-GB" sz="18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949280"/>
            <a:ext cx="1750696" cy="5533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1250" y="1268760"/>
            <a:ext cx="3153734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76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920" y="2132851"/>
            <a:ext cx="4488120" cy="3816429"/>
          </a:xfrm>
        </p:spPr>
        <p:txBody>
          <a:bodyPr/>
          <a:lstStyle/>
          <a:p>
            <a:r>
              <a:rPr lang="en-US" sz="1800" dirty="0" smtClean="0">
                <a:ea typeface="Tahoma" panose="020B0604030504040204" pitchFamily="34" charset="0"/>
                <a:cs typeface="Tahoma" panose="020B0604030504040204" pitchFamily="34" charset="0"/>
              </a:rPr>
              <a:t>Multi-sector</a:t>
            </a:r>
          </a:p>
          <a:p>
            <a:endParaRPr lang="en-US" sz="1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800" dirty="0" smtClean="0">
                <a:ea typeface="Tahoma" panose="020B0604030504040204" pitchFamily="34" charset="0"/>
                <a:cs typeface="Tahoma" panose="020B0604030504040204" pitchFamily="34" charset="0"/>
              </a:rPr>
              <a:t>Responding to local priorities</a:t>
            </a:r>
          </a:p>
          <a:p>
            <a:endParaRPr lang="en-US" sz="1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800" dirty="0" smtClean="0">
                <a:ea typeface="Tahoma" panose="020B0604030504040204" pitchFamily="34" charset="0"/>
                <a:cs typeface="Tahoma" panose="020B0604030504040204" pitchFamily="34" charset="0"/>
              </a:rPr>
              <a:t>Agreed strategy &amp; </a:t>
            </a:r>
            <a:r>
              <a:rPr lang="en-US" sz="1800" dirty="0"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sz="1800" dirty="0" smtClean="0">
                <a:ea typeface="Tahoma" panose="020B0604030504040204" pitchFamily="34" charset="0"/>
                <a:cs typeface="Tahoma" panose="020B0604030504040204" pitchFamily="34" charset="0"/>
              </a:rPr>
              <a:t>ction Plan</a:t>
            </a:r>
          </a:p>
          <a:p>
            <a:endParaRPr lang="en-US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>
                <a:ea typeface="Tahoma" panose="020B0604030504040204" pitchFamily="34" charset="0"/>
                <a:cs typeface="Tahoma" panose="020B0604030504040204" pitchFamily="34" charset="0"/>
              </a:rPr>
              <a:t>Highland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>
                <a:ea typeface="Tahoma" panose="020B0604030504040204" pitchFamily="34" charset="0"/>
                <a:cs typeface="Tahoma" panose="020B0604030504040204" pitchFamily="34" charset="0"/>
              </a:rPr>
              <a:t>Dundee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>
                <a:ea typeface="Tahoma" panose="020B0604030504040204" pitchFamily="34" charset="0"/>
                <a:cs typeface="Tahoma" panose="020B0604030504040204" pitchFamily="34" charset="0"/>
              </a:rPr>
              <a:t>North Ayrshire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Lanarkshire</a:t>
            </a:r>
            <a:endParaRPr lang="en-US" sz="18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1800" dirty="0" smtClean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949280"/>
            <a:ext cx="1750696" cy="553376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43920" y="1196752"/>
            <a:ext cx="8424936" cy="1470025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GB" sz="3200" b="1" dirty="0">
                <a:solidFill>
                  <a:srgbClr val="7030A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Green Health Partnerships</a:t>
            </a:r>
            <a:r>
              <a:rPr lang="en-GB" kern="0" dirty="0" smtClean="0"/>
              <a:t/>
            </a:r>
            <a:br>
              <a:rPr lang="en-GB" kern="0" dirty="0" smtClean="0"/>
            </a:br>
            <a:endParaRPr lang="en-GB" kern="0" dirty="0"/>
          </a:p>
        </p:txBody>
      </p:sp>
      <p:sp>
        <p:nvSpPr>
          <p:cNvPr id="7" name="Rectangle 6"/>
          <p:cNvSpPr/>
          <p:nvPr/>
        </p:nvSpPr>
        <p:spPr>
          <a:xfrm>
            <a:off x="4932041" y="2132851"/>
            <a:ext cx="405454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rgbClr val="019147"/>
                </a:solidFill>
                <a:latin typeface="Rockwell" panose="02060603020205020403" pitchFamily="18" charset="0"/>
              </a:rPr>
              <a:t>Environment;</a:t>
            </a:r>
          </a:p>
          <a:p>
            <a:r>
              <a:rPr lang="en-GB" sz="2800" b="1" dirty="0" smtClean="0">
                <a:solidFill>
                  <a:srgbClr val="000000"/>
                </a:solidFill>
                <a:latin typeface="Rockwell" panose="02060603020205020403" pitchFamily="18" charset="0"/>
              </a:rPr>
              <a:t>                  </a:t>
            </a:r>
            <a:r>
              <a:rPr lang="en-GB" sz="2800" b="1" dirty="0">
                <a:solidFill>
                  <a:srgbClr val="FF0000"/>
                </a:solidFill>
                <a:latin typeface="Rockwell" panose="02060603020205020403" pitchFamily="18" charset="0"/>
              </a:rPr>
              <a:t>Sport</a:t>
            </a:r>
            <a:r>
              <a:rPr lang="en-GB" sz="2800" b="1" dirty="0" smtClean="0">
                <a:solidFill>
                  <a:srgbClr val="FF0000"/>
                </a:solidFill>
                <a:latin typeface="Rockwell" panose="02060603020205020403" pitchFamily="18" charset="0"/>
              </a:rPr>
              <a:t>;</a:t>
            </a:r>
          </a:p>
          <a:p>
            <a:r>
              <a:rPr lang="en-GB" sz="2800" b="1" dirty="0" smtClean="0">
                <a:solidFill>
                  <a:srgbClr val="FFC000"/>
                </a:solidFill>
                <a:latin typeface="Rockwell" panose="02060603020205020403" pitchFamily="18" charset="0"/>
              </a:rPr>
              <a:t>    Leisure</a:t>
            </a:r>
            <a:r>
              <a:rPr lang="en-GB" sz="2800" b="1" dirty="0">
                <a:solidFill>
                  <a:srgbClr val="FFC000"/>
                </a:solidFill>
                <a:latin typeface="Rockwell" panose="02060603020205020403" pitchFamily="18" charset="0"/>
              </a:rPr>
              <a:t>;</a:t>
            </a:r>
            <a:r>
              <a:rPr lang="en-GB" sz="2800" b="1" dirty="0">
                <a:solidFill>
                  <a:srgbClr val="000000"/>
                </a:solidFill>
                <a:latin typeface="Rockwell" panose="02060603020205020403" pitchFamily="18" charset="0"/>
              </a:rPr>
              <a:t> </a:t>
            </a:r>
            <a:endParaRPr lang="en-GB" sz="2800" b="1" dirty="0" smtClean="0">
              <a:solidFill>
                <a:srgbClr val="000000"/>
              </a:solidFill>
              <a:latin typeface="Rockwell" panose="02060603020205020403" pitchFamily="18" charset="0"/>
            </a:endParaRPr>
          </a:p>
          <a:p>
            <a:r>
              <a:rPr lang="en-GB" sz="2800" b="1" dirty="0" smtClean="0">
                <a:solidFill>
                  <a:srgbClr val="000000"/>
                </a:solidFill>
                <a:latin typeface="Rockwell" panose="02060603020205020403" pitchFamily="18" charset="0"/>
              </a:rPr>
              <a:t>                     </a:t>
            </a:r>
            <a:r>
              <a:rPr lang="en-GB" sz="2800" b="1" dirty="0" smtClean="0">
                <a:solidFill>
                  <a:srgbClr val="BBE0E3">
                    <a:lumMod val="50000"/>
                  </a:srgbClr>
                </a:solidFill>
                <a:latin typeface="Rockwell" panose="02060603020205020403" pitchFamily="18" charset="0"/>
              </a:rPr>
              <a:t>Health</a:t>
            </a:r>
            <a:r>
              <a:rPr lang="en-GB" sz="2800" b="1" dirty="0">
                <a:solidFill>
                  <a:srgbClr val="BBE0E3">
                    <a:lumMod val="50000"/>
                  </a:srgbClr>
                </a:solidFill>
                <a:latin typeface="Rockwell" panose="02060603020205020403" pitchFamily="18" charset="0"/>
              </a:rPr>
              <a:t>; </a:t>
            </a:r>
            <a:endParaRPr lang="en-GB" sz="2800" b="1" dirty="0" smtClean="0">
              <a:solidFill>
                <a:srgbClr val="BBE0E3">
                  <a:lumMod val="50000"/>
                </a:srgbClr>
              </a:solidFill>
              <a:latin typeface="Rockwell" panose="02060603020205020403" pitchFamily="18" charset="0"/>
            </a:endParaRPr>
          </a:p>
          <a:p>
            <a:r>
              <a:rPr lang="en-GB" sz="2800" b="1" dirty="0" smtClean="0">
                <a:solidFill>
                  <a:srgbClr val="000000"/>
                </a:solidFill>
                <a:latin typeface="Rockwell" panose="02060603020205020403" pitchFamily="18" charset="0"/>
              </a:rPr>
              <a:t> </a:t>
            </a:r>
            <a:r>
              <a:rPr lang="en-GB" sz="2800" b="1" dirty="0">
                <a:solidFill>
                  <a:srgbClr val="333399">
                    <a:lumMod val="60000"/>
                    <a:lumOff val="40000"/>
                  </a:srgbClr>
                </a:solidFill>
                <a:latin typeface="Rockwell" panose="02060603020205020403" pitchFamily="18" charset="0"/>
              </a:rPr>
              <a:t>Education</a:t>
            </a:r>
            <a:r>
              <a:rPr lang="en-GB" sz="2800" b="1" dirty="0" smtClean="0">
                <a:solidFill>
                  <a:srgbClr val="333399">
                    <a:lumMod val="60000"/>
                    <a:lumOff val="40000"/>
                  </a:srgbClr>
                </a:solidFill>
                <a:latin typeface="Rockwell" panose="02060603020205020403" pitchFamily="18" charset="0"/>
              </a:rPr>
              <a:t>;</a:t>
            </a:r>
          </a:p>
          <a:p>
            <a:r>
              <a:rPr lang="en-GB" sz="2800" b="1" dirty="0">
                <a:solidFill>
                  <a:srgbClr val="333399">
                    <a:lumMod val="60000"/>
                    <a:lumOff val="40000"/>
                  </a:srgbClr>
                </a:solidFill>
                <a:latin typeface="Rockwell" panose="02060603020205020403" pitchFamily="18" charset="0"/>
              </a:rPr>
              <a:t> </a:t>
            </a:r>
            <a:r>
              <a:rPr lang="en-GB" sz="2800" b="1" dirty="0" smtClean="0">
                <a:solidFill>
                  <a:srgbClr val="333399">
                    <a:lumMod val="60000"/>
                    <a:lumOff val="40000"/>
                  </a:srgbClr>
                </a:solidFill>
                <a:latin typeface="Rockwell" panose="02060603020205020403" pitchFamily="18" charset="0"/>
              </a:rPr>
              <a:t>               </a:t>
            </a:r>
            <a:r>
              <a:rPr lang="en-GB" sz="2800" b="1" dirty="0" smtClean="0">
                <a:solidFill>
                  <a:srgbClr val="C00000"/>
                </a:solidFill>
                <a:latin typeface="Rockwell" panose="02060603020205020403" pitchFamily="18" charset="0"/>
              </a:rPr>
              <a:t>Transport</a:t>
            </a:r>
            <a:endParaRPr lang="en-GB" sz="2800" b="1" dirty="0">
              <a:solidFill>
                <a:srgbClr val="C00000"/>
              </a:solidFill>
              <a:latin typeface="Rockwell" panose="02060603020205020403" pitchFamily="18" charset="0"/>
            </a:endParaRPr>
          </a:p>
          <a:p>
            <a:r>
              <a:rPr lang="en-GB" b="1" dirty="0" smtClean="0">
                <a:solidFill>
                  <a:srgbClr val="000000"/>
                </a:solidFill>
                <a:latin typeface="Rockwell" panose="02060603020205020403" pitchFamily="18" charset="0"/>
              </a:rPr>
              <a:t> </a:t>
            </a:r>
            <a:endParaRPr lang="en-GB" dirty="0"/>
          </a:p>
        </p:txBody>
      </p:sp>
      <p:pic>
        <p:nvPicPr>
          <p:cNvPr id="9" name="Picture 8" descr="C:\Users\babd\Desktop\SNH new logo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66" y="5787840"/>
            <a:ext cx="1320800" cy="702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babd\Desktop\New folder\ONHS Logo Park - mono - full colour - reverse variations - June 2019\Partner Logo Park June 2019\POS\Online\3673_ONHS_Partner_Logo_Park_RGB.jp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6" t="8521" r="64152" b="9552"/>
          <a:stretch/>
        </p:blipFill>
        <p:spPr bwMode="auto">
          <a:xfrm>
            <a:off x="1603289" y="5594562"/>
            <a:ext cx="1624260" cy="10338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C:\Users\BABD\AppData\Local\Microsoft\Windows\INetCache\Content.Outlook\B1OIGEPG\PHS_logo_positive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81" t="28209" r="16507" b="35847"/>
          <a:stretch/>
        </p:blipFill>
        <p:spPr bwMode="auto">
          <a:xfrm>
            <a:off x="3208801" y="5805420"/>
            <a:ext cx="1498600" cy="6121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C:\Users\babd\Desktop\New folder\ONHS Logo Park - mono - full colour - reverse variations - June 2019\Partner Logo Park June 2019\POS\Online\3673_ONHS_Partner_Logo_Park_RGB.jp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39" t="8521" r="1593" b="9552"/>
          <a:stretch/>
        </p:blipFill>
        <p:spPr bwMode="auto">
          <a:xfrm>
            <a:off x="4749571" y="5625913"/>
            <a:ext cx="2372547" cy="9711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0980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7030A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GB" b="1" dirty="0" smtClean="0">
                <a:solidFill>
                  <a:srgbClr val="7030A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xamples of how GHPs are working</a:t>
            </a:r>
            <a:endParaRPr lang="en-GB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208" y="2060848"/>
            <a:ext cx="8202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 smtClean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Up-skilling healthcare staff </a:t>
            </a:r>
            <a:r>
              <a:rPr lang="en-GB" dirty="0" smtClean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– presentations, briefings, events, taster sessions – to show what sites and nature-based projects and interventions are available</a:t>
            </a:r>
          </a:p>
          <a:p>
            <a:pPr>
              <a:spcAft>
                <a:spcPts val="0"/>
              </a:spcAft>
            </a:pPr>
            <a:endParaRPr lang="en-GB" dirty="0">
              <a:latin typeface="+mn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b="1" dirty="0" smtClean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Green health directories </a:t>
            </a:r>
            <a:r>
              <a:rPr lang="en-GB" dirty="0" smtClean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– enabling the public and healthcare staff to access information on what’s available in their local area</a:t>
            </a:r>
          </a:p>
          <a:p>
            <a:pPr>
              <a:spcAft>
                <a:spcPts val="0"/>
              </a:spcAft>
            </a:pPr>
            <a:endParaRPr lang="en-GB" dirty="0">
              <a:latin typeface="+mn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b="1" dirty="0" smtClean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Green health referral systems </a:t>
            </a:r>
            <a:r>
              <a:rPr lang="en-GB" dirty="0" smtClean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– new systems, or integration into existing; connecting to social prescribing schemes that link to local services</a:t>
            </a:r>
            <a:endParaRPr lang="en-GB" dirty="0" smtClean="0">
              <a:latin typeface="+mn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dirty="0">
              <a:latin typeface="+mn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b="1" dirty="0" smtClean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New or expanded projects </a:t>
            </a:r>
            <a:r>
              <a:rPr lang="en-GB" dirty="0" smtClean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– health walk groups, community growing projects, active travel, environmental / health volunteering</a:t>
            </a:r>
            <a:endParaRPr lang="en-GB" dirty="0" smtClean="0">
              <a:latin typeface="+mn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dirty="0">
              <a:latin typeface="+mn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b="1" dirty="0" smtClean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Co-ordinated communications </a:t>
            </a:r>
            <a:r>
              <a:rPr lang="en-GB" dirty="0" smtClean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– a local GHP ‘brand’, </a:t>
            </a:r>
            <a:r>
              <a:rPr lang="en-GB" dirty="0" smtClean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web and social media profile, </a:t>
            </a:r>
            <a:r>
              <a:rPr lang="en-GB" dirty="0" smtClean="0"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information and promotional materials, events, campaigns</a:t>
            </a:r>
            <a:endParaRPr lang="en-GB" dirty="0" smtClean="0">
              <a:latin typeface="+mn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b="1" dirty="0" smtClean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b="1" dirty="0" smtClean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949280"/>
            <a:ext cx="1750696" cy="55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838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Outcomes</a:t>
            </a:r>
            <a:endParaRPr lang="en-GB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208" y="2060848"/>
            <a:ext cx="820292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Added value </a:t>
            </a:r>
            <a:r>
              <a:rPr lang="en-GB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– co-ordination and collaboration to achieve integrated goals achieves more than if working independently</a:t>
            </a:r>
          </a:p>
          <a:p>
            <a:pPr>
              <a:spcAft>
                <a:spcPts val="0"/>
              </a:spcAft>
            </a:pPr>
            <a:endParaRPr lang="en-GB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b="1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Policy alignment </a:t>
            </a:r>
            <a:r>
              <a:rPr lang="en-GB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– GHPs connect with existing policies, and partners work to integrate goals into range of policy reviews / development</a:t>
            </a:r>
          </a:p>
          <a:p>
            <a:pPr>
              <a:spcAft>
                <a:spcPts val="0"/>
              </a:spcAft>
            </a:pPr>
            <a:endParaRPr lang="en-GB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b="1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Targeted initiatives </a:t>
            </a:r>
            <a:r>
              <a:rPr lang="en-GB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– projects and interventions aimed at those whose health would benefit the most, and seen as part of the solution</a:t>
            </a:r>
            <a:endParaRPr lang="en-GB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b="1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Closer partnership working between Health and Environment </a:t>
            </a:r>
            <a:r>
              <a:rPr lang="en-GB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GB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reater </a:t>
            </a:r>
            <a:r>
              <a:rPr lang="en-GB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connection between green health providers and health delivery </a:t>
            </a:r>
            <a:endParaRPr lang="en-GB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 strong voice </a:t>
            </a:r>
            <a:r>
              <a:rPr lang="en-GB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development of local leaders, and the </a:t>
            </a:r>
            <a:r>
              <a:rPr lang="en-GB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collective voice of GHPs are raising the profile and awareness of the benefits of green health</a:t>
            </a:r>
          </a:p>
          <a:p>
            <a:pPr>
              <a:spcAft>
                <a:spcPts val="0"/>
              </a:spcAft>
            </a:pPr>
            <a:endParaRPr lang="en-GB" b="1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2800" dirty="0" smtClean="0">
                <a:hlinkClick r:id="rId3"/>
              </a:rPr>
              <a:t>www.naturalhealthservice.scot</a:t>
            </a:r>
            <a:endParaRPr lang="en-US" sz="2800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949280"/>
            <a:ext cx="1750696" cy="55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16908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2.xml.rels>&#65279;<?xml version="1.0" encoding="utf-8"?><Relationships xmlns="http://schemas.openxmlformats.org/package/2006/relationships"><Relationship Type="http://schemas.openxmlformats.org/officeDocument/2006/relationships/customXmlProps" Target="/customXML/itemProps2.xml" Id="Rd3c4172d526e4b2384ade4b889302c76" /></Relationships>
</file>

<file path=customXML/item2.xml><?xml version="1.0" encoding="utf-8"?>
<metadata xmlns="http://www.objective.com/ecm/document/metadata/71FFD1B571BE2883E0537D20C80A46C7" version="1.0.0">
  <systemFields>
    <field name="Objective-Id">
      <value order="0">A3257451</value>
    </field>
    <field name="Objective-Title">
      <value order="0">HPHP Europe - Comms - launch webinar - BF case study - June 2020</value>
    </field>
    <field name="Objective-Description">
      <value order="0"/>
    </field>
    <field name="Objective-CreationStamp">
      <value order="0">2020-06-26T08:42:07Z</value>
    </field>
    <field name="Objective-IsApproved">
      <value order="0">false</value>
    </field>
    <field name="Objective-IsPublished">
      <value order="0">true</value>
    </field>
    <field name="Objective-DatePublished">
      <value order="0">2020-06-26T15:33:00Z</value>
    </field>
    <field name="Objective-ModificationStamp">
      <value order="0">2020-06-26T15:33:00Z</value>
    </field>
    <field name="Objective-Owner">
      <value order="0">Bridget Finton</value>
    </field>
    <field name="Objective-Path">
      <value order="0">Objective Global Folder:SNH Fileplan:NAT - Natural Environments:SUS - Sustainability:HEALTH - Health:Health and the Natural Heritage - EUROPARC Federation Health and Protected Areas Working Group</value>
    </field>
    <field name="Objective-Parent">
      <value order="0">Health and the Natural Heritage - EUROPARC Federation Health and Protected Areas Working Group</value>
    </field>
    <field name="Objective-State">
      <value order="0">Published</value>
    </field>
    <field name="Objective-VersionId">
      <value order="0">vA5762011</value>
    </field>
    <field name="Objective-Version">
      <value order="0">1.0</value>
    </field>
    <field name="Objective-VersionNumber">
      <value order="0">2</value>
    </field>
    <field name="Objective-VersionComment">
      <value order="0">Version 2</value>
    </field>
    <field name="Objective-FileNumber">
      <value order="0">qB40680</value>
    </field>
    <field name="Objective-Classification">
      <value order="0"/>
    </field>
    <field name="Objective-Caveats">
      <value order="0"/>
    </field>
  </systemFields>
  <catalogues>
    <catalogue name="Document Type Catalogue" type="type" ori="id:cA8">
      <field name="Objective-Date of Original">
        <value order="0"/>
      </field>
      <field name="Objective-Sensitivity Review Date">
        <value order="0"/>
      </field>
      <field name="Objective-FOI Exemption">
        <value order="0">Release</value>
      </field>
      <field name="Objective-DPA Exemption">
        <value order="0">Release</value>
      </field>
      <field name="Objective-EIR Exception">
        <value order="0">Release</value>
      </field>
      <field name="Objective-Justification">
        <value order="0"/>
      </field>
      <field name="Objective-Date of Request">
        <value order="0"/>
      </field>
      <field name="Objective-Date of Release">
        <value order="0"/>
      </field>
      <field name="Objective-FOI/EIR Disclosure Date">
        <value order="0"/>
      </field>
      <field name="Objective-FOI/EIR Dissemination Date">
        <value order="0"/>
      </field>
      <field name="Objective-FOI Release Details">
        <value order="0"/>
      </field>
      <field name="Objective-Connect Creator">
        <value order="0"/>
      </field>
    </catalogue>
  </catalogues>
</metadata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71FFD1B571BE2883E0537D20C80A46C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3275</TotalTime>
  <Words>978</Words>
  <Application>Microsoft Office PowerPoint</Application>
  <PresentationFormat>On-screen Show (4:3)</PresentationFormat>
  <Paragraphs>107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Rockwell</vt:lpstr>
      <vt:lpstr>Tahoma</vt:lpstr>
      <vt:lpstr>Times New Roman</vt:lpstr>
      <vt:lpstr>Wingdings</vt:lpstr>
      <vt:lpstr>Blank</vt:lpstr>
      <vt:lpstr>Green Health Partnerships in Scotland - connecting people to parks and protected areas </vt:lpstr>
      <vt:lpstr>Making more use of Scotland’s outdoors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>http://www.snh.gov.uk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Rawcliffe</dc:creator>
  <cp:keywords>SNH - accessible powerpoint</cp:keywords>
  <cp:lastModifiedBy>Bridget Finton</cp:lastModifiedBy>
  <cp:revision>162</cp:revision>
  <dcterms:created xsi:type="dcterms:W3CDTF">2017-09-29T09:57:17Z</dcterms:created>
  <dcterms:modified xsi:type="dcterms:W3CDTF">2020-06-26T15:32:50Z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A3257451</vt:lpwstr>
  </property>
  <property fmtid="{D5CDD505-2E9C-101B-9397-08002B2CF9AE}" pid="4" name="Objective-Title">
    <vt:lpwstr>HPHP Europe - Comms - launch webinar - BF case study - June 2020</vt:lpwstr>
  </property>
  <property fmtid="{D5CDD505-2E9C-101B-9397-08002B2CF9AE}" pid="5" name="Objective-Comment">
    <vt:lpwstr/>
  </property>
  <property fmtid="{D5CDD505-2E9C-101B-9397-08002B2CF9AE}" pid="6" name="Objective-CreationStamp">
    <vt:filetime>2020-06-26T08:42:14Z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2020-06-26T15:33:00Z</vt:filetime>
  </property>
  <property fmtid="{D5CDD505-2E9C-101B-9397-08002B2CF9AE}" pid="10" name="Objective-ModificationStamp">
    <vt:filetime>2020-06-26T15:33:00Z</vt:filetime>
  </property>
  <property fmtid="{D5CDD505-2E9C-101B-9397-08002B2CF9AE}" pid="11" name="Objective-Owner">
    <vt:lpwstr>Bridget Finton</vt:lpwstr>
  </property>
  <property fmtid="{D5CDD505-2E9C-101B-9397-08002B2CF9AE}" pid="12" name="Objective-Path">
    <vt:lpwstr>Objective Global Folder:SNH Fileplan:NAT - Natural Environments:SUS - Sustainability:HEALTH - Health:Health and the Natural Heritage - EUROPARC Federation Health and Protected Areas Working Group:</vt:lpwstr>
  </property>
  <property fmtid="{D5CDD505-2E9C-101B-9397-08002B2CF9AE}" pid="13" name="Objective-Parent">
    <vt:lpwstr>Health and the Natural Heritage - EUROPARC Federation Health and Protected Areas Working Group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r8>2</vt:r8>
  </property>
  <property fmtid="{D5CDD505-2E9C-101B-9397-08002B2CF9AE}" pid="17" name="Objective-VersionComment">
    <vt:lpwstr>Version 2</vt:lpwstr>
  </property>
  <property fmtid="{D5CDD505-2E9C-101B-9397-08002B2CF9AE}" pid="18" name="Objective-FileNumber">
    <vt:lpwstr>qB40680</vt:lpwstr>
  </property>
  <property fmtid="{D5CDD505-2E9C-101B-9397-08002B2CF9AE}" pid="19" name="Objective-Classification">
    <vt:lpwstr>[Inherited - none]</vt:lpwstr>
  </property>
  <property fmtid="{D5CDD505-2E9C-101B-9397-08002B2CF9AE}" pid="20" name="Objective-Caveats">
    <vt:lpwstr/>
  </property>
  <property fmtid="{D5CDD505-2E9C-101B-9397-08002B2CF9AE}" pid="21" name="Objective-Date of Original [system]">
    <vt:lpwstr/>
  </property>
  <property fmtid="{D5CDD505-2E9C-101B-9397-08002B2CF9AE}" pid="22" name="Objective-Sensitivity Review Date [system]">
    <vt:lpwstr/>
  </property>
  <property fmtid="{D5CDD505-2E9C-101B-9397-08002B2CF9AE}" pid="23" name="Objective-FOI Exemption [system]">
    <vt:lpwstr>Release</vt:lpwstr>
  </property>
  <property fmtid="{D5CDD505-2E9C-101B-9397-08002B2CF9AE}" pid="24" name="Objective-DPA Exemption [system]">
    <vt:lpwstr>Release</vt:lpwstr>
  </property>
  <property fmtid="{D5CDD505-2E9C-101B-9397-08002B2CF9AE}" pid="25" name="Objective-EIR Exception [system]">
    <vt:lpwstr>Release</vt:lpwstr>
  </property>
  <property fmtid="{D5CDD505-2E9C-101B-9397-08002B2CF9AE}" pid="26" name="Objective-Justification [system]">
    <vt:lpwstr/>
  </property>
  <property fmtid="{D5CDD505-2E9C-101B-9397-08002B2CF9AE}" pid="27" name="Objective-Date of Request [system]">
    <vt:lpwstr/>
  </property>
  <property fmtid="{D5CDD505-2E9C-101B-9397-08002B2CF9AE}" pid="28" name="Objective-Date of Release [system]">
    <vt:lpwstr/>
  </property>
  <property fmtid="{D5CDD505-2E9C-101B-9397-08002B2CF9AE}" pid="29" name="Objective-FOI/EIR Disclosure Date [system]">
    <vt:lpwstr/>
  </property>
  <property fmtid="{D5CDD505-2E9C-101B-9397-08002B2CF9AE}" pid="30" name="Objective-FOI/EIR Dissemination Date [system]">
    <vt:lpwstr/>
  </property>
  <property fmtid="{D5CDD505-2E9C-101B-9397-08002B2CF9AE}" pid="31" name="Objective-FOI Release Details [system]">
    <vt:lpwstr/>
  </property>
  <property fmtid="{D5CDD505-2E9C-101B-9397-08002B2CF9AE}" pid="32" name="Objective-Connect Creator [system]">
    <vt:lpwstr/>
  </property>
  <property fmtid="{D5CDD505-2E9C-101B-9397-08002B2CF9AE}" pid="33" name="Objective-Description">
    <vt:lpwstr/>
  </property>
  <property fmtid="{D5CDD505-2E9C-101B-9397-08002B2CF9AE}" pid="34" name="Objective-VersionId">
    <vt:lpwstr>vA5762011</vt:lpwstr>
  </property>
  <property fmtid="{D5CDD505-2E9C-101B-9397-08002B2CF9AE}" pid="35" name="Objective-EIR Exception">
    <vt:lpwstr>Release</vt:lpwstr>
  </property>
  <property fmtid="{D5CDD505-2E9C-101B-9397-08002B2CF9AE}" pid="36" name="Objective-FOI Exemption">
    <vt:lpwstr>Release</vt:lpwstr>
  </property>
  <property fmtid="{D5CDD505-2E9C-101B-9397-08002B2CF9AE}" pid="37" name="Objective-DPA Exemption">
    <vt:lpwstr>Release</vt:lpwstr>
  </property>
  <property fmtid="{D5CDD505-2E9C-101B-9397-08002B2CF9AE}" pid="38" name="Objective-Justification">
    <vt:lpwstr/>
  </property>
  <property fmtid="{D5CDD505-2E9C-101B-9397-08002B2CF9AE}" pid="39" name="Objective-Date of Original">
    <vt:lpwstr/>
  </property>
  <property fmtid="{D5CDD505-2E9C-101B-9397-08002B2CF9AE}" pid="40" name="Objective-Sensitivity Review Date">
    <vt:lpwstr/>
  </property>
  <property fmtid="{D5CDD505-2E9C-101B-9397-08002B2CF9AE}" pid="41" name="Objective-FOI/EIR Disclosure Date">
    <vt:lpwstr/>
  </property>
  <property fmtid="{D5CDD505-2E9C-101B-9397-08002B2CF9AE}" pid="42" name="Objective-Date of Release">
    <vt:lpwstr/>
  </property>
  <property fmtid="{D5CDD505-2E9C-101B-9397-08002B2CF9AE}" pid="43" name="Objective-FOI Release Details">
    <vt:lpwstr/>
  </property>
  <property fmtid="{D5CDD505-2E9C-101B-9397-08002B2CF9AE}" pid="44" name="Objective-FOI/EIR Dissemination Date">
    <vt:lpwstr/>
  </property>
  <property fmtid="{D5CDD505-2E9C-101B-9397-08002B2CF9AE}" pid="45" name="Objective-Connect Creator">
    <vt:lpwstr/>
  </property>
  <property fmtid="{D5CDD505-2E9C-101B-9397-08002B2CF9AE}" pid="46" name="Objective-Date of Request">
    <vt:lpwstr/>
  </property>
</Properties>
</file>