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3" r:id="rId1"/>
  </p:sldMasterIdLst>
  <p:notesMasterIdLst>
    <p:notesMasterId r:id="rId14"/>
  </p:notesMasterIdLst>
  <p:handoutMasterIdLst>
    <p:handoutMasterId r:id="rId15"/>
  </p:handoutMasterIdLst>
  <p:sldIdLst>
    <p:sldId id="381" r:id="rId2"/>
    <p:sldId id="877" r:id="rId3"/>
    <p:sldId id="904" r:id="rId4"/>
    <p:sldId id="921" r:id="rId5"/>
    <p:sldId id="913" r:id="rId6"/>
    <p:sldId id="915" r:id="rId7"/>
    <p:sldId id="922" r:id="rId8"/>
    <p:sldId id="917" r:id="rId9"/>
    <p:sldId id="920" r:id="rId10"/>
    <p:sldId id="907" r:id="rId11"/>
    <p:sldId id="923" r:id="rId12"/>
    <p:sldId id="864" r:id="rId13"/>
  </p:sldIdLst>
  <p:sldSz cx="9144000" cy="6858000" type="screen4x3"/>
  <p:notesSz cx="6858000" cy="9144000"/>
  <p:defaultTextStyle>
    <a:defPPr>
      <a:defRPr lang="ca-ES"/>
    </a:defPPr>
    <a:lvl1pPr algn="ctr" rtl="0" fontAlgn="base">
      <a:spcBef>
        <a:spcPct val="50000"/>
      </a:spcBef>
      <a:spcAft>
        <a:spcPct val="0"/>
      </a:spcAft>
      <a:defRPr sz="2000" b="1" kern="1200">
        <a:solidFill>
          <a:srgbClr val="080808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000" b="1" kern="1200">
        <a:solidFill>
          <a:srgbClr val="080808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000" b="1" kern="1200">
        <a:solidFill>
          <a:srgbClr val="080808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000" b="1" kern="1200">
        <a:solidFill>
          <a:srgbClr val="080808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000" b="1" kern="1200">
        <a:solidFill>
          <a:srgbClr val="080808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080808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080808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080808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080808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0000"/>
    <a:srgbClr val="B8003D"/>
    <a:srgbClr val="57257D"/>
    <a:srgbClr val="A80038"/>
    <a:srgbClr val="990033"/>
    <a:srgbClr val="FFFF00"/>
    <a:srgbClr val="9C0050"/>
    <a:srgbClr val="A8004C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5" autoAdjust="0"/>
    <p:restoredTop sz="94674" autoAdjust="0"/>
  </p:normalViewPr>
  <p:slideViewPr>
    <p:cSldViewPr>
      <p:cViewPr>
        <p:scale>
          <a:sx n="66" d="100"/>
          <a:sy n="66" d="100"/>
        </p:scale>
        <p:origin x="-9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11" y="-6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s-ES_tradnl" altLang="ca-ES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s-ES_tradnl" altLang="ca-ES"/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s-ES_tradnl" altLang="ca-E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2F0D9F1E-48E3-4630-931F-1B2E798B9CE9}" type="slidenum">
              <a:rPr lang="es-ES_tradnl" altLang="ca-ES"/>
              <a:pPr>
                <a:defRPr/>
              </a:pPr>
              <a:t>‹Nº›</a:t>
            </a:fld>
            <a:endParaRPr lang="es-ES_tradnl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noProof="0" smtClean="0"/>
              <a:t>Haga clic para modificar el estilo de texto del patrón</a:t>
            </a:r>
          </a:p>
          <a:p>
            <a:pPr lvl="1"/>
            <a:r>
              <a:rPr lang="ca-ES" altLang="ca-ES" noProof="0" smtClean="0"/>
              <a:t>Segundo nivel</a:t>
            </a:r>
          </a:p>
          <a:p>
            <a:pPr lvl="2"/>
            <a:r>
              <a:rPr lang="ca-ES" altLang="ca-ES" noProof="0" smtClean="0"/>
              <a:t>Tercer nivel</a:t>
            </a:r>
          </a:p>
          <a:p>
            <a:pPr lvl="3"/>
            <a:r>
              <a:rPr lang="ca-ES" altLang="ca-ES" noProof="0" smtClean="0"/>
              <a:t>Cuarto nivel</a:t>
            </a:r>
          </a:p>
          <a:p>
            <a:pPr lvl="4"/>
            <a:r>
              <a:rPr lang="ca-ES" altLang="ca-ES" noProof="0" smtClean="0"/>
              <a:t>Quinto nivel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9D256FC-C2E3-4762-8BAF-F3413F661E9B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DB8424-E09E-4DE9-BEC7-B757A6A16BF6}" type="slidenum">
              <a:rPr lang="ca-ES" altLang="ca-ES" smtClean="0"/>
              <a:pPr/>
              <a:t>12</a:t>
            </a:fld>
            <a:endParaRPr lang="ca-ES" altLang="ca-E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ca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59EBE-74AC-42FE-9068-BB6B1396BE0F}" type="datetimeFigureOut">
              <a:rPr lang="ca-ES"/>
              <a:pPr>
                <a:defRPr/>
              </a:pPr>
              <a:t>29/6/2020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altLang="ca-ES" dirty="0"/>
              <a:t>III </a:t>
            </a:r>
            <a:r>
              <a:rPr lang="ca-ES" altLang="ca-ES" dirty="0" err="1"/>
              <a:t>Simposio</a:t>
            </a:r>
            <a:r>
              <a:rPr lang="ca-ES" altLang="ca-ES" dirty="0"/>
              <a:t> internacional sobre </a:t>
            </a:r>
            <a:r>
              <a:rPr lang="ca-ES" altLang="ca-ES" dirty="0" err="1"/>
              <a:t>espacios</a:t>
            </a:r>
            <a:r>
              <a:rPr lang="ca-ES" altLang="ca-ES" dirty="0"/>
              <a:t> </a:t>
            </a:r>
            <a:r>
              <a:rPr lang="ca-ES" altLang="ca-ES" dirty="0" err="1"/>
              <a:t>naturales</a:t>
            </a:r>
            <a:r>
              <a:rPr lang="ca-ES" altLang="ca-ES" dirty="0"/>
              <a:t> y </a:t>
            </a:r>
            <a:r>
              <a:rPr lang="ca-ES" altLang="ca-ES" dirty="0" err="1"/>
              <a:t>rurales</a:t>
            </a:r>
            <a:r>
              <a:rPr lang="ca-ES" altLang="ca-ES" dirty="0"/>
              <a:t> en </a:t>
            </a:r>
            <a:r>
              <a:rPr lang="ca-ES" altLang="ca-ES" dirty="0" err="1"/>
              <a:t>areas</a:t>
            </a:r>
            <a:r>
              <a:rPr lang="ca-ES" altLang="ca-ES" dirty="0"/>
              <a:t> </a:t>
            </a:r>
            <a:r>
              <a:rPr lang="ca-ES" altLang="ca-ES" dirty="0" err="1"/>
              <a:t>metropolitanas</a:t>
            </a:r>
            <a:r>
              <a:rPr lang="ca-ES" altLang="ca-ES" dirty="0"/>
              <a:t> y </a:t>
            </a:r>
            <a:r>
              <a:rPr lang="ca-ES" altLang="ca-ES" dirty="0" err="1"/>
              <a:t>periurbanas</a:t>
            </a:r>
            <a:endParaRPr lang="ca-ES" alt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3E8C-DA83-40B0-ADE8-0BE377100935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altLang="ca-ES"/>
              <a:t>        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445E8-D46F-424E-BD00-C13EF7C14B4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altLang="ca-ES"/>
              <a:t>        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F0511-DDEF-4C92-A7B0-703E98613F0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dirty="0" smtClean="0"/>
              <a:t>Feu clic aquí per editar estils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altLang="ca-ES"/>
              <a:t>        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D0C0-F402-4339-91B3-7040627D311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altLang="ca-ES"/>
              <a:t>        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41F40-1BE4-477C-83C1-5DA583E981B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altLang="ca-ES"/>
              <a:t>        </a:t>
            </a:r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2C731-7285-460A-BA0E-52DCC5361DD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8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altLang="ca-ES"/>
              <a:t>        </a:t>
            </a:r>
          </a:p>
        </p:txBody>
      </p:sp>
      <p:sp>
        <p:nvSpPr>
          <p:cNvPr id="9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630B6-9C9E-40FA-B523-12BD15F6665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4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altLang="ca-ES"/>
              <a:t>        </a:t>
            </a:r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0DBB4-C160-45B0-8DDB-4F6BA500435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3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altLang="ca-ES"/>
              <a:t>        </a:t>
            </a:r>
          </a:p>
        </p:txBody>
      </p:sp>
      <p:sp>
        <p:nvSpPr>
          <p:cNvPr id="4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8A5AC-7CC7-4A01-871B-CA383C5F00F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altLang="ca-ES"/>
              <a:t>        </a:t>
            </a:r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F622E-154A-48F2-BCE6-CF6E9C50DCB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altLang="ca-ES"/>
              <a:t>        </a:t>
            </a:r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B07AB-AEAF-4C3C-AEA7-FA07AF60017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smtClean="0"/>
              <a:t>Feu clic aquí per editar l'estil</a:t>
            </a:r>
          </a:p>
        </p:txBody>
      </p:sp>
      <p:sp>
        <p:nvSpPr>
          <p:cNvPr id="1027" name="Contenidor de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smtClean="0"/>
              <a:t>Feu clic aquí per editar estils</a:t>
            </a:r>
          </a:p>
          <a:p>
            <a:pPr lvl="1"/>
            <a:r>
              <a:rPr lang="ca-ES" altLang="ca-ES" smtClean="0"/>
              <a:t>Segon nivell</a:t>
            </a:r>
          </a:p>
          <a:p>
            <a:pPr lvl="2"/>
            <a:r>
              <a:rPr lang="ca-ES" altLang="ca-ES" smtClean="0"/>
              <a:t>Tercer nivell</a:t>
            </a:r>
          </a:p>
          <a:p>
            <a:pPr lvl="3"/>
            <a:r>
              <a:rPr lang="ca-ES" altLang="ca-ES" smtClean="0"/>
              <a:t>Quart nivell</a:t>
            </a:r>
          </a:p>
          <a:p>
            <a:pPr lvl="4"/>
            <a:r>
              <a:rPr lang="ca-ES" altLang="ca-ES" smtClean="0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a-ES" altLang="ca-ES"/>
              <a:t>        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7C7194-4202-40D1-9601-09289D403A5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9"/>
          <p:cNvSpPr>
            <a:spLocks noChangeArrowheads="1"/>
          </p:cNvSpPr>
          <p:nvPr/>
        </p:nvSpPr>
        <p:spPr bwMode="auto">
          <a:xfrm>
            <a:off x="-108520" y="2564904"/>
            <a:ext cx="9324528" cy="131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Nature and Health in the COVID-19 world – an environmental perspective</a:t>
            </a:r>
            <a:endParaRPr lang="ca-E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4221088"/>
            <a:ext cx="91948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ca-ES" altLang="ca-ES" sz="2800" dirty="0">
                <a:solidFill>
                  <a:srgbClr val="57257D"/>
                </a:solidFill>
                <a:latin typeface="Arial" charset="0"/>
                <a:cs typeface="Arial" charset="0"/>
              </a:rPr>
              <a:t>Carles </a:t>
            </a:r>
            <a:r>
              <a:rPr lang="ca-ES" altLang="ca-ES" sz="2800" dirty="0" smtClean="0">
                <a:solidFill>
                  <a:srgbClr val="57257D"/>
                </a:solidFill>
                <a:latin typeface="Arial" charset="0"/>
                <a:cs typeface="Arial" charset="0"/>
              </a:rPr>
              <a:t>Castell</a:t>
            </a:r>
            <a:endParaRPr lang="en-GB" altLang="ca-ES" sz="2800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sz="1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Conservation Manager, Natural Areas Department, Provincial Council of Barcelona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altLang="ca-ES" sz="1800" i="1" dirty="0" smtClean="0">
                <a:solidFill>
                  <a:srgbClr val="57257D"/>
                </a:solidFill>
                <a:latin typeface="Arial" pitchFamily="34" charset="0"/>
                <a:cs typeface="Arial" pitchFamily="34" charset="0"/>
              </a:rPr>
              <a:t>Member of EF Health and Protected Areas Commission</a:t>
            </a:r>
            <a:endParaRPr lang="ca-ES" altLang="ca-ES" sz="1800" i="1" dirty="0">
              <a:solidFill>
                <a:srgbClr val="5725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Nadina Erill\Desktop\FOTOS\2020\Sant Cugat confinament 2020\20200507_0902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83836" y="1"/>
            <a:ext cx="3035829" cy="220486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3096344" cy="219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08171" y="1"/>
            <a:ext cx="3035829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AutoShape 6" descr="La Xarxa per a la Conservació de la Natura (XCN) – Voluntaria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1" name="Text Box 1032"/>
          <p:cNvSpPr txBox="1">
            <a:spLocks noChangeArrowheads="1"/>
          </p:cNvSpPr>
          <p:nvPr/>
        </p:nvSpPr>
        <p:spPr bwMode="auto">
          <a:xfrm>
            <a:off x="0" y="6237312"/>
            <a:ext cx="91440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80808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rgbClr val="080808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rgbClr val="080808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rgbClr val="080808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rgbClr val="080808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80808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80808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80808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80808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ca-ES" altLang="ca-E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HPHP Europe </a:t>
            </a:r>
            <a:r>
              <a:rPr lang="ca-ES" altLang="ca-ES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launch</a:t>
            </a:r>
            <a:r>
              <a:rPr lang="ca-ES" altLang="ca-E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ca-ES" altLang="ca-ES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webinar</a:t>
            </a:r>
            <a:r>
              <a:rPr lang="ca-ES" altLang="ca-E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, </a:t>
            </a:r>
            <a:r>
              <a:rPr lang="ca-ES" altLang="ca-ES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June</a:t>
            </a:r>
            <a:r>
              <a:rPr lang="ca-ES" altLang="ca-E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29th 2020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445224"/>
            <a:ext cx="1417167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6732240" y="332656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endParaRPr lang="ca-ES" altLang="ca-ES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Imagen 4"/>
          <p:cNvPicPr>
            <a:picLocks noChangeAspect="1"/>
          </p:cNvPicPr>
          <p:nvPr/>
        </p:nvPicPr>
        <p:blipFill>
          <a:blip r:embed="rId6" cstate="email"/>
          <a:srcRect b="14401"/>
          <a:stretch>
            <a:fillRect/>
          </a:stretch>
        </p:blipFill>
        <p:spPr bwMode="auto">
          <a:xfrm>
            <a:off x="7668345" y="5508453"/>
            <a:ext cx="1512168" cy="130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a-ES" altLang="ca-ES" smtClean="0"/>
              <a:t>        </a:t>
            </a:r>
            <a:endParaRPr lang="ca-ES" altLang="ca-ES"/>
          </a:p>
        </p:txBody>
      </p:sp>
      <p:sp>
        <p:nvSpPr>
          <p:cNvPr id="3" name="2 CuadroTexto"/>
          <p:cNvSpPr txBox="1"/>
          <p:nvPr/>
        </p:nvSpPr>
        <p:spPr>
          <a:xfrm>
            <a:off x="3851920" y="929386"/>
            <a:ext cx="5148064" cy="537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buFont typeface="Arial" pitchFamily="34" charset="0"/>
              <a:buChar char="•"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 Better physical and mental health</a:t>
            </a:r>
          </a:p>
          <a:p>
            <a:pPr algn="l">
              <a:lnSpc>
                <a:spcPct val="130000"/>
              </a:lnSpc>
              <a:buFont typeface="Arial" pitchFamily="34" charset="0"/>
              <a:buChar char="•"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 Guarding against future illness</a:t>
            </a:r>
          </a:p>
          <a:p>
            <a:pPr marL="174625" indent="-174625" algn="l">
              <a:lnSpc>
                <a:spcPct val="130000"/>
              </a:lnSpc>
              <a:buFont typeface="Arial" pitchFamily="34" charset="0"/>
              <a:buChar char="•"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Therapeutic and restorative qualities which enhance recovery</a:t>
            </a:r>
          </a:p>
          <a:p>
            <a:pPr algn="l">
              <a:lnSpc>
                <a:spcPct val="130000"/>
              </a:lnSpc>
              <a:buFont typeface="Arial" pitchFamily="34" charset="0"/>
              <a:buChar char="•"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 Reduced social isolation</a:t>
            </a:r>
          </a:p>
          <a:p>
            <a:pPr algn="l">
              <a:lnSpc>
                <a:spcPct val="130000"/>
              </a:lnSpc>
              <a:buFont typeface="Arial" pitchFamily="34" charset="0"/>
              <a:buChar char="•"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 Greater community cohesion</a:t>
            </a:r>
          </a:p>
          <a:p>
            <a:pPr marL="174625" indent="-174625" algn="l">
              <a:lnSpc>
                <a:spcPct val="130000"/>
              </a:lnSpc>
              <a:buFont typeface="Arial" pitchFamily="34" charset="0"/>
              <a:buChar char="•"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Opportunities to establish lifelong healthy behaviors.</a:t>
            </a:r>
          </a:p>
          <a:p>
            <a:pPr marL="174625" indent="-174625" algn="l">
              <a:lnSpc>
                <a:spcPct val="130000"/>
              </a:lnSpc>
              <a:buFont typeface="Arial" pitchFamily="34" charset="0"/>
              <a:buChar char="•"/>
            </a:pPr>
            <a:endParaRPr lang="en-US" b="0" dirty="0" smtClean="0">
              <a:latin typeface="Arial" pitchFamily="34" charset="0"/>
              <a:cs typeface="Arial" pitchFamily="34" charset="0"/>
            </a:endParaRPr>
          </a:p>
          <a:p>
            <a:pPr marL="174625" indent="-174625" algn="l">
              <a:lnSpc>
                <a:spcPct val="130000"/>
              </a:lnSpc>
            </a:pP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Source: “EUROPARC Toolkit on Health and Well-being benefits of parks and Protected Areas”, 2018.</a:t>
            </a:r>
          </a:p>
        </p:txBody>
      </p:sp>
      <p:sp>
        <p:nvSpPr>
          <p:cNvPr id="14339" name="AutoShape 3" descr="Natural benefits: Scotland's Outdoors - Our natural health serv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grpSp>
        <p:nvGrpSpPr>
          <p:cNvPr id="8" name="7 Grupo"/>
          <p:cNvGrpSpPr/>
          <p:nvPr/>
        </p:nvGrpSpPr>
        <p:grpSpPr>
          <a:xfrm>
            <a:off x="0" y="188640"/>
            <a:ext cx="3731906" cy="6669360"/>
            <a:chOff x="0" y="188640"/>
            <a:chExt cx="3731906" cy="6669360"/>
          </a:xfrm>
        </p:grpSpPr>
        <p:pic>
          <p:nvPicPr>
            <p:cNvPr id="14337" name="Picture 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4059070"/>
              <a:ext cx="3731906" cy="2798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7" descr="All other resources | Scottish Natural Heritage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7544" y="188640"/>
              <a:ext cx="2685330" cy="3816424"/>
            </a:xfrm>
            <a:prstGeom prst="rect">
              <a:avLst/>
            </a:prstGeom>
            <a:noFill/>
          </p:spPr>
        </p:pic>
      </p:grpSp>
      <p:sp>
        <p:nvSpPr>
          <p:cNvPr id="7" name="6 CuadroTexto"/>
          <p:cNvSpPr txBox="1"/>
          <p:nvPr/>
        </p:nvSpPr>
        <p:spPr>
          <a:xfrm>
            <a:off x="3131840" y="188640"/>
            <a:ext cx="60121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err="1" smtClean="0">
                <a:latin typeface="Arial" pitchFamily="34" charset="0"/>
                <a:cs typeface="Arial" pitchFamily="34" charset="0"/>
              </a:rPr>
              <a:t>Benefits</a:t>
            </a:r>
            <a:r>
              <a:rPr lang="ca-ES" sz="2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ca-ES" sz="2800" dirty="0" err="1" smtClean="0">
                <a:latin typeface="Arial" pitchFamily="34" charset="0"/>
                <a:cs typeface="Arial" pitchFamily="34" charset="0"/>
              </a:rPr>
              <a:t>contact</a:t>
            </a:r>
            <a:r>
              <a:rPr lang="ca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2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ca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2800" dirty="0" err="1" smtClean="0">
                <a:latin typeface="Arial" pitchFamily="34" charset="0"/>
                <a:cs typeface="Arial" pitchFamily="34" charset="0"/>
              </a:rPr>
              <a:t>nature</a:t>
            </a:r>
            <a:endParaRPr lang="ca-ES" sz="2800" dirty="0" smtClean="0">
              <a:latin typeface="Arial" pitchFamily="34" charset="0"/>
              <a:cs typeface="Arial" pitchFamily="34" charset="0"/>
            </a:endParaRPr>
          </a:p>
          <a:p>
            <a:endParaRPr lang="ca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a-ES" altLang="ca-ES" smtClean="0"/>
              <a:t>        </a:t>
            </a:r>
            <a:endParaRPr lang="ca-ES" altLang="ca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82352"/>
            <a:ext cx="9144000" cy="682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Parks</a:t>
            </a:r>
            <a:r>
              <a:rPr kumimoji="0" lang="ca-E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&amp; </a:t>
            </a:r>
            <a:r>
              <a:rPr kumimoji="0" lang="ca-E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PA’s</a:t>
            </a:r>
            <a:r>
              <a:rPr kumimoji="0" lang="ca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in </a:t>
            </a:r>
            <a:r>
              <a:rPr kumimoji="0" lang="ca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</a:t>
            </a:r>
            <a:r>
              <a:rPr kumimoji="0" lang="ca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a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current</a:t>
            </a:r>
            <a:r>
              <a:rPr kumimoji="0" lang="ca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post</a:t>
            </a:r>
            <a:r>
              <a:rPr kumimoji="0" lang="ca-E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a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COVID-19 context</a:t>
            </a:r>
            <a:endParaRPr kumimoji="0" lang="ca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4016" y="764118"/>
            <a:ext cx="89644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 Growing social interest in nature during lock down.</a:t>
            </a:r>
          </a:p>
          <a:p>
            <a:pPr algn="l">
              <a:buFont typeface="Arial" pitchFamily="34" charset="0"/>
              <a:buChar char="•"/>
            </a:pP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 Confinement emphasised inequalities in access to nature.</a:t>
            </a:r>
          </a:p>
          <a:p>
            <a:pPr algn="l">
              <a:buFont typeface="Arial" pitchFamily="34" charset="0"/>
              <a:buChar char="•"/>
            </a:pP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 Parks &amp; PA’s are strategic places to deliver health </a:t>
            </a: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benefits.</a:t>
            </a:r>
            <a:endParaRPr lang="en-GB" sz="2400" b="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 Risk of overpressure by visitors.</a:t>
            </a:r>
          </a:p>
          <a:p>
            <a:pPr marL="174625" indent="-174625" algn="l">
              <a:buFont typeface="Arial" pitchFamily="34" charset="0"/>
              <a:buChar char="•"/>
            </a:pP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Demand of specific activities for distinct groups and goals.</a:t>
            </a:r>
          </a:p>
          <a:p>
            <a:pPr marL="174625" indent="-174625" algn="l">
              <a:buFont typeface="Arial" pitchFamily="34" charset="0"/>
              <a:buChar char="•"/>
            </a:pP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Need of resources, alliances and strategies for planning, developing and communicating programmes and projects.</a:t>
            </a:r>
            <a:endParaRPr lang="en-GB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55114"/>
            <a:ext cx="3203848" cy="240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16149" y="4437112"/>
            <a:ext cx="322785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Nadina Erill\Desktop\FOTOS\2020\Collserola 2020\20200605_1340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4437112"/>
            <a:ext cx="3227850" cy="24208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tge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idor de peu de pà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a-ES" altLang="ca-ES"/>
              <a:t>       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635896" y="5934670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5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Many</a:t>
            </a:r>
            <a:r>
              <a:rPr lang="ca-E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a-ES" sz="5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thanks</a:t>
            </a:r>
            <a:endParaRPr lang="ca-ES" sz="54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2049" y="2446465"/>
            <a:ext cx="3707903" cy="163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a-ES" altLang="ca-ES" smtClean="0"/>
              <a:t>        </a:t>
            </a:r>
            <a:endParaRPr lang="ca-ES" altLang="ca-ES"/>
          </a:p>
        </p:txBody>
      </p:sp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467544" y="-127992"/>
            <a:ext cx="8229600" cy="1143000"/>
          </a:xfrm>
        </p:spPr>
        <p:txBody>
          <a:bodyPr/>
          <a:lstStyle/>
          <a:p>
            <a:r>
              <a:rPr lang="ca-ES" sz="3200" b="1" dirty="0" err="1" smtClean="0">
                <a:latin typeface="Arial" pitchFamily="34" charset="0"/>
                <a:cs typeface="Arial" pitchFamily="34" charset="0"/>
              </a:rPr>
              <a:t>Definition</a:t>
            </a:r>
            <a:r>
              <a:rPr lang="ca-ES" sz="3200" b="1" dirty="0" smtClean="0">
                <a:latin typeface="Arial" pitchFamily="34" charset="0"/>
                <a:cs typeface="Arial" pitchFamily="34" charset="0"/>
              </a:rPr>
              <a:t> of Health (WHO, 1948)</a:t>
            </a:r>
            <a:endParaRPr lang="ca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964704"/>
          </a:xfrm>
        </p:spPr>
        <p:txBody>
          <a:bodyPr/>
          <a:lstStyle/>
          <a:p>
            <a:pPr indent="20638" algn="ctr"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A state of complete physical, mental and social well-being and not merely the absence of disease or infirmity</a:t>
            </a:r>
            <a:endParaRPr lang="ca-ES" sz="2400" i="1" dirty="0" smtClean="0">
              <a:latin typeface="Arial" pitchFamily="34" charset="0"/>
              <a:cs typeface="Arial" pitchFamily="34" charset="0"/>
            </a:endParaRPr>
          </a:p>
          <a:p>
            <a:pPr indent="20638">
              <a:buNone/>
            </a:pPr>
            <a:endParaRPr lang="ca-ES" dirty="0"/>
          </a:p>
        </p:txBody>
      </p:sp>
      <p:grpSp>
        <p:nvGrpSpPr>
          <p:cNvPr id="7" name="6 Grupo"/>
          <p:cNvGrpSpPr/>
          <p:nvPr/>
        </p:nvGrpSpPr>
        <p:grpSpPr>
          <a:xfrm>
            <a:off x="0" y="2060848"/>
            <a:ext cx="9144000" cy="4808102"/>
            <a:chOff x="0" y="2060848"/>
            <a:chExt cx="9144000" cy="4808102"/>
          </a:xfrm>
        </p:grpSpPr>
        <p:sp>
          <p:nvSpPr>
            <p:cNvPr id="23" name="1 Título"/>
            <p:cNvSpPr txBox="1">
              <a:spLocks/>
            </p:cNvSpPr>
            <p:nvPr/>
          </p:nvSpPr>
          <p:spPr bwMode="auto">
            <a:xfrm>
              <a:off x="0" y="2060848"/>
              <a:ext cx="9144000" cy="468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8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Determinants</a:t>
              </a:r>
              <a:r>
                <a:rPr kumimoji="0" lang="ca-ES" sz="2800" b="1" i="0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ca-ES" sz="2800" u="sng" dirty="0" smtClean="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rPr>
                <a:t>of Health</a:t>
              </a:r>
              <a:endParaRPr kumimoji="0" lang="ca-E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24" name="Picture 6" descr="Dahlgren and Whitehead (1991) model of the determinants of health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331640" y="2708920"/>
              <a:ext cx="6192688" cy="416003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a-ES" altLang="ca-ES" smtClean="0"/>
              <a:t>        </a:t>
            </a:r>
            <a:endParaRPr lang="ca-ES" altLang="ca-ES"/>
          </a:p>
        </p:txBody>
      </p:sp>
      <p:pic>
        <p:nvPicPr>
          <p:cNvPr id="18434" name="Picture 2" descr="https://assets.dmagstatic.com/wp-content/uploads/2018/10/Screen-Shot-2018-10-26-at-11.27.46-AM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340768"/>
            <a:ext cx="8004258" cy="475252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5496" y="6381328"/>
            <a:ext cx="10369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a-ES" sz="14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ca-ES" sz="1400" b="0" dirty="0" smtClean="0">
                <a:latin typeface="Arial" pitchFamily="34" charset="0"/>
                <a:cs typeface="Arial" pitchFamily="34" charset="0"/>
              </a:rPr>
              <a:t>: “The </a:t>
            </a:r>
            <a:r>
              <a:rPr lang="ca-ES" sz="1400" b="0" dirty="0" err="1" smtClean="0">
                <a:latin typeface="Arial" pitchFamily="34" charset="0"/>
                <a:cs typeface="Arial" pitchFamily="34" charset="0"/>
              </a:rPr>
              <a:t>Relative</a:t>
            </a:r>
            <a:r>
              <a:rPr lang="ca-ES" sz="1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1400" b="0" dirty="0" err="1" smtClean="0">
                <a:latin typeface="Arial" pitchFamily="34" charset="0"/>
                <a:cs typeface="Arial" pitchFamily="34" charset="0"/>
              </a:rPr>
              <a:t>Contribution</a:t>
            </a:r>
            <a:r>
              <a:rPr lang="ca-ES" sz="1400" b="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ca-ES" sz="1400" b="0" dirty="0" err="1" smtClean="0">
                <a:latin typeface="Arial" pitchFamily="34" charset="0"/>
                <a:cs typeface="Arial" pitchFamily="34" charset="0"/>
              </a:rPr>
              <a:t>Multiple</a:t>
            </a:r>
            <a:r>
              <a:rPr lang="ca-ES" sz="1400" b="0" dirty="0" smtClean="0">
                <a:latin typeface="Arial" pitchFamily="34" charset="0"/>
                <a:cs typeface="Arial" pitchFamily="34" charset="0"/>
              </a:rPr>
              <a:t> Determinants to Health </a:t>
            </a:r>
            <a:r>
              <a:rPr lang="ca-ES" sz="1400" b="0" dirty="0" err="1" smtClean="0">
                <a:latin typeface="Arial" pitchFamily="34" charset="0"/>
                <a:cs typeface="Arial" pitchFamily="34" charset="0"/>
              </a:rPr>
              <a:t>Outcomes</a:t>
            </a:r>
            <a:r>
              <a:rPr lang="ca-ES" sz="1400" b="0" dirty="0" smtClean="0">
                <a:latin typeface="Arial" pitchFamily="34" charset="0"/>
                <a:cs typeface="Arial" pitchFamily="34" charset="0"/>
              </a:rPr>
              <a:t>”. </a:t>
            </a:r>
            <a:r>
              <a:rPr lang="ca-ES" sz="1400" b="0" i="1" dirty="0" smtClean="0">
                <a:latin typeface="Arial" pitchFamily="34" charset="0"/>
                <a:cs typeface="Arial" pitchFamily="34" charset="0"/>
              </a:rPr>
              <a:t>Health </a:t>
            </a:r>
            <a:r>
              <a:rPr lang="ca-ES" sz="1400" b="0" i="1" dirty="0" err="1" smtClean="0">
                <a:latin typeface="Arial" pitchFamily="34" charset="0"/>
                <a:cs typeface="Arial" pitchFamily="34" charset="0"/>
              </a:rPr>
              <a:t>Affairs</a:t>
            </a:r>
            <a:r>
              <a:rPr lang="ca-ES" sz="1400" b="0" dirty="0" smtClean="0">
                <a:latin typeface="Arial" pitchFamily="34" charset="0"/>
                <a:cs typeface="Arial" pitchFamily="34" charset="0"/>
              </a:rPr>
              <a:t>, August 2014.</a:t>
            </a:r>
            <a:endParaRPr lang="ca-ES" sz="1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0" y="-127992"/>
            <a:ext cx="9144000" cy="1143000"/>
          </a:xfrm>
        </p:spPr>
        <p:txBody>
          <a:bodyPr/>
          <a:lstStyle/>
          <a:p>
            <a:r>
              <a:rPr lang="ca-ES" sz="3200" b="1" dirty="0" err="1" smtClean="0">
                <a:latin typeface="Arial" pitchFamily="34" charset="0"/>
                <a:cs typeface="Arial" pitchFamily="34" charset="0"/>
              </a:rPr>
              <a:t>Relative</a:t>
            </a:r>
            <a:r>
              <a:rPr lang="ca-ES" sz="3200" b="1" dirty="0" smtClean="0">
                <a:latin typeface="Arial" pitchFamily="34" charset="0"/>
                <a:cs typeface="Arial" pitchFamily="34" charset="0"/>
              </a:rPr>
              <a:t> Determinants of </a:t>
            </a:r>
            <a:r>
              <a:rPr lang="ca-ES" sz="3200" b="1" dirty="0" err="1" smtClean="0">
                <a:latin typeface="Arial" pitchFamily="34" charset="0"/>
                <a:cs typeface="Arial" pitchFamily="34" charset="0"/>
              </a:rPr>
              <a:t>Overall</a:t>
            </a:r>
            <a:r>
              <a:rPr lang="ca-ES" sz="3200" b="1" dirty="0" smtClean="0">
                <a:latin typeface="Arial" pitchFamily="34" charset="0"/>
                <a:cs typeface="Arial" pitchFamily="34" charset="0"/>
              </a:rPr>
              <a:t> Health</a:t>
            </a:r>
            <a:endParaRPr lang="ca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cosystem services and human wellbeing  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620688"/>
            <a:ext cx="8316416" cy="4941790"/>
          </a:xfrm>
          <a:prstGeom prst="rect">
            <a:avLst/>
          </a:prstGeom>
          <a:noFill/>
        </p:spPr>
      </p:pic>
      <p:sp>
        <p:nvSpPr>
          <p:cNvPr id="21" name="20 CuadroTexto"/>
          <p:cNvSpPr txBox="1"/>
          <p:nvPr/>
        </p:nvSpPr>
        <p:spPr>
          <a:xfrm>
            <a:off x="35496" y="6577607"/>
            <a:ext cx="10369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a-ES" sz="14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ca-ES" sz="14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a-ES" sz="1400" b="0" dirty="0" err="1" smtClean="0">
                <a:latin typeface="Arial" pitchFamily="34" charset="0"/>
                <a:cs typeface="Arial" pitchFamily="34" charset="0"/>
              </a:rPr>
              <a:t>Modified</a:t>
            </a:r>
            <a:r>
              <a:rPr lang="ca-ES" sz="1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1400" b="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ca-ES" sz="1400" b="0" dirty="0" smtClean="0">
                <a:latin typeface="Arial" pitchFamily="34" charset="0"/>
                <a:cs typeface="Arial" pitchFamily="34" charset="0"/>
              </a:rPr>
              <a:t> “The </a:t>
            </a:r>
            <a:r>
              <a:rPr lang="ca-ES" sz="1400" b="0" dirty="0" err="1" smtClean="0">
                <a:latin typeface="Arial" pitchFamily="34" charset="0"/>
                <a:cs typeface="Arial" pitchFamily="34" charset="0"/>
              </a:rPr>
              <a:t>Millenium</a:t>
            </a:r>
            <a:r>
              <a:rPr lang="ca-ES" sz="1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1400" b="0" dirty="0" err="1" smtClean="0">
                <a:latin typeface="Arial" pitchFamily="34" charset="0"/>
                <a:cs typeface="Arial" pitchFamily="34" charset="0"/>
              </a:rPr>
              <a:t>Ecosystem</a:t>
            </a:r>
            <a:r>
              <a:rPr lang="ca-ES" sz="1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1400" b="0" dirty="0" err="1" smtClean="0">
                <a:latin typeface="Arial" pitchFamily="34" charset="0"/>
                <a:cs typeface="Arial" pitchFamily="34" charset="0"/>
              </a:rPr>
              <a:t>Assessment</a:t>
            </a:r>
            <a:r>
              <a:rPr lang="ca-ES" sz="1400" b="0" dirty="0" smtClean="0">
                <a:latin typeface="Arial" pitchFamily="34" charset="0"/>
                <a:cs typeface="Arial" pitchFamily="34" charset="0"/>
              </a:rPr>
              <a:t>, 2005”</a:t>
            </a:r>
            <a:endParaRPr lang="ca-ES" sz="1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1 Título"/>
          <p:cNvSpPr>
            <a:spLocks noGrp="1"/>
          </p:cNvSpPr>
          <p:nvPr>
            <p:ph type="title"/>
          </p:nvPr>
        </p:nvSpPr>
        <p:spPr>
          <a:xfrm>
            <a:off x="0" y="-61664"/>
            <a:ext cx="9144000" cy="682352"/>
          </a:xfrm>
        </p:spPr>
        <p:txBody>
          <a:bodyPr/>
          <a:lstStyle/>
          <a:p>
            <a:r>
              <a:rPr lang="ca-ES" sz="2800" b="1" dirty="0" smtClean="0">
                <a:latin typeface="Arial" pitchFamily="34" charset="0"/>
                <a:cs typeface="Arial" pitchFamily="34" charset="0"/>
              </a:rPr>
              <a:t>Conceptual </a:t>
            </a:r>
            <a:r>
              <a:rPr lang="ca-ES" sz="2800" b="1" dirty="0" err="1" smtClean="0">
                <a:latin typeface="Arial" pitchFamily="34" charset="0"/>
                <a:cs typeface="Arial" pitchFamily="34" charset="0"/>
              </a:rPr>
              <a:t>Framework</a:t>
            </a:r>
            <a:r>
              <a:rPr lang="ca-ES" sz="28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ca-ES" sz="2800" b="1" dirty="0" err="1" smtClean="0">
                <a:latin typeface="Arial" pitchFamily="34" charset="0"/>
                <a:cs typeface="Arial" pitchFamily="34" charset="0"/>
              </a:rPr>
              <a:t>Ecosystem</a:t>
            </a:r>
            <a:r>
              <a:rPr lang="ca-ES" sz="2800" b="1" dirty="0" smtClean="0">
                <a:latin typeface="Arial" pitchFamily="34" charset="0"/>
                <a:cs typeface="Arial" pitchFamily="34" charset="0"/>
              </a:rPr>
              <a:t> Services</a:t>
            </a:r>
            <a:endParaRPr lang="ca-E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41 Grupo"/>
          <p:cNvGrpSpPr/>
          <p:nvPr/>
        </p:nvGrpSpPr>
        <p:grpSpPr>
          <a:xfrm>
            <a:off x="1907704" y="5517232"/>
            <a:ext cx="4824536" cy="792088"/>
            <a:chOff x="1907704" y="5517232"/>
            <a:chExt cx="4824536" cy="792088"/>
          </a:xfrm>
        </p:grpSpPr>
        <p:cxnSp>
          <p:nvCxnSpPr>
            <p:cNvPr id="25" name="24 Conector recto"/>
            <p:cNvCxnSpPr/>
            <p:nvPr/>
          </p:nvCxnSpPr>
          <p:spPr>
            <a:xfrm>
              <a:off x="6732240" y="5517232"/>
              <a:ext cx="0" cy="7920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1907704" y="5517232"/>
              <a:ext cx="0" cy="792088"/>
            </a:xfrm>
            <a:prstGeom prst="line">
              <a:avLst/>
            </a:prstGeom>
            <a:ln w="381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>
              <a:off x="1907704" y="6309320"/>
              <a:ext cx="48245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28 CuadroTexto"/>
            <p:cNvSpPr txBox="1"/>
            <p:nvPr/>
          </p:nvSpPr>
          <p:spPr>
            <a:xfrm>
              <a:off x="2267744" y="5765194"/>
              <a:ext cx="3960440" cy="40011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a-ES" dirty="0" smtClean="0">
                  <a:solidFill>
                    <a:srgbClr val="FF0000"/>
                  </a:solidFill>
                </a:rPr>
                <a:t>Pressures &amp; </a:t>
              </a:r>
              <a:r>
                <a:rPr lang="ca-ES" dirty="0" err="1" smtClean="0">
                  <a:solidFill>
                    <a:srgbClr val="FF0000"/>
                  </a:solidFill>
                </a:rPr>
                <a:t>Impacts</a:t>
              </a:r>
              <a:endParaRPr lang="ca-ES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42 Elipse"/>
          <p:cNvSpPr/>
          <p:nvPr/>
        </p:nvSpPr>
        <p:spPr>
          <a:xfrm>
            <a:off x="4355976" y="3356992"/>
            <a:ext cx="1224136" cy="504056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579438" y="692150"/>
            <a:ext cx="79930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a-ES" sz="1400"/>
              <a:t>The Living Planet Index (LPI) is a measure of the state of global biological diversity based on population trends of vertebrate species from around the world.</a:t>
            </a: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-107950" y="88900"/>
            <a:ext cx="935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altLang="ca-ES" sz="2400" dirty="0" smtClean="0"/>
              <a:t>The </a:t>
            </a:r>
            <a:r>
              <a:rPr lang="ca-ES" altLang="ca-ES" sz="2400" dirty="0" err="1"/>
              <a:t>Living</a:t>
            </a:r>
            <a:r>
              <a:rPr lang="ca-ES" altLang="ca-ES" sz="2400" dirty="0"/>
              <a:t> Planet </a:t>
            </a:r>
            <a:r>
              <a:rPr lang="ca-ES" altLang="ca-ES" sz="2400" dirty="0" err="1"/>
              <a:t>Index</a:t>
            </a:r>
            <a:endParaRPr lang="ca-ES" altLang="ca-ES" sz="2400" dirty="0"/>
          </a:p>
        </p:txBody>
      </p:sp>
      <p:sp>
        <p:nvSpPr>
          <p:cNvPr id="7173" name="QuadreDeText 3"/>
          <p:cNvSpPr txBox="1">
            <a:spLocks noChangeArrowheads="1"/>
          </p:cNvSpPr>
          <p:nvPr/>
        </p:nvSpPr>
        <p:spPr bwMode="auto">
          <a:xfrm>
            <a:off x="7415212" y="4293096"/>
            <a:ext cx="1728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altLang="ca-ES" sz="3200" dirty="0">
                <a:solidFill>
                  <a:srgbClr val="FF0000"/>
                </a:solidFill>
              </a:rPr>
              <a:t>-60%</a:t>
            </a:r>
          </a:p>
        </p:txBody>
      </p:sp>
      <p:sp>
        <p:nvSpPr>
          <p:cNvPr id="7175" name="QuadreDeText 6"/>
          <p:cNvSpPr txBox="1">
            <a:spLocks noChangeArrowheads="1"/>
          </p:cNvSpPr>
          <p:nvPr/>
        </p:nvSpPr>
        <p:spPr bwMode="auto">
          <a:xfrm>
            <a:off x="-36513" y="6473825"/>
            <a:ext cx="32416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altLang="ca-ES" sz="1200" i="1"/>
              <a:t>Source: Living Planet Report, 2018</a:t>
            </a:r>
          </a:p>
        </p:txBody>
      </p:sp>
      <p:pic>
        <p:nvPicPr>
          <p:cNvPr id="7176" name="Picture 2" descr="Living Planet Index global trend 1970-2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438" y="1747614"/>
            <a:ext cx="7088187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Contenidor de peu de pàgina 1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553200"/>
            <a:ext cx="6948488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a-ES" altLang="ca-ES"/>
              <a:t>        </a:t>
            </a:r>
          </a:p>
        </p:txBody>
      </p:sp>
      <p:pic>
        <p:nvPicPr>
          <p:cNvPr id="10854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2681" y="620713"/>
            <a:ext cx="4611687" cy="5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9" name="7 CuadroTexto"/>
          <p:cNvSpPr txBox="1">
            <a:spLocks noChangeArrowheads="1"/>
          </p:cNvSpPr>
          <p:nvPr/>
        </p:nvSpPr>
        <p:spPr bwMode="auto">
          <a:xfrm>
            <a:off x="0" y="11588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ca-E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ASSESSMENT REPORT ON BIODIVERSITY AND ECOSYSTEM SERVICES</a:t>
            </a:r>
            <a:endParaRPr lang="en-GB" altLang="ca-E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550" name="Rectangle 8"/>
          <p:cNvSpPr>
            <a:spLocks noChangeArrowheads="1"/>
          </p:cNvSpPr>
          <p:nvPr/>
        </p:nvSpPr>
        <p:spPr bwMode="auto">
          <a:xfrm>
            <a:off x="179512" y="6535563"/>
            <a:ext cx="58324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altLang="ca-ES" sz="1200" b="0" dirty="0" err="1">
                <a:solidFill>
                  <a:srgbClr val="000000"/>
                </a:solidFill>
                <a:latin typeface="Calibri" pitchFamily="34" charset="0"/>
              </a:rPr>
              <a:t>Source</a:t>
            </a:r>
            <a:r>
              <a:rPr lang="es-ES" altLang="ca-ES" sz="1200" b="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s-ES" altLang="ca-ES" sz="1200" b="0" dirty="0" err="1">
                <a:solidFill>
                  <a:srgbClr val="000000"/>
                </a:solidFill>
                <a:latin typeface="Calibri" pitchFamily="34" charset="0"/>
              </a:rPr>
              <a:t>The</a:t>
            </a:r>
            <a:r>
              <a:rPr lang="es-ES" altLang="ca-ES" sz="1200" b="0" dirty="0">
                <a:solidFill>
                  <a:srgbClr val="000000"/>
                </a:solidFill>
                <a:latin typeface="Calibri" pitchFamily="34" charset="0"/>
              </a:rPr>
              <a:t> Global </a:t>
            </a:r>
            <a:r>
              <a:rPr lang="es-ES" altLang="ca-ES" sz="1200" b="0" dirty="0" err="1">
                <a:solidFill>
                  <a:srgbClr val="000000"/>
                </a:solidFill>
                <a:latin typeface="Calibri" pitchFamily="34" charset="0"/>
              </a:rPr>
              <a:t>Assessment</a:t>
            </a:r>
            <a:r>
              <a:rPr lang="es-ES" altLang="ca-ES" sz="1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altLang="ca-ES" sz="1200" b="0" dirty="0" err="1">
                <a:solidFill>
                  <a:srgbClr val="000000"/>
                </a:solidFill>
                <a:latin typeface="Calibri" pitchFamily="34" charset="0"/>
              </a:rPr>
              <a:t>Report</a:t>
            </a:r>
            <a:r>
              <a:rPr lang="es-ES" altLang="ca-ES" sz="1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altLang="ca-ES" sz="1200" b="0" dirty="0" err="1">
                <a:solidFill>
                  <a:srgbClr val="000000"/>
                </a:solidFill>
                <a:latin typeface="Calibri" pitchFamily="34" charset="0"/>
              </a:rPr>
              <a:t>on</a:t>
            </a:r>
            <a:r>
              <a:rPr lang="es-ES" altLang="ca-ES" sz="1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altLang="ca-ES" sz="1200" b="0" dirty="0" err="1">
                <a:solidFill>
                  <a:srgbClr val="000000"/>
                </a:solidFill>
                <a:latin typeface="Calibri" pitchFamily="34" charset="0"/>
              </a:rPr>
              <a:t>Biodiversity</a:t>
            </a:r>
            <a:r>
              <a:rPr lang="es-ES" altLang="ca-ES" sz="1200" b="0" dirty="0">
                <a:solidFill>
                  <a:srgbClr val="000000"/>
                </a:solidFill>
                <a:latin typeface="Calibri" pitchFamily="34" charset="0"/>
              </a:rPr>
              <a:t> and </a:t>
            </a:r>
            <a:r>
              <a:rPr lang="es-ES" altLang="ca-ES" sz="1200" b="0" dirty="0" err="1">
                <a:solidFill>
                  <a:srgbClr val="000000"/>
                </a:solidFill>
                <a:latin typeface="Calibri" pitchFamily="34" charset="0"/>
              </a:rPr>
              <a:t>Ecosytem</a:t>
            </a:r>
            <a:r>
              <a:rPr lang="es-ES" altLang="ca-ES" sz="1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altLang="ca-ES" sz="1200" b="0" dirty="0" err="1">
                <a:solidFill>
                  <a:srgbClr val="000000"/>
                </a:solidFill>
                <a:latin typeface="Calibri" pitchFamily="34" charset="0"/>
              </a:rPr>
              <a:t>Services</a:t>
            </a:r>
            <a:r>
              <a:rPr lang="es-ES" altLang="ca-ES" sz="1200" b="0" dirty="0">
                <a:solidFill>
                  <a:srgbClr val="000000"/>
                </a:solidFill>
                <a:latin typeface="Calibri" pitchFamily="34" charset="0"/>
              </a:rPr>
              <a:t>. IPBES, 2019</a:t>
            </a:r>
          </a:p>
        </p:txBody>
      </p:sp>
      <p:pic>
        <p:nvPicPr>
          <p:cNvPr id="108551" name="Picture 2" descr="http://whygreeneconomy.org/wp-content/uploads/2019/06/global_assessment_report_draft_cover_0.png"/>
          <p:cNvPicPr>
            <a:picLocks noChangeAspect="1" noChangeArrowheads="1"/>
          </p:cNvPicPr>
          <p:nvPr/>
        </p:nvPicPr>
        <p:blipFill>
          <a:blip r:embed="rId3" cstate="email"/>
          <a:srcRect b="6013"/>
          <a:stretch>
            <a:fillRect/>
          </a:stretch>
        </p:blipFill>
        <p:spPr bwMode="auto">
          <a:xfrm>
            <a:off x="323553" y="1916113"/>
            <a:ext cx="280828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a-ES" altLang="ca-ES" smtClean="0"/>
              <a:t>        </a:t>
            </a:r>
            <a:endParaRPr lang="ca-ES" altLang="ca-ES"/>
          </a:p>
        </p:txBody>
      </p:sp>
      <p:pic>
        <p:nvPicPr>
          <p:cNvPr id="3" name="Picture 2" descr="How Climate Change Affects Healt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048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10344"/>
            <a:ext cx="9144000" cy="682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Effects</a:t>
            </a:r>
            <a:r>
              <a:rPr kumimoji="0" lang="ca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of </a:t>
            </a:r>
            <a:r>
              <a:rPr kumimoji="0" lang="ca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Climate</a:t>
            </a:r>
            <a:r>
              <a:rPr kumimoji="0" lang="ca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a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Change</a:t>
            </a:r>
            <a:r>
              <a:rPr kumimoji="0" lang="ca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on </a:t>
            </a:r>
            <a:r>
              <a:rPr kumimoji="0" lang="ca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Human</a:t>
            </a:r>
            <a:r>
              <a:rPr kumimoji="0" lang="ca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Health</a:t>
            </a:r>
            <a:endParaRPr kumimoji="0" lang="ca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a-ES" altLang="ca-ES" smtClean="0"/>
              <a:t>        </a:t>
            </a:r>
            <a:endParaRPr lang="ca-ES" altLang="ca-ES"/>
          </a:p>
        </p:txBody>
      </p:sp>
      <p:sp>
        <p:nvSpPr>
          <p:cNvPr id="3" name="2 CuadroTexto"/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ca-ES" sz="3600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ca-ES" sz="3600" dirty="0" smtClean="0">
                <a:latin typeface="Arial" pitchFamily="34" charset="0"/>
                <a:cs typeface="Arial" pitchFamily="34" charset="0"/>
              </a:rPr>
              <a:t> of zoonosis control</a:t>
            </a:r>
            <a:endParaRPr lang="ca-E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764704"/>
            <a:ext cx="86409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Well-preserved natural ecosystems</a:t>
            </a:r>
          </a:p>
          <a:p>
            <a:pPr algn="l"/>
            <a:r>
              <a:rPr lang="en-US" sz="2400" b="0" i="1" dirty="0" smtClean="0">
                <a:latin typeface="Arial" pitchFamily="34" charset="0"/>
                <a:cs typeface="Arial" pitchFamily="34" charset="0"/>
              </a:rPr>
              <a:t>Biodiversity controls viral load: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Population control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interspecific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relationships)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Dilution effect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interspecific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Biodiversity)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Buffer effect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intraspecific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Biodiversity)</a:t>
            </a:r>
            <a:endParaRPr lang="ca-E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3356992"/>
            <a:ext cx="87484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Altered and simplified natural systems</a:t>
            </a:r>
          </a:p>
          <a:p>
            <a:pPr algn="l"/>
            <a:r>
              <a:rPr lang="en-US" sz="2400" b="0" i="1" dirty="0" smtClean="0">
                <a:latin typeface="Arial" pitchFamily="34" charset="0"/>
                <a:cs typeface="Arial" pitchFamily="34" charset="0"/>
              </a:rPr>
              <a:t>Loss of biodiversity and weakening of ecological processes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 high viral load passes to the vector species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Direct contact of wildlife with humans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Passage from pathogens to humans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zoonosis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Quick dispersal due to globalization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Exponential contagion by concentration in large metropolis</a:t>
            </a:r>
            <a:endParaRPr lang="ca-E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a-ES" altLang="ca-ES" smtClean="0"/>
              <a:t>        </a:t>
            </a:r>
            <a:endParaRPr lang="ca-ES" altLang="ca-ES"/>
          </a:p>
        </p:txBody>
      </p:sp>
      <p:sp>
        <p:nvSpPr>
          <p:cNvPr id="11" name="10 CuadroTexto"/>
          <p:cNvSpPr txBox="1"/>
          <p:nvPr/>
        </p:nvSpPr>
        <p:spPr>
          <a:xfrm>
            <a:off x="5004048" y="14857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Arial" pitchFamily="34" charset="0"/>
                <a:cs typeface="Arial" pitchFamily="34" charset="0"/>
              </a:rPr>
              <a:t>Virus </a:t>
            </a:r>
            <a:r>
              <a:rPr lang="ca-ES" dirty="0" err="1" smtClean="0">
                <a:latin typeface="Arial" pitchFamily="34" charset="0"/>
                <a:cs typeface="Arial" pitchFamily="34" charset="0"/>
              </a:rPr>
              <a:t>Nipah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a-ES" dirty="0" err="1" smtClean="0">
                <a:latin typeface="Arial" pitchFamily="34" charset="0"/>
                <a:cs typeface="Arial" pitchFamily="34" charset="0"/>
              </a:rPr>
              <a:t>Malaysia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 (1999)</a:t>
            </a: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48930" y="14857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Arial" pitchFamily="34" charset="0"/>
                <a:cs typeface="Arial" pitchFamily="34" charset="0"/>
              </a:rPr>
              <a:t>Virus </a:t>
            </a:r>
            <a:r>
              <a:rPr lang="ca-ES" dirty="0" err="1" smtClean="0">
                <a:latin typeface="Arial" pitchFamily="34" charset="0"/>
                <a:cs typeface="Arial" pitchFamily="34" charset="0"/>
              </a:rPr>
              <a:t>Hendra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, Australia (1994)</a:t>
            </a: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395536" y="764704"/>
            <a:ext cx="3964567" cy="2657047"/>
            <a:chOff x="395536" y="764704"/>
            <a:chExt cx="3964567" cy="2657047"/>
          </a:xfrm>
        </p:grpSpPr>
        <p:pic>
          <p:nvPicPr>
            <p:cNvPr id="1028" name="Picture 4" descr="Breaking down the Amazon: how deforestation could drive a pandemic ...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7544" y="764704"/>
              <a:ext cx="3892559" cy="2448272"/>
            </a:xfrm>
            <a:prstGeom prst="rect">
              <a:avLst/>
            </a:prstGeom>
            <a:noFill/>
          </p:spPr>
        </p:pic>
        <p:sp>
          <p:nvSpPr>
            <p:cNvPr id="6" name="5 CuadroTexto"/>
            <p:cNvSpPr txBox="1"/>
            <p:nvPr/>
          </p:nvSpPr>
          <p:spPr>
            <a:xfrm>
              <a:off x="395536" y="3212976"/>
              <a:ext cx="2481806" cy="208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ca-ES" sz="1050" dirty="0" smtClean="0"/>
                <a:t>Photo: </a:t>
              </a:r>
              <a:r>
                <a:rPr lang="ca-ES" sz="1050" dirty="0" err="1" smtClean="0"/>
                <a:t>Greenpeace</a:t>
              </a:r>
              <a:endParaRPr lang="ca-ES" sz="1050" dirty="0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395536" y="3661138"/>
            <a:ext cx="3960440" cy="3152238"/>
            <a:chOff x="395536" y="3661138"/>
            <a:chExt cx="3960440" cy="3152238"/>
          </a:xfrm>
        </p:grpSpPr>
        <p:pic>
          <p:nvPicPr>
            <p:cNvPr id="9218" name="Picture 2" descr="Hendra virus infection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7544" y="3661138"/>
              <a:ext cx="3888432" cy="2916323"/>
            </a:xfrm>
            <a:prstGeom prst="rect">
              <a:avLst/>
            </a:prstGeom>
            <a:noFill/>
          </p:spPr>
        </p:pic>
        <p:sp>
          <p:nvSpPr>
            <p:cNvPr id="18" name="17 CuadroTexto"/>
            <p:cNvSpPr txBox="1"/>
            <p:nvPr/>
          </p:nvSpPr>
          <p:spPr>
            <a:xfrm>
              <a:off x="395536" y="6559460"/>
              <a:ext cx="248180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ca-ES" sz="1050" dirty="0" err="1" smtClean="0"/>
                <a:t>Source</a:t>
              </a:r>
              <a:r>
                <a:rPr lang="ca-ES" sz="1050" dirty="0" smtClean="0"/>
                <a:t> &amp; Photo: WHO</a:t>
              </a:r>
              <a:endParaRPr lang="ca-ES" sz="105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4860032" y="765349"/>
            <a:ext cx="3680504" cy="3095699"/>
            <a:chOff x="539552" y="3613982"/>
            <a:chExt cx="3345913" cy="2735163"/>
          </a:xfrm>
        </p:grpSpPr>
        <p:pic>
          <p:nvPicPr>
            <p:cNvPr id="1026" name="Picture 2" descr="Modern Pig Farm Stock Photos - Download 599 Royalty Free Photos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11560" y="3613982"/>
              <a:ext cx="3273905" cy="2455429"/>
            </a:xfrm>
            <a:prstGeom prst="rect">
              <a:avLst/>
            </a:prstGeom>
            <a:noFill/>
          </p:spPr>
        </p:pic>
        <p:sp>
          <p:nvSpPr>
            <p:cNvPr id="4" name="3 CuadroTexto"/>
            <p:cNvSpPr txBox="1"/>
            <p:nvPr/>
          </p:nvSpPr>
          <p:spPr>
            <a:xfrm>
              <a:off x="539552" y="6095229"/>
              <a:ext cx="30243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ca-ES" sz="1050" dirty="0" smtClean="0"/>
                <a:t>Photo: </a:t>
              </a:r>
              <a:r>
                <a:rPr lang="ca-ES" sz="1050" dirty="0" err="1" smtClean="0"/>
                <a:t>Dreamstime</a:t>
              </a:r>
              <a:endParaRPr lang="ca-ES" sz="105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4860032" y="4005064"/>
            <a:ext cx="3889278" cy="2774196"/>
            <a:chOff x="4860032" y="4005064"/>
            <a:chExt cx="3889278" cy="2774196"/>
          </a:xfrm>
        </p:grpSpPr>
        <p:pic>
          <p:nvPicPr>
            <p:cNvPr id="9220" name="Picture 4" descr="Nipah virus infection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32039" y="4005064"/>
              <a:ext cx="3817271" cy="2534907"/>
            </a:xfrm>
            <a:prstGeom prst="rect">
              <a:avLst/>
            </a:prstGeom>
            <a:noFill/>
          </p:spPr>
        </p:pic>
        <p:sp>
          <p:nvSpPr>
            <p:cNvPr id="20" name="19 CuadroTexto"/>
            <p:cNvSpPr txBox="1"/>
            <p:nvPr/>
          </p:nvSpPr>
          <p:spPr>
            <a:xfrm>
              <a:off x="4860032" y="6525344"/>
              <a:ext cx="248180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ca-ES" sz="1050" dirty="0" err="1" smtClean="0"/>
                <a:t>Source</a:t>
              </a:r>
              <a:r>
                <a:rPr lang="ca-ES" sz="1050" dirty="0" smtClean="0"/>
                <a:t> &amp; Photo: WHO</a:t>
              </a:r>
              <a:endParaRPr lang="ca-ES" sz="105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5035</TotalTime>
  <Words>445</Words>
  <Application>Microsoft Office PowerPoint</Application>
  <PresentationFormat>Presentación en pantalla (4:3)</PresentationFormat>
  <Paragraphs>66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l'Office</vt:lpstr>
      <vt:lpstr>Diapositiva 1</vt:lpstr>
      <vt:lpstr>Definition of Health (WHO, 1948)</vt:lpstr>
      <vt:lpstr>Relative Determinants of Overall Health</vt:lpstr>
      <vt:lpstr>Conceptual Framework of Ecosystem Services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DIPUTACIÓ DE BARCELONA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SISTEMA D’INFORMACIÓ TERRITORIAL DE LA XARXA D’ESPAIS LLIURES DE BARCELONA (SITXELL)</dc:title>
  <dc:creator>ua030ccp</dc:creator>
  <cp:lastModifiedBy>Nadina Erill</cp:lastModifiedBy>
  <cp:revision>499</cp:revision>
  <dcterms:created xsi:type="dcterms:W3CDTF">2002-04-19T08:25:22Z</dcterms:created>
  <dcterms:modified xsi:type="dcterms:W3CDTF">2020-06-29T07:47:50Z</dcterms:modified>
</cp:coreProperties>
</file>