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51" r:id="rId3"/>
    <p:sldId id="285" r:id="rId4"/>
    <p:sldId id="338" r:id="rId5"/>
    <p:sldId id="364" r:id="rId6"/>
    <p:sldId id="365" r:id="rId7"/>
    <p:sldId id="355" r:id="rId8"/>
    <p:sldId id="367" r:id="rId9"/>
    <p:sldId id="359" r:id="rId10"/>
    <p:sldId id="362" r:id="rId11"/>
    <p:sldId id="363" r:id="rId12"/>
    <p:sldId id="360" r:id="rId13"/>
    <p:sldId id="366" r:id="rId14"/>
    <p:sldId id="361" r:id="rId15"/>
  </p:sldIdLst>
  <p:sldSz cx="9144000" cy="6858000" type="screen4x3"/>
  <p:notesSz cx="7086600" cy="10223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Finton" initials="BF" lastIdx="7" clrIdx="0">
    <p:extLst>
      <p:ext uri="{19B8F6BF-5375-455C-9EA6-DF929625EA0E}">
        <p15:presenceInfo xmlns:p15="http://schemas.microsoft.com/office/powerpoint/2012/main" userId="S-1-5-21-3870390647-1863822733-3835136052-3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BCD"/>
    <a:srgbClr val="ADA59D"/>
    <a:srgbClr val="F57F21"/>
    <a:srgbClr val="DEE231"/>
    <a:srgbClr val="019147"/>
    <a:srgbClr val="656A6F"/>
    <a:srgbClr val="542E19"/>
    <a:srgbClr val="6F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5968" autoAdjust="0"/>
  </p:normalViewPr>
  <p:slideViewPr>
    <p:cSldViewPr>
      <p:cViewPr varScale="1">
        <p:scale>
          <a:sx n="46" d="100"/>
          <a:sy n="46" d="100"/>
        </p:scale>
        <p:origin x="725" y="43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86FC950E-D459-4FB0-9565-E43DA2B194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3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673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50736BDC-8D27-4241-82CE-44CC7A267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13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5194" indent="-29815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2606" indent="-23852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9649" indent="-23852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6691" indent="-23852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3734" indent="-238521" defTabSz="477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00776" indent="-238521" defTabSz="477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7819" indent="-238521" defTabSz="477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4861" indent="-238521" defTabSz="477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CB15C8-FBAC-4FF8-917A-CE76E50CAD8F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2742-89B1-4BFA-93F5-C00791A175CF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471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6BDC-8D27-4241-82CE-44CC7A267FA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6BDC-8D27-4241-82CE-44CC7A267FA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6BDC-8D27-4241-82CE-44CC7A267FA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6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6BDC-8D27-4241-82CE-44CC7A267FA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6BDC-8D27-4241-82CE-44CC7A267FA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8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8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2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4325" y="1873251"/>
            <a:ext cx="8478838" cy="44809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dirty="0" err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31674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4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9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2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3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29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8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358775" y="358775"/>
            <a:ext cx="8424863" cy="539750"/>
            <a:chOff x="226" y="226"/>
            <a:chExt cx="5307" cy="340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226" y="226"/>
              <a:ext cx="5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226" y="566"/>
              <a:ext cx="5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226" y="283"/>
              <a:ext cx="31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/>
                <a:t>Scottish Natural Heritage  </a:t>
              </a:r>
            </a:p>
          </p:txBody>
        </p:sp>
      </p:grpSp>
      <p:pic>
        <p:nvPicPr>
          <p:cNvPr id="1043" name="Picture 19" descr="Picto Black 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49963"/>
            <a:ext cx="1079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132138" y="4381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2"/>
                </a:solidFill>
              </a:rPr>
              <a:t>Dualchas Nàdair na h-Alba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c.org/wp-content/uploads/2019/10/Jurmala-communique_EUROPARC2019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5814330" cy="1470025"/>
          </a:xfrm>
        </p:spPr>
        <p:txBody>
          <a:bodyPr/>
          <a:lstStyle/>
          <a:p>
            <a:pPr algn="l"/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Parks, Healthy People Europe – introducing the strategy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5400600" cy="1752600"/>
          </a:xfrm>
        </p:spPr>
        <p:txBody>
          <a:bodyPr/>
          <a:lstStyle/>
          <a:p>
            <a:pPr algn="l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 Rawcliffe – Head of People and Places for SNH and EUROPARC Federation Council member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58" y="3756680"/>
            <a:ext cx="2610606" cy="196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44" y="1052736"/>
            <a:ext cx="23114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56" y="1417285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How?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927" y="1420301"/>
            <a:ext cx="4571168" cy="4525963"/>
          </a:xfrm>
        </p:spPr>
        <p:txBody>
          <a:bodyPr/>
          <a:lstStyle/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provision of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managed, accessible facilities and engaging target groups in health-promoting activities.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practice and partnership working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improve public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well-being and reducing health inequalities.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from all backgrounds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enjoying the health benefits of connecting with nature and supporting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case for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protection,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restoration and further investment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Europe’s parks and protected areas.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6" y="2780928"/>
            <a:ext cx="4104455" cy="1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3317"/>
            <a:ext cx="4824536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vision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Happier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healthier people more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 to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nature-rich parks and protected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 pillars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partnerships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capacity and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people and nature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582041"/>
            <a:ext cx="2664296" cy="41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/>
          <a:stretch/>
        </p:blipFill>
        <p:spPr>
          <a:xfrm>
            <a:off x="5746239" y="1196752"/>
            <a:ext cx="2836098" cy="44883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24332" y="980728"/>
            <a:ext cx="4968552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Key outputs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672" y="1681558"/>
            <a:ext cx="4941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Establish 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HPHP Europe pla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orm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health and protected areas </a:t>
            </a: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experts</a:t>
            </a:r>
            <a:endParaRPr lang="en-GB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Publish and promote a 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HPHP Europe toolkit and case studies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for parks and protected area staff </a:t>
            </a:r>
            <a:endParaRPr lang="en-GB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Deliver 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HPHP Europe workshops, online seminars and study visits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build knowledge and capacity </a:t>
            </a:r>
            <a:endParaRPr lang="en-GB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 </a:t>
            </a:r>
            <a:r>
              <a:rPr lang="en-GB" b="1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key messages</a:t>
            </a: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promote </a:t>
            </a:r>
            <a:r>
              <a:rPr lang="en-GB" dirty="0" err="1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HPHPe</a:t>
            </a: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Europe and promote a “nature for all” approach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Establish </a:t>
            </a:r>
            <a:r>
              <a:rPr lang="en-GB" b="1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HPHP Europe project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develop and share good practice in the use of </a:t>
            </a:r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“five ways to well-being”</a:t>
            </a:r>
            <a:r>
              <a:rPr lang="en-GB" dirty="0" smtClean="0">
                <a:solidFill>
                  <a:schemeClr val="bg1"/>
                </a:solidFill>
                <a:latin typeface="Calibri-Bold"/>
                <a:ea typeface="Arial" panose="020B0604020202020204" pitchFamily="34" charset="0"/>
                <a:cs typeface="Calibri-Bold"/>
              </a:rPr>
              <a:t>“5</a:t>
            </a:r>
            <a:r>
              <a:rPr lang="en-GB" b="1" dirty="0" smtClean="0">
                <a:solidFill>
                  <a:schemeClr val="bg1"/>
                </a:solidFill>
                <a:latin typeface="Calibri-Bold"/>
                <a:ea typeface="Arial" panose="020B0604020202020204" pitchFamily="34" charset="0"/>
                <a:cs typeface="Calibri-Bold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alibri-Bold"/>
                <a:ea typeface="Arial" panose="020B0604020202020204" pitchFamily="34" charset="0"/>
                <a:cs typeface="Calibri-Bold"/>
              </a:rPr>
              <a:t>ways to well-being”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parks and protected areas</a:t>
            </a:r>
            <a:endParaRPr lang="en-GB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2" y="1661205"/>
            <a:ext cx="5410944" cy="405818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</a:t>
            </a:r>
          </a:p>
          <a:p>
            <a:pPr marL="0" indent="0">
              <a:buNone/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helping make Europe a healthier and happier place by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HPHP Europe in regional, national and European policy and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“nature for all” approach to help attract new audiences to parks and protected areas and help reduce health inequalities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programmes and projects in parks and protected areas that support public health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together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stay in touch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292" y="1699283"/>
            <a:ext cx="2690908" cy="415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" y="1083691"/>
            <a:ext cx="2799637" cy="1231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538" y="455097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19088" y="1703918"/>
            <a:ext cx="8602662" cy="14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2400" b="1">
                <a:solidFill>
                  <a:srgbClr val="498B7B"/>
                </a:solidFill>
                <a:latin typeface="Arial" charset="0"/>
                <a:cs typeface="Arial" charset="0"/>
              </a:rPr>
              <a:t>Title for this page</a:t>
            </a:r>
            <a:endParaRPr lang="de-DE" sz="2400" b="1">
              <a:solidFill>
                <a:srgbClr val="498B7B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19089" y="2436285"/>
            <a:ext cx="565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/>
              <a:t>Text</a:t>
            </a:r>
            <a:endParaRPr lang="de-DE" sz="120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924"/>
            <a:ext cx="9144000" cy="616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1800225" y="1162052"/>
            <a:ext cx="4895850" cy="12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800">
              <a:solidFill>
                <a:schemeClr val="bg1"/>
              </a:solidFill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2204647" y="3709228"/>
            <a:ext cx="4464496" cy="12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“Everybody needs beauty as well as bread, places to play in and pray in, where nature may heal and give strength to body and soul”</a:t>
            </a:r>
          </a:p>
        </p:txBody>
      </p:sp>
      <p:pic>
        <p:nvPicPr>
          <p:cNvPr id="7" name="Picture 8" descr="Greenspace-D07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1" y="3537984"/>
            <a:ext cx="1485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uncryne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2707" y="3559020"/>
            <a:ext cx="2249921" cy="205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04" y="6014199"/>
            <a:ext cx="1750696" cy="5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6412" y="1138679"/>
            <a:ext cx="842486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is good medicine</a:t>
            </a:r>
            <a:endParaRPr lang="en-GB"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412" y="1959832"/>
            <a:ext cx="65895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For: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improved mental and physical health, </a:t>
            </a:r>
            <a:endParaRPr lang="en-GB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and blood pressure, 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of illness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Dosage: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Take at least one dose a day 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fresh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effects: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Improved mood, sleep, attention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social contact, energy and happiness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Warning: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Keep </a:t>
            </a:r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reach of 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(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adults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GB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– recreation, environmental volunteering, bush craft, forest bathing, outdoor learning, gardening, active travel </a:t>
            </a:r>
            <a:r>
              <a:rPr lang="en-GB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7" descr="C:\Users\babd\Desktop\ONHS Icon Suite - _FINAL_\PNG\Improved mental health\Improved mental health - tree no+ - c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54" y="568605"/>
            <a:ext cx="3282893" cy="17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bd\Desktop\ONHS Icon Suite - _FINAL_\PNG\Engaging with biodiversity\Engaging with biodiversity - c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04" y="4988872"/>
            <a:ext cx="2138946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04" y="6014199"/>
            <a:ext cx="1750696" cy="553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56904" y="1958349"/>
            <a:ext cx="2411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well-being</a:t>
            </a:r>
          </a:p>
          <a:p>
            <a:endParaRPr lang="en-GB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active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Notice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leaning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back</a:t>
            </a:r>
            <a:endParaRPr lang="en-GB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1143000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role of Parks and Protected Areas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40" y="1867079"/>
            <a:ext cx="5004688" cy="4525963"/>
          </a:xfrm>
        </p:spPr>
        <p:txBody>
          <a:bodyPr/>
          <a:lstStyle/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Europe’s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parks and protected areas are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placed to support health outcomes for people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Europe’s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parks and protected areas are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door step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lot of </a:t>
            </a: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practice already happening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parks and protected areas</a:t>
            </a:r>
          </a:p>
          <a:p>
            <a:r>
              <a:rPr lang="en-GB" altLang="en-US" sz="1800" dirty="0" smtClean="0"/>
              <a:t>There are </a:t>
            </a:r>
            <a:r>
              <a:rPr lang="en-GB" altLang="en-US" sz="1800" b="1" dirty="0" smtClean="0"/>
              <a:t>challenges</a:t>
            </a:r>
            <a:r>
              <a:rPr lang="en-GB" altLang="en-US" sz="1800" dirty="0" smtClean="0"/>
              <a:t> - relevance</a:t>
            </a:r>
            <a:r>
              <a:rPr lang="en-GB" altLang="en-US" sz="1800" dirty="0"/>
              <a:t>; </a:t>
            </a:r>
            <a:r>
              <a:rPr lang="en-GB" altLang="en-US" sz="1800" dirty="0" smtClean="0"/>
              <a:t>funding; </a:t>
            </a:r>
            <a:r>
              <a:rPr lang="en-GB" altLang="en-US" sz="1800" dirty="0"/>
              <a:t>developing new partnerships with new sector/stakeholders</a:t>
            </a:r>
          </a:p>
          <a:p>
            <a:r>
              <a:rPr lang="en-GB" altLang="en-US" sz="1800" dirty="0" smtClean="0"/>
              <a:t>There are </a:t>
            </a:r>
            <a:r>
              <a:rPr lang="en-GB" altLang="en-US" sz="1800" b="1" dirty="0" smtClean="0"/>
              <a:t>opportunities </a:t>
            </a:r>
            <a:r>
              <a:rPr lang="en-GB" altLang="en-US" sz="1800" dirty="0" smtClean="0"/>
              <a:t>to demonstrate </a:t>
            </a:r>
            <a:r>
              <a:rPr lang="en-GB" altLang="en-US" sz="1800" dirty="0"/>
              <a:t>the benefits of nature for </a:t>
            </a:r>
            <a:r>
              <a:rPr lang="en-GB" altLang="en-US" sz="1800" dirty="0" smtClean="0"/>
              <a:t>people and </a:t>
            </a:r>
            <a:r>
              <a:rPr lang="en-GB" altLang="en-US" sz="1800" b="1" dirty="0" err="1" smtClean="0"/>
              <a:t>makethe</a:t>
            </a:r>
            <a:r>
              <a:rPr lang="en-GB" altLang="en-US" sz="1800" b="1" dirty="0" smtClean="0"/>
              <a:t> case for investment</a:t>
            </a:r>
            <a:endParaRPr lang="en-GB" altLang="en-US" sz="1800" b="1" dirty="0"/>
          </a:p>
          <a:p>
            <a:endParaRPr lang="en-GB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/>
          <a:stretch/>
        </p:blipFill>
        <p:spPr>
          <a:xfrm>
            <a:off x="5328216" y="1916832"/>
            <a:ext cx="3563888" cy="38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2" y="1556792"/>
            <a:ext cx="6697652" cy="1143000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elements of good practice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99792"/>
            <a:ext cx="8229600" cy="4525963"/>
          </a:xfrm>
        </p:spPr>
        <p:txBody>
          <a:bodyPr/>
          <a:lstStyle/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planning </a:t>
            </a:r>
          </a:p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training</a:t>
            </a:r>
          </a:p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Outreach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new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audiences</a:t>
            </a:r>
          </a:p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Partnerships with health sector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exercise programmes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&amp; evaluation</a:t>
            </a:r>
          </a:p>
          <a:p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18940"/>
            <a:ext cx="2229225" cy="31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318" y="1168143"/>
            <a:ext cx="3221362" cy="42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67544" y="1052736"/>
            <a:ext cx="5674176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ū</a:t>
            </a:r>
            <a:r>
              <a:rPr lang="en-GB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rmala</a:t>
            </a:r>
            <a:r>
              <a:rPr lang="en-GB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Communiqu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endParaRPr lang="en-GB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74" y="2132856"/>
            <a:ext cx="4821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health outcomes for people and to make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Protected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relevant to an increasingly urbanised Europe; and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case for further investment and a strategic approach to Parks,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Protected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associated green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GB" sz="2000" b="1" dirty="0" smtClean="0"/>
          </a:p>
          <a:p>
            <a:pPr lvl="0"/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https://www.europarc.org/wp-content/uploads/2019/10/Jurmala-communique_EUROPARC2019.pdf</a:t>
            </a:r>
            <a:endParaRPr lang="en-GB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5970771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8825"/>
            <a:ext cx="1750696" cy="553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9891" t="14879" r="18044" b="7246"/>
          <a:stretch/>
        </p:blipFill>
        <p:spPr>
          <a:xfrm>
            <a:off x="-19175" y="202178"/>
            <a:ext cx="9163176" cy="64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11" y="2420888"/>
            <a:ext cx="4569065" cy="4525963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Europe-wide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developed by the EUROPARC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Federation to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parks and protected areas at 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national/regional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level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deliver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 for the health of people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8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3920" y="1196752"/>
            <a:ext cx="82296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What?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6" y="2666777"/>
            <a:ext cx="4104455" cy="1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47" y="1446589"/>
            <a:ext cx="416150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maximise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contribution of Europe’s parks and protected areas to key policy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on: 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public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well-being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health inequalities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restoring and investing in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Responding to the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emergency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</a:t>
            </a:r>
            <a:r>
              <a:rPr lang="en-US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of 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green recovery from COVID-19.</a:t>
            </a:r>
            <a:endParaRPr lang="en-GB" sz="18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750696" cy="553376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74348" y="134076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Why?</a:t>
            </a:r>
            <a:endParaRPr lang="en-GB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7" y="2483768"/>
            <a:ext cx="4104455" cy="18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71FFD1B571BE2883E0537D20C80A46C7" version="1.0.0">
  <systemFields>
    <field name="Objective-Id">
      <value order="0">A3256727</value>
    </field>
    <field name="Objective-Title">
      <value order="0">HPHP Europe - Comms - launch webinar - PR presentation -June 2020</value>
    </field>
    <field name="Objective-Description">
      <value order="0"/>
    </field>
    <field name="Objective-CreationStamp">
      <value order="0">2020-06-25T11:03:49Z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2020-06-26T16:23:19Z</value>
    </field>
    <field name="Objective-Owner">
      <value order="0">Bridget Finton</value>
    </field>
    <field name="Objective-Path">
      <value order="0">Objective Global Folder:SNH Fileplan:NAT - Natural Environments:SUS - Sustainability:HEALTH - Health:Health and the Natural Heritage - EUROPARC Federation Health and Protected Areas Working Group</value>
    </field>
    <field name="Objective-Parent">
      <value order="0">Health and the Natural Heritage - EUROPARC Federation Health and Protected Areas Working Group</value>
    </field>
    <field name="Objective-State">
      <value order="0">Being Edited</value>
    </field>
    <field name="Objective-VersionId">
      <value order="0">vA5763460</value>
    </field>
    <field name="Objective-Version">
      <value order="0">0.3</value>
    </field>
    <field name="Objective-VersionNumber">
      <value order="0">3</value>
    </field>
    <field name="Objective-VersionComment">
      <value order="0"/>
    </field>
    <field name="Objective-FileNumber">
      <value order="0">qB40680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8">
      <field name="Objective-Date of Original">
        <value order="0"/>
      </field>
      <field name="Objective-Sensitivity Review Date">
        <value order="0"/>
      </field>
      <field name="Objective-FOI Exemption">
        <value order="0">Release</value>
      </field>
      <field name="Objective-DPA Exemption">
        <value order="0">Release</value>
      </field>
      <field name="Objective-EIR Exception">
        <value order="0">Release</value>
      </field>
      <field name="Objective-Justification">
        <value order="0"/>
      </field>
      <field name="Objective-Date of Request">
        <value order="0"/>
      </field>
      <field name="Objective-Date of Release">
        <value order="0"/>
      </field>
      <field name="Objective-FOI/EIR Disclosure Date">
        <value order="0"/>
      </field>
      <field name="Objective-FOI/EIR Dissemination Date">
        <value order="0"/>
      </field>
      <field name="Objective-FOI Release Details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71FFD1B571BE2883E0537D20C80A46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2975</TotalTime>
  <Words>658</Words>
  <Application>Microsoft Office PowerPoint</Application>
  <PresentationFormat>On-screen Show (4:3)</PresentationFormat>
  <Paragraphs>95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Calibri-Bold</vt:lpstr>
      <vt:lpstr>Tahoma</vt:lpstr>
      <vt:lpstr>Times New Roman</vt:lpstr>
      <vt:lpstr>Wingdings</vt:lpstr>
      <vt:lpstr>Blank</vt:lpstr>
      <vt:lpstr>Healthy Parks, Healthy People Europe – introducing the strategy </vt:lpstr>
      <vt:lpstr>PowerPoint Presentation</vt:lpstr>
      <vt:lpstr>PowerPoint Presentation</vt:lpstr>
      <vt:lpstr>The role of Parks and Protected Areas</vt:lpstr>
      <vt:lpstr>Key elements of good practice</vt:lpstr>
      <vt:lpstr>PowerPoint Presentation</vt:lpstr>
      <vt:lpstr>PowerPoint Presentation</vt:lpstr>
      <vt:lpstr>PowerPoint Presentation</vt:lpstr>
      <vt:lpstr>Why?</vt:lpstr>
      <vt:lpstr>How?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http://www.snh.gov.uk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Rawcliffe</dc:creator>
  <cp:keywords>SNH - accessible powerpoint</cp:keywords>
  <cp:lastModifiedBy>Bridget Finton</cp:lastModifiedBy>
  <cp:revision>131</cp:revision>
  <dcterms:created xsi:type="dcterms:W3CDTF">2017-09-29T09:57:17Z</dcterms:created>
  <dcterms:modified xsi:type="dcterms:W3CDTF">2020-06-29T08:31:49Z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A3256727</vt:lpwstr>
  </property>
  <property fmtid="{D5CDD505-2E9C-101B-9397-08002B2CF9AE}" pid="4" name="Objective-Title">
    <vt:lpwstr>HPHP Europe - Comms - launch webinar - PR presentation -June 2020</vt:lpwstr>
  </property>
  <property fmtid="{D5CDD505-2E9C-101B-9397-08002B2CF9AE}" pid="5" name="Objective-Comment">
    <vt:lpwstr/>
  </property>
  <property fmtid="{D5CDD505-2E9C-101B-9397-08002B2CF9AE}" pid="6" name="Objective-CreationStamp">
    <vt:filetime>2020-06-25T11:03:56Z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2020-06-26T16:23:19Z</vt:filetime>
  </property>
  <property fmtid="{D5CDD505-2E9C-101B-9397-08002B2CF9AE}" pid="11" name="Objective-Owner">
    <vt:lpwstr>Bridget Finton</vt:lpwstr>
  </property>
  <property fmtid="{D5CDD505-2E9C-101B-9397-08002B2CF9AE}" pid="12" name="Objective-Path">
    <vt:lpwstr>Objective Global Folder:SNH Fileplan:NAT - Natural Environments:SUS - Sustainability:HEALTH - Health:Health and the Natural Heritage - EUROPARC Federation Health and Protected Areas Working Group:</vt:lpwstr>
  </property>
  <property fmtid="{D5CDD505-2E9C-101B-9397-08002B2CF9AE}" pid="13" name="Objective-Parent">
    <vt:lpwstr>Health and the Natural Heritage - EUROPARC Federation Health and Protected Areas Working Group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0.3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qB40680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Sensitivity Review Date [system]">
    <vt:lpwstr/>
  </property>
  <property fmtid="{D5CDD505-2E9C-101B-9397-08002B2CF9AE}" pid="23" name="Objective-FOI Exemption [system]">
    <vt:lpwstr>Release</vt:lpwstr>
  </property>
  <property fmtid="{D5CDD505-2E9C-101B-9397-08002B2CF9AE}" pid="24" name="Objective-DPA Exemption [system]">
    <vt:lpwstr>Release</vt:lpwstr>
  </property>
  <property fmtid="{D5CDD505-2E9C-101B-9397-08002B2CF9AE}" pid="25" name="Objective-EIR Exception [system]">
    <vt:lpwstr>Release</vt:lpwstr>
  </property>
  <property fmtid="{D5CDD505-2E9C-101B-9397-08002B2CF9AE}" pid="26" name="Objective-Justification [system]">
    <vt:lpwstr/>
  </property>
  <property fmtid="{D5CDD505-2E9C-101B-9397-08002B2CF9AE}" pid="27" name="Objective-Date of Request [system]">
    <vt:lpwstr/>
  </property>
  <property fmtid="{D5CDD505-2E9C-101B-9397-08002B2CF9AE}" pid="28" name="Objective-Date of Release [system]">
    <vt:lpwstr/>
  </property>
  <property fmtid="{D5CDD505-2E9C-101B-9397-08002B2CF9AE}" pid="29" name="Objective-FOI/EIR Disclosure Date [system]">
    <vt:lpwstr/>
  </property>
  <property fmtid="{D5CDD505-2E9C-101B-9397-08002B2CF9AE}" pid="30" name="Objective-FOI/EIR Dissemination Date [system]">
    <vt:lpwstr/>
  </property>
  <property fmtid="{D5CDD505-2E9C-101B-9397-08002B2CF9AE}" pid="31" name="Objective-FOI Release Details [system]">
    <vt:lpwstr/>
  </property>
  <property fmtid="{D5CDD505-2E9C-101B-9397-08002B2CF9AE}" pid="32" name="Objective-Connect Creator [system]">
    <vt:lpwstr/>
  </property>
  <property fmtid="{D5CDD505-2E9C-101B-9397-08002B2CF9AE}" pid="33" name="Objective-Description">
    <vt:lpwstr/>
  </property>
  <property fmtid="{D5CDD505-2E9C-101B-9397-08002B2CF9AE}" pid="34" name="Objective-VersionId">
    <vt:lpwstr>vA5763460</vt:lpwstr>
  </property>
  <property fmtid="{D5CDD505-2E9C-101B-9397-08002B2CF9AE}" pid="35" name="Objective-EIR Exception">
    <vt:lpwstr>Release</vt:lpwstr>
  </property>
  <property fmtid="{D5CDD505-2E9C-101B-9397-08002B2CF9AE}" pid="36" name="Objective-FOI Exemption">
    <vt:lpwstr>Release</vt:lpwstr>
  </property>
  <property fmtid="{D5CDD505-2E9C-101B-9397-08002B2CF9AE}" pid="37" name="Objective-DPA Exemption">
    <vt:lpwstr>Release</vt:lpwstr>
  </property>
  <property fmtid="{D5CDD505-2E9C-101B-9397-08002B2CF9AE}" pid="38" name="Objective-Justification">
    <vt:lpwstr/>
  </property>
  <property fmtid="{D5CDD505-2E9C-101B-9397-08002B2CF9AE}" pid="39" name="Objective-Date of Original">
    <vt:lpwstr/>
  </property>
  <property fmtid="{D5CDD505-2E9C-101B-9397-08002B2CF9AE}" pid="40" name="Objective-Sensitivity Review Date">
    <vt:lpwstr/>
  </property>
  <property fmtid="{D5CDD505-2E9C-101B-9397-08002B2CF9AE}" pid="41" name="Objective-FOI/EIR Disclosure Date">
    <vt:lpwstr/>
  </property>
  <property fmtid="{D5CDD505-2E9C-101B-9397-08002B2CF9AE}" pid="42" name="Objective-Date of Release">
    <vt:lpwstr/>
  </property>
  <property fmtid="{D5CDD505-2E9C-101B-9397-08002B2CF9AE}" pid="43" name="Objective-FOI Release Details">
    <vt:lpwstr/>
  </property>
  <property fmtid="{D5CDD505-2E9C-101B-9397-08002B2CF9AE}" pid="44" name="Objective-FOI/EIR Dissemination Date">
    <vt:lpwstr/>
  </property>
  <property fmtid="{D5CDD505-2E9C-101B-9397-08002B2CF9AE}" pid="45" name="Objective-Connect Creator">
    <vt:lpwstr/>
  </property>
  <property fmtid="{D5CDD505-2E9C-101B-9397-08002B2CF9AE}" pid="46" name="Objective-Date of Request">
    <vt:lpwstr/>
  </property>
</Properties>
</file>