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952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37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12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763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238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5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7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39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763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71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675E-5E41-4F92-A508-B1B2C8A0DAA5}" type="datetimeFigureOut">
              <a:rPr lang="fr-BE" smtClean="0"/>
              <a:t>07-09-20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9D0E-936A-4F1A-9822-36C8C41F5E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27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.hottekiet@pnpc.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.hottekiet@pnpc.be" TargetMode="External"/><Relationship Id="rId5" Type="http://schemas.openxmlformats.org/officeDocument/2006/relationships/hyperlink" Target="mailto:nicolas.nederlandt@fpnw.be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56" y="0"/>
            <a:ext cx="9692935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304410" y="520381"/>
            <a:ext cx="8406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Conference EUROPARC 2020 – 8th/9th </a:t>
            </a:r>
            <a:r>
              <a:rPr lang="fr-BE" sz="2400" b="1" dirty="0" err="1" smtClean="0"/>
              <a:t>september</a:t>
            </a:r>
            <a:r>
              <a:rPr lang="fr-BE" sz="2400" b="1" dirty="0" smtClean="0"/>
              <a:t> </a:t>
            </a:r>
          </a:p>
          <a:p>
            <a:pPr algn="ctr"/>
            <a:endParaRPr lang="fr-BE" sz="24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Workshop 2 </a:t>
            </a:r>
          </a:p>
          <a:p>
            <a:pPr algn="ctr"/>
            <a:endParaRPr lang="en-GB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Agriculture in Parks : how can we communicate to farmers, </a:t>
            </a:r>
          </a:p>
          <a:p>
            <a:pPr algn="ctr"/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with farmers, for farmers?</a:t>
            </a:r>
          </a:p>
          <a:p>
            <a:pPr algn="ctr"/>
            <a:endParaRPr lang="en-GB" b="1" dirty="0">
              <a:latin typeface="Calibri" panose="020F0502020204030204" pitchFamily="34" charset="0"/>
            </a:endParaRPr>
          </a:p>
          <a:p>
            <a:pPr algn="ctr"/>
            <a:endParaRPr lang="en-GB" b="1" dirty="0" smtClean="0">
              <a:latin typeface="Calibri" panose="020F0502020204030204" pitchFamily="34" charset="0"/>
            </a:endParaRPr>
          </a:p>
          <a:p>
            <a:pPr algn="ctr"/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Study case in the Walloon Nature Parks (Belgium)</a:t>
            </a:r>
          </a:p>
          <a:p>
            <a:pPr algn="ctr"/>
            <a:endParaRPr lang="en-GB" b="1" dirty="0">
              <a:latin typeface="Calibri" panose="020F0502020204030204" pitchFamily="34" charset="0"/>
            </a:endParaRPr>
          </a:p>
          <a:p>
            <a:pPr algn="ctr"/>
            <a:r>
              <a:rPr lang="en-GB" b="1" dirty="0" smtClean="0">
                <a:latin typeface="Calibri" panose="020F0502020204030204" pitchFamily="34" charset="0"/>
              </a:rPr>
              <a:t> Baptiste HOTTEKIET – Director NP Pays des Collines</a:t>
            </a:r>
          </a:p>
          <a:p>
            <a:pPr algn="ctr"/>
            <a:r>
              <a:rPr lang="en-GB" b="1" dirty="0" smtClean="0">
                <a:latin typeface="Calibri" panose="020F0502020204030204" pitchFamily="34" charset="0"/>
                <a:hlinkClick r:id="rId3"/>
              </a:rPr>
              <a:t>b.hottekiet@pnpc.be</a:t>
            </a:r>
            <a:endParaRPr lang="en-GB" b="1" dirty="0" smtClean="0">
              <a:latin typeface="Calibri" panose="020F0502020204030204" pitchFamily="34" charset="0"/>
            </a:endParaRPr>
          </a:p>
          <a:p>
            <a:pPr algn="ctr"/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0"/>
            <a:ext cx="4170218" cy="32380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4" y="5229788"/>
            <a:ext cx="1417926" cy="14179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72" y="5019502"/>
            <a:ext cx="1838498" cy="18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77" y="0"/>
            <a:ext cx="9696842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0" y="245225"/>
            <a:ext cx="4214752" cy="56983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6130" y="266007"/>
            <a:ext cx="614310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Nature Parks in </a:t>
            </a:r>
            <a:r>
              <a:rPr lang="fr-BE" b="1" dirty="0" err="1" smtClean="0"/>
              <a:t>Wallonia</a:t>
            </a:r>
            <a:r>
              <a:rPr lang="fr-BE" b="1" dirty="0"/>
              <a:t> </a:t>
            </a:r>
            <a:r>
              <a:rPr lang="fr-BE" b="1" dirty="0" smtClean="0"/>
              <a:t>:</a:t>
            </a:r>
          </a:p>
          <a:p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12 Nature Parks – 9 </a:t>
            </a:r>
            <a:r>
              <a:rPr lang="fr-BE" dirty="0" err="1" smtClean="0"/>
              <a:t>near</a:t>
            </a:r>
            <a:r>
              <a:rPr lang="fr-BE" dirty="0"/>
              <a:t> </a:t>
            </a:r>
            <a:r>
              <a:rPr lang="fr-BE" dirty="0" smtClean="0"/>
              <a:t>3 </a:t>
            </a:r>
            <a:r>
              <a:rPr lang="fr-BE" dirty="0" err="1" smtClean="0"/>
              <a:t>borders</a:t>
            </a:r>
            <a:r>
              <a:rPr lang="fr-BE" dirty="0" smtClean="0"/>
              <a:t> (FR, GE, LU)</a:t>
            </a:r>
          </a:p>
          <a:p>
            <a:r>
              <a:rPr lang="fr-BE" dirty="0"/>
              <a:t> </a:t>
            </a:r>
            <a:r>
              <a:rPr lang="fr-BE" dirty="0" smtClean="0"/>
              <a:t>                                     1 </a:t>
            </a:r>
            <a:r>
              <a:rPr lang="fr-BE" dirty="0" err="1" smtClean="0"/>
              <a:t>near</a:t>
            </a:r>
            <a:r>
              <a:rPr lang="fr-BE" dirty="0" smtClean="0"/>
              <a:t> </a:t>
            </a:r>
            <a:r>
              <a:rPr lang="fr-BE" dirty="0" err="1" smtClean="0"/>
              <a:t>Flanders</a:t>
            </a:r>
            <a:endParaRPr lang="fr-BE" dirty="0" smtClean="0"/>
          </a:p>
          <a:p>
            <a:endParaRPr lang="fr-BE" sz="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Same</a:t>
            </a:r>
            <a:r>
              <a:rPr lang="fr-BE" dirty="0" smtClean="0"/>
              <a:t> missions (</a:t>
            </a:r>
            <a:r>
              <a:rPr lang="fr-BE" dirty="0" err="1" smtClean="0"/>
              <a:t>walloon</a:t>
            </a:r>
            <a:r>
              <a:rPr lang="fr-BE" dirty="0" smtClean="0"/>
              <a:t> </a:t>
            </a:r>
            <a:r>
              <a:rPr lang="fr-BE" dirty="0" err="1" smtClean="0"/>
              <a:t>Decree</a:t>
            </a:r>
            <a:r>
              <a:rPr lang="fr-BE" dirty="0" smtClean="0"/>
              <a:t>) but </a:t>
            </a:r>
            <a:r>
              <a:rPr lang="en-US" dirty="0" smtClean="0"/>
              <a:t>differentiated according to the challenges of the territories</a:t>
            </a:r>
          </a:p>
          <a:p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Natural resources and the environment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Rural and economic development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Landscape and territory development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Education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Innovation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 smtClean="0"/>
              <a:t>Cooperations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= a living and preserved territory with economic activity and </a:t>
            </a:r>
          </a:p>
          <a:p>
            <a:r>
              <a:rPr lang="en-US" dirty="0"/>
              <a:t> </a:t>
            </a:r>
            <a:r>
              <a:rPr lang="en-US" dirty="0" smtClean="0"/>
              <a:t>  inhabitants. Not a territory under a bell. Not a Nature Reserve</a:t>
            </a:r>
          </a:p>
          <a:p>
            <a:endParaRPr lang="en-US" sz="500" dirty="0"/>
          </a:p>
          <a:p>
            <a:r>
              <a:rPr lang="en-US" dirty="0" smtClean="0"/>
              <a:t>= work with and for the inhabitants in order to preserve </a:t>
            </a:r>
          </a:p>
          <a:p>
            <a:r>
              <a:rPr lang="en-US" dirty="0"/>
              <a:t> </a:t>
            </a:r>
            <a:r>
              <a:rPr lang="en-US" dirty="0" smtClean="0"/>
              <a:t>  the territory together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1 Federation of the </a:t>
            </a:r>
            <a:r>
              <a:rPr lang="en-US" dirty="0" err="1" smtClean="0"/>
              <a:t>walloon</a:t>
            </a:r>
            <a:r>
              <a:rPr lang="en-US" dirty="0" smtClean="0"/>
              <a:t> Nature P</a:t>
            </a:r>
            <a:r>
              <a:rPr lang="fr-BE" dirty="0" err="1" smtClean="0"/>
              <a:t>arks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6782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77" y="0"/>
            <a:ext cx="969684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3992" y="115618"/>
            <a:ext cx="605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H</a:t>
            </a:r>
            <a:r>
              <a:rPr lang="en-GB" b="1" i="1" dirty="0" smtClean="0">
                <a:solidFill>
                  <a:schemeClr val="accent1"/>
                </a:solidFill>
              </a:rPr>
              <a:t>ow Walloon Nature Parks promote a better </a:t>
            </a:r>
            <a:r>
              <a:rPr lang="en-GB" b="1" i="1" dirty="0">
                <a:solidFill>
                  <a:schemeClr val="accent1"/>
                </a:solidFill>
              </a:rPr>
              <a:t>communication </a:t>
            </a:r>
            <a:endParaRPr lang="en-GB" b="1" i="1" dirty="0" smtClean="0">
              <a:solidFill>
                <a:schemeClr val="accent1"/>
              </a:solidFill>
            </a:endParaRPr>
          </a:p>
          <a:p>
            <a:r>
              <a:rPr lang="en-GB" b="1" i="1" dirty="0" smtClean="0">
                <a:solidFill>
                  <a:schemeClr val="accent1"/>
                </a:solidFill>
              </a:rPr>
              <a:t>with farmers ?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3992" y="813353"/>
            <a:ext cx="652582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Using the same language</a:t>
            </a: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First step: use an agronomic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Second step: use a biological language after the implementation </a:t>
            </a:r>
          </a:p>
          <a:p>
            <a:r>
              <a:rPr lang="en-GB" i="1" dirty="0"/>
              <a:t> </a:t>
            </a:r>
            <a:r>
              <a:rPr lang="en-GB" i="1" dirty="0" smtClean="0"/>
              <a:t>    of a trust relation 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131938" y="4866493"/>
            <a:ext cx="7018332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Knowing </a:t>
            </a:r>
            <a:r>
              <a:rPr lang="en-GB" b="1" i="1" dirty="0">
                <a:solidFill>
                  <a:srgbClr val="00B050"/>
                </a:solidFill>
              </a:rPr>
              <a:t>their </a:t>
            </a:r>
            <a:r>
              <a:rPr lang="en-GB" b="1" i="1" dirty="0" smtClean="0">
                <a:solidFill>
                  <a:srgbClr val="00B050"/>
                </a:solidFill>
              </a:rPr>
              <a:t>work, understanding </a:t>
            </a:r>
            <a:r>
              <a:rPr lang="en-GB" b="1" i="1" dirty="0">
                <a:solidFill>
                  <a:srgbClr val="00B050"/>
                </a:solidFill>
              </a:rPr>
              <a:t>their </a:t>
            </a:r>
            <a:endParaRPr lang="en-GB" b="1" i="1" dirty="0" smtClean="0">
              <a:solidFill>
                <a:srgbClr val="00B050"/>
              </a:solidFill>
            </a:endParaRPr>
          </a:p>
          <a:p>
            <a:r>
              <a:rPr lang="en-GB" b="1" i="1" dirty="0" smtClean="0">
                <a:solidFill>
                  <a:srgbClr val="00B050"/>
                </a:solidFill>
              </a:rPr>
              <a:t>difficulties and listening to them</a:t>
            </a:r>
            <a:endParaRPr lang="en-GB" b="1" i="1" dirty="0">
              <a:solidFill>
                <a:srgbClr val="00B050"/>
              </a:solidFill>
            </a:endParaRP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Target </a:t>
            </a:r>
            <a:r>
              <a:rPr lang="en-US" i="1" dirty="0"/>
              <a:t>the right times to contact </a:t>
            </a:r>
            <a:r>
              <a:rPr lang="en-US" i="1" dirty="0" smtClean="0"/>
              <a:t>and to </a:t>
            </a:r>
            <a:r>
              <a:rPr lang="en-US" i="1" dirty="0"/>
              <a:t>visit </a:t>
            </a:r>
            <a:r>
              <a:rPr lang="en-US" i="1" dirty="0" smtClean="0"/>
              <a:t>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Have empathy and be able to identify quickly </a:t>
            </a:r>
            <a:r>
              <a:rPr lang="en-US" i="1" dirty="0" smtClean="0"/>
              <a:t>the </a:t>
            </a:r>
            <a:r>
              <a:rPr lang="en-US" i="1" dirty="0"/>
              <a:t>obstacles to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Be </a:t>
            </a:r>
            <a:r>
              <a:rPr lang="en-GB" i="1" dirty="0"/>
              <a:t>up to date on agriculture </a:t>
            </a: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Be formed and informed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1938" y="3483301"/>
            <a:ext cx="623863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Following them in the transition</a:t>
            </a: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Be an administrative support, and give to them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Offer them a service, advices and lend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Demonstrate </a:t>
            </a:r>
            <a:r>
              <a:rPr lang="en-US" i="1" dirty="0"/>
              <a:t>that </a:t>
            </a:r>
            <a:r>
              <a:rPr lang="en-US" i="1" dirty="0" smtClean="0"/>
              <a:t>combining ecology </a:t>
            </a:r>
            <a:r>
              <a:rPr lang="en-US" i="1" dirty="0"/>
              <a:t>and economy </a:t>
            </a:r>
            <a:r>
              <a:rPr lang="en-US" i="1" dirty="0" smtClean="0"/>
              <a:t>is </a:t>
            </a:r>
            <a:r>
              <a:rPr lang="en-US" i="1" dirty="0"/>
              <a:t>possible</a:t>
            </a:r>
            <a:endParaRPr lang="fr-BE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6535" y="2100109"/>
            <a:ext cx="613456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Often organizing meetings and especially keeping in touch </a:t>
            </a:r>
          </a:p>
          <a:p>
            <a:r>
              <a:rPr lang="en-GB" b="1" i="1" dirty="0" smtClean="0">
                <a:solidFill>
                  <a:srgbClr val="00B050"/>
                </a:solidFill>
              </a:rPr>
              <a:t>over the long term</a:t>
            </a: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Agricultural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Studies meeting about sustainable and profitable agriculture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50" y="106016"/>
            <a:ext cx="5561048" cy="41707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957" y="2883190"/>
            <a:ext cx="2191942" cy="30570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582" y="2881910"/>
            <a:ext cx="2179413" cy="31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58" y="0"/>
            <a:ext cx="969684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6478" y="195821"/>
            <a:ext cx="4982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How Walloon Nature Parks improve the image of</a:t>
            </a:r>
          </a:p>
          <a:p>
            <a:r>
              <a:rPr lang="en-GB" b="1" i="1" dirty="0">
                <a:solidFill>
                  <a:schemeClr val="accent1"/>
                </a:solidFill>
              </a:rPr>
              <a:t>farmers towards the public and </a:t>
            </a:r>
            <a:r>
              <a:rPr lang="en-GB" b="1" i="1" dirty="0" smtClean="0">
                <a:solidFill>
                  <a:schemeClr val="accent1"/>
                </a:solidFill>
              </a:rPr>
              <a:t>consumers ?</a:t>
            </a:r>
            <a:endParaRPr lang="fr-BE" b="1" i="1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238" y="1228410"/>
            <a:ext cx="5776453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Organizing and promoting events which facilitate the </a:t>
            </a:r>
          </a:p>
          <a:p>
            <a:r>
              <a:rPr lang="en-GB" b="1" i="1" dirty="0">
                <a:solidFill>
                  <a:srgbClr val="00B050"/>
                </a:solidFill>
              </a:rPr>
              <a:t>m</a:t>
            </a:r>
            <a:r>
              <a:rPr lang="en-GB" b="1" i="1" dirty="0" smtClean="0">
                <a:solidFill>
                  <a:srgbClr val="00B050"/>
                </a:solidFill>
              </a:rPr>
              <a:t>eetings and the understanding between citizens and </a:t>
            </a:r>
          </a:p>
          <a:p>
            <a:r>
              <a:rPr lang="en-GB" b="1" i="1" dirty="0" smtClean="0">
                <a:solidFill>
                  <a:srgbClr val="00B050"/>
                </a:solidFill>
              </a:rPr>
              <a:t>farmers</a:t>
            </a: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Inform (new) inhabitants that they live in a rural </a:t>
            </a:r>
          </a:p>
          <a:p>
            <a:r>
              <a:rPr lang="en-GB" i="1" dirty="0" smtClean="0"/>
              <a:t>     area and </a:t>
            </a:r>
            <a:r>
              <a:rPr lang="en-US" i="1" dirty="0" smtClean="0"/>
              <a:t>that an </a:t>
            </a:r>
            <a:r>
              <a:rPr lang="en-US" i="1" dirty="0"/>
              <a:t>agricultural reality </a:t>
            </a:r>
            <a:r>
              <a:rPr lang="en-US" i="1" dirty="0" smtClean="0"/>
              <a:t>goes with it</a:t>
            </a: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Support and promote open </a:t>
            </a:r>
            <a:r>
              <a:rPr lang="en-GB" i="1" dirty="0"/>
              <a:t>days, opening of a farm </a:t>
            </a:r>
            <a:r>
              <a:rPr lang="en-GB" i="1" dirty="0" smtClean="0"/>
              <a:t>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Organize farmer’s markets with local food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Organize </a:t>
            </a:r>
            <a:r>
              <a:rPr lang="en-US" i="1" dirty="0" smtClean="0"/>
              <a:t>internships </a:t>
            </a:r>
            <a:r>
              <a:rPr lang="en-US" i="1" dirty="0"/>
              <a:t>on farms with </a:t>
            </a:r>
            <a:r>
              <a:rPr lang="en-US" i="1" dirty="0" smtClean="0"/>
              <a:t>children</a:t>
            </a:r>
            <a:endParaRPr lang="en-GB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6478" y="3856096"/>
            <a:ext cx="5696239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Promoting the projects of farmers</a:t>
            </a: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Use our communication supports (website, Facebook </a:t>
            </a:r>
          </a:p>
          <a:p>
            <a:r>
              <a:rPr lang="en-GB" i="1" dirty="0"/>
              <a:t> </a:t>
            </a:r>
            <a:r>
              <a:rPr lang="en-GB" i="1" dirty="0" smtClean="0"/>
              <a:t>     page, leaflets, flyers), or other communication </a:t>
            </a:r>
          </a:p>
          <a:p>
            <a:r>
              <a:rPr lang="en-GB" i="1" dirty="0"/>
              <a:t> </a:t>
            </a:r>
            <a:r>
              <a:rPr lang="en-GB" i="1" dirty="0" smtClean="0"/>
              <a:t>     supports (television report, video capsule, radio,…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Installation </a:t>
            </a:r>
            <a:r>
              <a:rPr lang="en-US" i="1" dirty="0"/>
              <a:t>of </a:t>
            </a:r>
            <a:r>
              <a:rPr lang="en-US" i="1" dirty="0" smtClean="0"/>
              <a:t>banners </a:t>
            </a:r>
            <a:r>
              <a:rPr lang="en-US" i="1" dirty="0"/>
              <a:t>on the fields </a:t>
            </a:r>
            <a:r>
              <a:rPr lang="en-US" i="1" dirty="0" smtClean="0"/>
              <a:t>with messages. 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For example: “here</a:t>
            </a:r>
            <a:r>
              <a:rPr lang="en-US" i="1" dirty="0"/>
              <a:t>, the farmer has planted </a:t>
            </a:r>
            <a:r>
              <a:rPr lang="en-US" i="1" dirty="0" smtClean="0"/>
              <a:t>hedges or 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produces local food”, or “here </a:t>
            </a:r>
            <a:r>
              <a:rPr lang="en-US" i="1" dirty="0"/>
              <a:t>the farmer has restored a 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meadow </a:t>
            </a:r>
            <a:r>
              <a:rPr lang="en-US" i="1" dirty="0"/>
              <a:t>with high biological </a:t>
            </a:r>
            <a:endParaRPr lang="en-US" i="1" dirty="0" smtClean="0"/>
          </a:p>
          <a:p>
            <a:r>
              <a:rPr lang="en-US" i="1" dirty="0" smtClean="0"/>
              <a:t>     value</a:t>
            </a:r>
            <a:r>
              <a:rPr lang="en-GB" i="1" dirty="0" smtClean="0"/>
              <a:t>”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6160361" y="3222801"/>
            <a:ext cx="583839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Implementation of social agriculture in the farms, with the </a:t>
            </a:r>
          </a:p>
          <a:p>
            <a:r>
              <a:rPr lang="en-GB" b="1" i="1" dirty="0" smtClean="0">
                <a:solidFill>
                  <a:srgbClr val="00B050"/>
                </a:solidFill>
              </a:rPr>
              <a:t>farmers and for people with social stall or for a public </a:t>
            </a:r>
          </a:p>
          <a:p>
            <a:r>
              <a:rPr lang="en-GB" b="1" i="1" dirty="0" smtClean="0">
                <a:solidFill>
                  <a:srgbClr val="00B050"/>
                </a:solidFill>
              </a:rPr>
              <a:t>with a mental handicap</a:t>
            </a: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i="1" dirty="0" err="1" smtClean="0"/>
              <a:t>multifunctional</a:t>
            </a:r>
            <a:r>
              <a:rPr lang="fr-BE" i="1" dirty="0" smtClean="0"/>
              <a:t> </a:t>
            </a:r>
            <a:r>
              <a:rPr lang="fr-BE" i="1" dirty="0" err="1"/>
              <a:t>roles</a:t>
            </a:r>
            <a:r>
              <a:rPr lang="fr-BE" i="1" dirty="0"/>
              <a:t> of </a:t>
            </a:r>
            <a:r>
              <a:rPr lang="fr-BE" i="1" dirty="0" smtClean="0"/>
              <a:t>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i="1" dirty="0" smtClean="0"/>
              <a:t>more links </a:t>
            </a:r>
            <a:r>
              <a:rPr lang="fr-BE" i="1" dirty="0" err="1" smtClean="0"/>
              <a:t>with</a:t>
            </a:r>
            <a:r>
              <a:rPr lang="fr-BE" i="1" dirty="0" smtClean="0"/>
              <a:t> public and not </a:t>
            </a:r>
            <a:r>
              <a:rPr lang="fr-BE" i="1" dirty="0" err="1" smtClean="0"/>
              <a:t>just</a:t>
            </a:r>
            <a:r>
              <a:rPr lang="fr-BE" i="1" dirty="0" smtClean="0"/>
              <a:t> </a:t>
            </a:r>
            <a:r>
              <a:rPr lang="fr-BE" i="1" dirty="0" err="1" smtClean="0"/>
              <a:t>produce</a:t>
            </a:r>
            <a:r>
              <a:rPr lang="fr-BE" i="1" dirty="0" smtClean="0"/>
              <a:t> </a:t>
            </a:r>
            <a:r>
              <a:rPr lang="fr-BE" i="1" dirty="0" err="1" smtClean="0"/>
              <a:t>food</a:t>
            </a:r>
            <a:endParaRPr lang="fr-BE" i="1" dirty="0"/>
          </a:p>
        </p:txBody>
      </p:sp>
      <p:sp>
        <p:nvSpPr>
          <p:cNvPr id="9" name="Rectangle 8"/>
          <p:cNvSpPr/>
          <p:nvPr/>
        </p:nvSpPr>
        <p:spPr>
          <a:xfrm>
            <a:off x="6160361" y="4774225"/>
            <a:ext cx="583839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Including the farmers in the decision-making process and in the projects of the Nature Parks</a:t>
            </a:r>
          </a:p>
          <a:p>
            <a:endParaRPr lang="en-GB" sz="500" b="1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In the board of directors or general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In working groups </a:t>
            </a:r>
            <a:endParaRPr lang="en-GB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05" y="154256"/>
            <a:ext cx="3756397" cy="26649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69" y="129319"/>
            <a:ext cx="2664942" cy="266494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666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60" y="0"/>
            <a:ext cx="969684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32154" y="143740"/>
            <a:ext cx="485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How Walloon Nature Parks support the relation </a:t>
            </a:r>
          </a:p>
          <a:p>
            <a:r>
              <a:rPr lang="en-GB" b="1" i="1" dirty="0">
                <a:solidFill>
                  <a:schemeClr val="accent1"/>
                </a:solidFill>
              </a:rPr>
              <a:t>between farmers and public authorities ?</a:t>
            </a:r>
            <a:endParaRPr lang="fr-BE" b="1" i="1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2154" y="1264872"/>
            <a:ext cx="4965462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B</a:t>
            </a:r>
            <a:r>
              <a:rPr lang="en-US" b="1" i="1" dirty="0" err="1" smtClean="0">
                <a:solidFill>
                  <a:srgbClr val="00B050"/>
                </a:solidFill>
              </a:rPr>
              <a:t>eing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an intermediary, a relationship </a:t>
            </a:r>
            <a:r>
              <a:rPr lang="en-US" b="1" i="1" dirty="0" smtClean="0">
                <a:solidFill>
                  <a:srgbClr val="00B050"/>
                </a:solidFill>
              </a:rPr>
              <a:t>facilitator 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about some problems</a:t>
            </a:r>
            <a:endParaRPr lang="en-GB" b="1" i="1" dirty="0" smtClean="0">
              <a:solidFill>
                <a:srgbClr val="00B050"/>
              </a:solidFill>
            </a:endParaRP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NP = </a:t>
            </a:r>
            <a:r>
              <a:rPr lang="en-US" i="1" dirty="0"/>
              <a:t>place </a:t>
            </a:r>
            <a:r>
              <a:rPr lang="en-US" i="1" dirty="0" smtClean="0"/>
              <a:t>for exchanges </a:t>
            </a:r>
            <a:r>
              <a:rPr lang="en-US" i="1" dirty="0"/>
              <a:t>and </a:t>
            </a:r>
            <a:r>
              <a:rPr lang="en-US" i="1" dirty="0" smtClean="0"/>
              <a:t>debates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Global view to </a:t>
            </a:r>
            <a:r>
              <a:rPr lang="en-GB" i="1" dirty="0" smtClean="0"/>
              <a:t>solve </a:t>
            </a:r>
            <a:r>
              <a:rPr lang="en-GB" i="1" dirty="0"/>
              <a:t>some problems (erosion, …)</a:t>
            </a:r>
          </a:p>
          <a:p>
            <a:endParaRPr lang="en-GB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7221" y="2819144"/>
            <a:ext cx="5147115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Co-organizing events with the involvement and </a:t>
            </a:r>
          </a:p>
          <a:p>
            <a:r>
              <a:rPr lang="en-GB" b="1" i="1" dirty="0" smtClean="0">
                <a:solidFill>
                  <a:srgbClr val="00B050"/>
                </a:solidFill>
              </a:rPr>
              <a:t>the support of public authorities</a:t>
            </a: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Organize farmer’s markets with </a:t>
            </a:r>
            <a:r>
              <a:rPr lang="en-GB" i="1" dirty="0"/>
              <a:t>local </a:t>
            </a:r>
            <a:r>
              <a:rPr lang="en-GB" i="1" dirty="0" smtClean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Festival </a:t>
            </a:r>
            <a:r>
              <a:rPr lang="en-US" i="1" dirty="0" smtClean="0"/>
              <a:t>with and for farmers =&gt; help </a:t>
            </a:r>
            <a:r>
              <a:rPr lang="en-US" i="1" dirty="0"/>
              <a:t>of municipal 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workers and with a </a:t>
            </a:r>
            <a:r>
              <a:rPr lang="en-US" i="1" dirty="0"/>
              <a:t>specific municipal budget</a:t>
            </a:r>
            <a:endParaRPr lang="en-GB" i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32154" y="4816863"/>
            <a:ext cx="450469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B</a:t>
            </a:r>
            <a:r>
              <a:rPr lang="en-US" b="1" i="1" dirty="0" err="1" smtClean="0">
                <a:solidFill>
                  <a:srgbClr val="00B050"/>
                </a:solidFill>
              </a:rPr>
              <a:t>eing</a:t>
            </a:r>
            <a:r>
              <a:rPr lang="en-US" b="1" i="1" dirty="0" smtClean="0">
                <a:solidFill>
                  <a:srgbClr val="00B050"/>
                </a:solidFill>
              </a:rPr>
              <a:t> a partner, an expert, to implement </a:t>
            </a:r>
            <a:r>
              <a:rPr lang="en-US" b="1" i="1" dirty="0">
                <a:solidFill>
                  <a:srgbClr val="00B050"/>
                </a:solidFill>
              </a:rPr>
              <a:t>the </a:t>
            </a:r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00B050"/>
                </a:solidFill>
              </a:rPr>
              <a:t>municipal rural </a:t>
            </a:r>
            <a:r>
              <a:rPr lang="en-US" b="1" i="1" dirty="0">
                <a:solidFill>
                  <a:srgbClr val="00B050"/>
                </a:solidFill>
              </a:rPr>
              <a:t>development strategy</a:t>
            </a:r>
            <a:endParaRPr lang="en-GB" b="1" i="1" dirty="0" smtClean="0">
              <a:solidFill>
                <a:srgbClr val="00B050"/>
              </a:solidFill>
            </a:endParaRPr>
          </a:p>
          <a:p>
            <a:endParaRPr lang="en-GB" sz="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Animate debates</a:t>
            </a:r>
            <a:r>
              <a:rPr lang="en-GB" i="1" dirty="0"/>
              <a:t> </a:t>
            </a:r>
            <a:r>
              <a:rPr lang="en-GB" i="1" dirty="0" smtClean="0"/>
              <a:t>or 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 smtClean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07" y="143740"/>
            <a:ext cx="6714494" cy="503587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07" y="3438015"/>
            <a:ext cx="3389408" cy="254205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74" y="3438015"/>
            <a:ext cx="3389408" cy="254205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387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2" y="149629"/>
            <a:ext cx="4197929" cy="31484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2" y="3427993"/>
            <a:ext cx="4339245" cy="32544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06" y="149629"/>
            <a:ext cx="4197929" cy="31484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27" y="3430607"/>
            <a:ext cx="6198167" cy="32518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8" y="149629"/>
            <a:ext cx="4141146" cy="24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6" y="190152"/>
            <a:ext cx="4427913" cy="33209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62" y="190152"/>
            <a:ext cx="4427913" cy="33209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8" y="3607724"/>
            <a:ext cx="4042757" cy="30320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62" y="3607724"/>
            <a:ext cx="4042758" cy="30320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43" y="190152"/>
            <a:ext cx="2120284" cy="32014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48" y="3476184"/>
            <a:ext cx="2095873" cy="31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56" y="0"/>
            <a:ext cx="9692935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89861" y="389187"/>
            <a:ext cx="387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i="1" dirty="0" err="1">
                <a:solidFill>
                  <a:srgbClr val="00B050"/>
                </a:solidFill>
              </a:rPr>
              <a:t>Thank</a:t>
            </a:r>
            <a:r>
              <a:rPr lang="fr-BE" sz="2400" b="1" i="1" dirty="0">
                <a:solidFill>
                  <a:srgbClr val="00B050"/>
                </a:solidFill>
              </a:rPr>
              <a:t> </a:t>
            </a:r>
            <a:r>
              <a:rPr lang="fr-BE" sz="2400" b="1" i="1" dirty="0" err="1">
                <a:solidFill>
                  <a:srgbClr val="00B050"/>
                </a:solidFill>
              </a:rPr>
              <a:t>you</a:t>
            </a:r>
            <a:r>
              <a:rPr lang="fr-BE" sz="2400" b="1" i="1" dirty="0">
                <a:solidFill>
                  <a:srgbClr val="00B050"/>
                </a:solidFill>
              </a:rPr>
              <a:t> for </a:t>
            </a:r>
            <a:r>
              <a:rPr lang="fr-BE" sz="2400" b="1" i="1" dirty="0" err="1">
                <a:solidFill>
                  <a:srgbClr val="00B050"/>
                </a:solidFill>
              </a:rPr>
              <a:t>your</a:t>
            </a:r>
            <a:r>
              <a:rPr lang="fr-BE" sz="2400" b="1" i="1" dirty="0">
                <a:solidFill>
                  <a:srgbClr val="00B050"/>
                </a:solidFill>
              </a:rPr>
              <a:t> attention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40" y="1436412"/>
            <a:ext cx="2200406" cy="22004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93" y="3530830"/>
            <a:ext cx="2693325" cy="26933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98522" y="2351949"/>
            <a:ext cx="635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err="1" smtClean="0"/>
              <a:t>Coordinator</a:t>
            </a:r>
            <a:r>
              <a:rPr lang="fr-BE" b="1" i="1" dirty="0" smtClean="0"/>
              <a:t>: Nicolas Nederlandt – </a:t>
            </a:r>
            <a:r>
              <a:rPr lang="fr-BE" b="1" i="1" dirty="0" smtClean="0">
                <a:solidFill>
                  <a:srgbClr val="00B050"/>
                </a:solidFill>
                <a:hlinkClick r:id="rId5"/>
              </a:rPr>
              <a:t>nicolas.nederlandt@fpnw.be</a:t>
            </a:r>
            <a:endParaRPr lang="fr-BE" b="1" i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98521" y="4692826"/>
            <a:ext cx="635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err="1" smtClean="0"/>
              <a:t>Director</a:t>
            </a:r>
            <a:r>
              <a:rPr lang="fr-BE" b="1" i="1" dirty="0" smtClean="0"/>
              <a:t>: Baptiste Hottekiet – </a:t>
            </a:r>
            <a:r>
              <a:rPr lang="fr-BE" b="1" i="1" dirty="0" smtClean="0">
                <a:hlinkClick r:id="rId6"/>
              </a:rPr>
              <a:t>b.hottekiet@pnpc.be</a:t>
            </a:r>
            <a:r>
              <a:rPr lang="fr-BE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8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608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Baptiste Hottekiet</dc:creator>
  <cp:lastModifiedBy>EUROPARC Stefania Petrosillo</cp:lastModifiedBy>
  <cp:revision>54</cp:revision>
  <dcterms:created xsi:type="dcterms:W3CDTF">2020-09-02T15:21:17Z</dcterms:created>
  <dcterms:modified xsi:type="dcterms:W3CDTF">2020-09-07T17:13:57Z</dcterms:modified>
</cp:coreProperties>
</file>