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embeddedFontLst>
    <p:embeddedFont>
      <p:font typeface="Berlin Sans FB" panose="020E0602020502020306" pitchFamily="34" charset="0"/>
      <p:regular r:id="rId16"/>
      <p:bold r:id="rId17"/>
    </p:embeddedFont>
    <p:embeddedFont>
      <p:font typeface="Montserrat" panose="020B0604020202020204" charset="0"/>
      <p:regular r:id="rId18"/>
      <p:bold r:id="rId19"/>
      <p:italic r:id="rId20"/>
      <p:boldItalic r:id="rId21"/>
    </p:embeddedFont>
    <p:embeddedFont>
      <p:font typeface="Open Sans" panose="020B060402020202020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63">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jzPu3d9KjJpUmiqz6UL7FJTi2Iq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guide orient="horz" pos="66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2E8AAC-3CC7-4FC1-96C9-DEFF72C43D8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it-IT"/>
        </a:p>
      </dgm:t>
    </dgm:pt>
    <dgm:pt modelId="{6004836F-6816-41B0-A5C1-ADC52FD384D4}">
      <dgm:prSet/>
      <dgm:spPr/>
      <dgm:t>
        <a:bodyPr/>
        <a:lstStyle/>
        <a:p>
          <a:r>
            <a:rPr lang="it-IT" b="0" i="0" dirty="0">
              <a:latin typeface="Berlin Sans FB" panose="020E0602020502020306" pitchFamily="34" charset="0"/>
            </a:rPr>
            <a:t>Located in Friuli Venezia Giulia region, north-east Italy;</a:t>
          </a:r>
          <a:endParaRPr lang="it-IT" dirty="0">
            <a:latin typeface="Berlin Sans FB" panose="020E0602020502020306" pitchFamily="34" charset="0"/>
          </a:endParaRPr>
        </a:p>
      </dgm:t>
    </dgm:pt>
    <dgm:pt modelId="{07635C7E-4616-4D0C-A58B-C49C2ED7EFB5}" type="parTrans" cxnId="{A1E279C4-5D67-44BA-8E98-EEDFF3D7B426}">
      <dgm:prSet/>
      <dgm:spPr/>
      <dgm:t>
        <a:bodyPr/>
        <a:lstStyle/>
        <a:p>
          <a:endParaRPr lang="it-IT"/>
        </a:p>
      </dgm:t>
    </dgm:pt>
    <dgm:pt modelId="{2063F526-B4C8-4FE4-BA1F-2083B954964E}" type="sibTrans" cxnId="{A1E279C4-5D67-44BA-8E98-EEDFF3D7B426}">
      <dgm:prSet/>
      <dgm:spPr/>
      <dgm:t>
        <a:bodyPr/>
        <a:lstStyle/>
        <a:p>
          <a:endParaRPr lang="it-IT"/>
        </a:p>
      </dgm:t>
    </dgm:pt>
    <dgm:pt modelId="{6D91FE70-AA84-4545-90C4-DFEF0F88279E}">
      <dgm:prSet/>
      <dgm:spPr/>
      <dgm:t>
        <a:bodyPr/>
        <a:lstStyle/>
        <a:p>
          <a:r>
            <a:rPr lang="it-IT" b="0" i="0" dirty="0">
              <a:latin typeface="Berlin Sans FB" panose="020E0602020502020306" pitchFamily="34" charset="0"/>
            </a:rPr>
            <a:t>Born in 1996; </a:t>
          </a:r>
          <a:endParaRPr lang="it-IT" dirty="0">
            <a:latin typeface="Berlin Sans FB" panose="020E0602020502020306" pitchFamily="34" charset="0"/>
          </a:endParaRPr>
        </a:p>
      </dgm:t>
    </dgm:pt>
    <dgm:pt modelId="{B689FEB0-FC8D-4D10-82C3-373557832812}" type="parTrans" cxnId="{18C757B3-6690-48A5-9982-E07B1B64D50C}">
      <dgm:prSet/>
      <dgm:spPr/>
      <dgm:t>
        <a:bodyPr/>
        <a:lstStyle/>
        <a:p>
          <a:endParaRPr lang="it-IT"/>
        </a:p>
      </dgm:t>
    </dgm:pt>
    <dgm:pt modelId="{263D02ED-304E-4FF3-A2D2-45C20B05EB99}" type="sibTrans" cxnId="{18C757B3-6690-48A5-9982-E07B1B64D50C}">
      <dgm:prSet/>
      <dgm:spPr/>
      <dgm:t>
        <a:bodyPr/>
        <a:lstStyle/>
        <a:p>
          <a:endParaRPr lang="it-IT"/>
        </a:p>
      </dgm:t>
    </dgm:pt>
    <dgm:pt modelId="{A0669C73-51EB-4401-B2CD-A399C4A3F4E2}">
      <dgm:prSet/>
      <dgm:spPr/>
      <dgm:t>
        <a:bodyPr/>
        <a:lstStyle/>
        <a:p>
          <a:r>
            <a:rPr lang="it-IT" b="0" i="0" dirty="0">
              <a:latin typeface="Berlin Sans FB" panose="020E0602020502020306" pitchFamily="34" charset="0"/>
            </a:rPr>
            <a:t>Six municipalities</a:t>
          </a:r>
          <a:endParaRPr lang="it-IT" dirty="0">
            <a:latin typeface="Berlin Sans FB" panose="020E0602020502020306" pitchFamily="34" charset="0"/>
          </a:endParaRPr>
        </a:p>
      </dgm:t>
    </dgm:pt>
    <dgm:pt modelId="{EB212615-7A8F-447F-B0C0-2376020DBCCA}" type="parTrans" cxnId="{E5388095-ACC9-4533-8396-641AA8F0F235}">
      <dgm:prSet/>
      <dgm:spPr/>
      <dgm:t>
        <a:bodyPr/>
        <a:lstStyle/>
        <a:p>
          <a:endParaRPr lang="it-IT"/>
        </a:p>
      </dgm:t>
    </dgm:pt>
    <dgm:pt modelId="{3782453D-DED1-40F6-9BDE-D7D0259059E2}" type="sibTrans" cxnId="{E5388095-ACC9-4533-8396-641AA8F0F235}">
      <dgm:prSet/>
      <dgm:spPr/>
      <dgm:t>
        <a:bodyPr/>
        <a:lstStyle/>
        <a:p>
          <a:endParaRPr lang="it-IT"/>
        </a:p>
      </dgm:t>
    </dgm:pt>
    <dgm:pt modelId="{3758DD0C-E9FF-4EA5-B2DA-7916D8DD4EBF}" type="pres">
      <dgm:prSet presAssocID="{F22E8AAC-3CC7-4FC1-96C9-DEFF72C43D87}" presName="linear" presStyleCnt="0">
        <dgm:presLayoutVars>
          <dgm:animLvl val="lvl"/>
          <dgm:resizeHandles val="exact"/>
        </dgm:presLayoutVars>
      </dgm:prSet>
      <dgm:spPr/>
    </dgm:pt>
    <dgm:pt modelId="{EDEF05DC-D9D4-45B1-A6BD-02F2C4F7D29B}" type="pres">
      <dgm:prSet presAssocID="{6004836F-6816-41B0-A5C1-ADC52FD384D4}" presName="parentText" presStyleLbl="node1" presStyleIdx="0" presStyleCnt="3">
        <dgm:presLayoutVars>
          <dgm:chMax val="0"/>
          <dgm:bulletEnabled val="1"/>
        </dgm:presLayoutVars>
      </dgm:prSet>
      <dgm:spPr/>
    </dgm:pt>
    <dgm:pt modelId="{FDC9024F-2B09-44D2-AFF5-74260AFA9F05}" type="pres">
      <dgm:prSet presAssocID="{2063F526-B4C8-4FE4-BA1F-2083B954964E}" presName="spacer" presStyleCnt="0"/>
      <dgm:spPr/>
    </dgm:pt>
    <dgm:pt modelId="{224FD481-6F73-4D49-8612-472CBFA688B0}" type="pres">
      <dgm:prSet presAssocID="{6D91FE70-AA84-4545-90C4-DFEF0F88279E}" presName="parentText" presStyleLbl="node1" presStyleIdx="1" presStyleCnt="3">
        <dgm:presLayoutVars>
          <dgm:chMax val="0"/>
          <dgm:bulletEnabled val="1"/>
        </dgm:presLayoutVars>
      </dgm:prSet>
      <dgm:spPr/>
    </dgm:pt>
    <dgm:pt modelId="{60931743-4142-4446-8061-C5C139E7669F}" type="pres">
      <dgm:prSet presAssocID="{263D02ED-304E-4FF3-A2D2-45C20B05EB99}" presName="spacer" presStyleCnt="0"/>
      <dgm:spPr/>
    </dgm:pt>
    <dgm:pt modelId="{32AAC9CD-F722-49F8-A6D6-F4BDB371B821}" type="pres">
      <dgm:prSet presAssocID="{A0669C73-51EB-4401-B2CD-A399C4A3F4E2}" presName="parentText" presStyleLbl="node1" presStyleIdx="2" presStyleCnt="3">
        <dgm:presLayoutVars>
          <dgm:chMax val="0"/>
          <dgm:bulletEnabled val="1"/>
        </dgm:presLayoutVars>
      </dgm:prSet>
      <dgm:spPr/>
    </dgm:pt>
  </dgm:ptLst>
  <dgm:cxnLst>
    <dgm:cxn modelId="{11D3012D-104B-4136-B460-6FCEE572EA75}" type="presOf" srcId="{6D91FE70-AA84-4545-90C4-DFEF0F88279E}" destId="{224FD481-6F73-4D49-8612-472CBFA688B0}" srcOrd="0" destOrd="0" presId="urn:microsoft.com/office/officeart/2005/8/layout/vList2"/>
    <dgm:cxn modelId="{F12D1B64-02F7-4994-B716-1309729AC410}" type="presOf" srcId="{6004836F-6816-41B0-A5C1-ADC52FD384D4}" destId="{EDEF05DC-D9D4-45B1-A6BD-02F2C4F7D29B}" srcOrd="0" destOrd="0" presId="urn:microsoft.com/office/officeart/2005/8/layout/vList2"/>
    <dgm:cxn modelId="{09D9CC4B-A1F2-4853-9E14-7992059487CE}" type="presOf" srcId="{F22E8AAC-3CC7-4FC1-96C9-DEFF72C43D87}" destId="{3758DD0C-E9FF-4EA5-B2DA-7916D8DD4EBF}" srcOrd="0" destOrd="0" presId="urn:microsoft.com/office/officeart/2005/8/layout/vList2"/>
    <dgm:cxn modelId="{E5388095-ACC9-4533-8396-641AA8F0F235}" srcId="{F22E8AAC-3CC7-4FC1-96C9-DEFF72C43D87}" destId="{A0669C73-51EB-4401-B2CD-A399C4A3F4E2}" srcOrd="2" destOrd="0" parTransId="{EB212615-7A8F-447F-B0C0-2376020DBCCA}" sibTransId="{3782453D-DED1-40F6-9BDE-D7D0259059E2}"/>
    <dgm:cxn modelId="{18C757B3-6690-48A5-9982-E07B1B64D50C}" srcId="{F22E8AAC-3CC7-4FC1-96C9-DEFF72C43D87}" destId="{6D91FE70-AA84-4545-90C4-DFEF0F88279E}" srcOrd="1" destOrd="0" parTransId="{B689FEB0-FC8D-4D10-82C3-373557832812}" sibTransId="{263D02ED-304E-4FF3-A2D2-45C20B05EB99}"/>
    <dgm:cxn modelId="{A1E279C4-5D67-44BA-8E98-EEDFF3D7B426}" srcId="{F22E8AAC-3CC7-4FC1-96C9-DEFF72C43D87}" destId="{6004836F-6816-41B0-A5C1-ADC52FD384D4}" srcOrd="0" destOrd="0" parTransId="{07635C7E-4616-4D0C-A58B-C49C2ED7EFB5}" sibTransId="{2063F526-B4C8-4FE4-BA1F-2083B954964E}"/>
    <dgm:cxn modelId="{A9F25FE1-D2B8-433A-8562-FA7F6DF407A0}" type="presOf" srcId="{A0669C73-51EB-4401-B2CD-A399C4A3F4E2}" destId="{32AAC9CD-F722-49F8-A6D6-F4BDB371B821}" srcOrd="0" destOrd="0" presId="urn:microsoft.com/office/officeart/2005/8/layout/vList2"/>
    <dgm:cxn modelId="{D14E0821-CECA-403F-BFE8-C79C112438F1}" type="presParOf" srcId="{3758DD0C-E9FF-4EA5-B2DA-7916D8DD4EBF}" destId="{EDEF05DC-D9D4-45B1-A6BD-02F2C4F7D29B}" srcOrd="0" destOrd="0" presId="urn:microsoft.com/office/officeart/2005/8/layout/vList2"/>
    <dgm:cxn modelId="{9E127408-DB7F-4DF2-8361-E60075CB8EFA}" type="presParOf" srcId="{3758DD0C-E9FF-4EA5-B2DA-7916D8DD4EBF}" destId="{FDC9024F-2B09-44D2-AFF5-74260AFA9F05}" srcOrd="1" destOrd="0" presId="urn:microsoft.com/office/officeart/2005/8/layout/vList2"/>
    <dgm:cxn modelId="{931413BA-2B9A-4871-A6D8-E95392A8B871}" type="presParOf" srcId="{3758DD0C-E9FF-4EA5-B2DA-7916D8DD4EBF}" destId="{224FD481-6F73-4D49-8612-472CBFA688B0}" srcOrd="2" destOrd="0" presId="urn:microsoft.com/office/officeart/2005/8/layout/vList2"/>
    <dgm:cxn modelId="{F4BDC6D2-A3E3-4D07-9E53-48C755BC251E}" type="presParOf" srcId="{3758DD0C-E9FF-4EA5-B2DA-7916D8DD4EBF}" destId="{60931743-4142-4446-8061-C5C139E7669F}" srcOrd="3" destOrd="0" presId="urn:microsoft.com/office/officeart/2005/8/layout/vList2"/>
    <dgm:cxn modelId="{2F2A1939-A9DE-4E9C-AD77-84C3D57C965B}" type="presParOf" srcId="{3758DD0C-E9FF-4EA5-B2DA-7916D8DD4EBF}" destId="{32AAC9CD-F722-49F8-A6D6-F4BDB371B821}"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629778-DCBE-4B48-820B-A6DDA9D3C95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it-IT"/>
        </a:p>
      </dgm:t>
    </dgm:pt>
    <dgm:pt modelId="{54E3942A-8037-4A70-9907-56637D6D8EF6}">
      <dgm:prSet/>
      <dgm:spPr/>
      <dgm:t>
        <a:bodyPr/>
        <a:lstStyle/>
        <a:p>
          <a:pPr algn="ctr"/>
          <a:r>
            <a:rPr lang="it-IT" b="0" i="0" dirty="0">
              <a:latin typeface="Berlin Sans FB" panose="020E0602020502020306" pitchFamily="34" charset="0"/>
            </a:rPr>
            <a:t>Julian Prealps Nature Park is a land full of biodiversity. It’s part of Alpe Adria region, an ideal transboundary area between Friuli, Slovenia and Carinzia (Austria). </a:t>
          </a:r>
          <a:endParaRPr lang="it-IT" dirty="0">
            <a:latin typeface="Berlin Sans FB" panose="020E0602020502020306" pitchFamily="34" charset="0"/>
          </a:endParaRPr>
        </a:p>
      </dgm:t>
    </dgm:pt>
    <dgm:pt modelId="{6AFA6FB4-37DD-4087-8C79-602A8D4ED929}" type="parTrans" cxnId="{F7790352-02DF-4B63-9AAF-C5331F9E567A}">
      <dgm:prSet/>
      <dgm:spPr/>
      <dgm:t>
        <a:bodyPr/>
        <a:lstStyle/>
        <a:p>
          <a:endParaRPr lang="it-IT"/>
        </a:p>
      </dgm:t>
    </dgm:pt>
    <dgm:pt modelId="{E9CE295A-B935-41C5-8CBA-9C6D88D5AE76}" type="sibTrans" cxnId="{F7790352-02DF-4B63-9AAF-C5331F9E567A}">
      <dgm:prSet/>
      <dgm:spPr/>
      <dgm:t>
        <a:bodyPr/>
        <a:lstStyle/>
        <a:p>
          <a:endParaRPr lang="it-IT"/>
        </a:p>
      </dgm:t>
    </dgm:pt>
    <dgm:pt modelId="{CD90D3EC-20E6-4326-A4F1-93280BE0EE7D}" type="pres">
      <dgm:prSet presAssocID="{46629778-DCBE-4B48-820B-A6DDA9D3C958}" presName="linear" presStyleCnt="0">
        <dgm:presLayoutVars>
          <dgm:animLvl val="lvl"/>
          <dgm:resizeHandles val="exact"/>
        </dgm:presLayoutVars>
      </dgm:prSet>
      <dgm:spPr/>
    </dgm:pt>
    <dgm:pt modelId="{1802B85D-5EE2-4594-8428-951A8B672FF5}" type="pres">
      <dgm:prSet presAssocID="{54E3942A-8037-4A70-9907-56637D6D8EF6}" presName="parentText" presStyleLbl="node1" presStyleIdx="0" presStyleCnt="1">
        <dgm:presLayoutVars>
          <dgm:chMax val="0"/>
          <dgm:bulletEnabled val="1"/>
        </dgm:presLayoutVars>
      </dgm:prSet>
      <dgm:spPr/>
    </dgm:pt>
  </dgm:ptLst>
  <dgm:cxnLst>
    <dgm:cxn modelId="{F7790352-02DF-4B63-9AAF-C5331F9E567A}" srcId="{46629778-DCBE-4B48-820B-A6DDA9D3C958}" destId="{54E3942A-8037-4A70-9907-56637D6D8EF6}" srcOrd="0" destOrd="0" parTransId="{6AFA6FB4-37DD-4087-8C79-602A8D4ED929}" sibTransId="{E9CE295A-B935-41C5-8CBA-9C6D88D5AE76}"/>
    <dgm:cxn modelId="{6D4577EC-896D-46B6-8C9D-D94D0EAB9917}" type="presOf" srcId="{46629778-DCBE-4B48-820B-A6DDA9D3C958}" destId="{CD90D3EC-20E6-4326-A4F1-93280BE0EE7D}" srcOrd="0" destOrd="0" presId="urn:microsoft.com/office/officeart/2005/8/layout/vList2"/>
    <dgm:cxn modelId="{43D6ABFD-C29C-490E-A56C-996939BF5393}" type="presOf" srcId="{54E3942A-8037-4A70-9907-56637D6D8EF6}" destId="{1802B85D-5EE2-4594-8428-951A8B672FF5}" srcOrd="0" destOrd="0" presId="urn:microsoft.com/office/officeart/2005/8/layout/vList2"/>
    <dgm:cxn modelId="{ADA6465D-595F-4DE8-8378-536AE2CB4465}" type="presParOf" srcId="{CD90D3EC-20E6-4326-A4F1-93280BE0EE7D}" destId="{1802B85D-5EE2-4594-8428-951A8B672FF5}"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46D8E3-90DF-40DD-954A-74F892075837}"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it-IT"/>
        </a:p>
      </dgm:t>
    </dgm:pt>
    <dgm:pt modelId="{49DFDDC8-FA0B-4F39-8DD1-D15C75DD8DD4}">
      <dgm:prSet/>
      <dgm:spPr/>
      <dgm:t>
        <a:bodyPr/>
        <a:lstStyle/>
        <a:p>
          <a:r>
            <a:rPr lang="it-IT" b="0" i="0" dirty="0">
              <a:latin typeface="Berlin Sans FB" panose="020E0602020502020306" pitchFamily="34" charset="0"/>
            </a:rPr>
            <a:t>Not only biodiversity, but also «human» diversity:</a:t>
          </a:r>
          <a:endParaRPr lang="it-IT" dirty="0">
            <a:latin typeface="Berlin Sans FB" panose="020E0602020502020306" pitchFamily="34" charset="0"/>
          </a:endParaRPr>
        </a:p>
      </dgm:t>
    </dgm:pt>
    <dgm:pt modelId="{63859681-3E94-4088-9B5D-C74165179DDB}" type="parTrans" cxnId="{747018E6-CBF2-4353-8DED-DAC850CB8BF3}">
      <dgm:prSet/>
      <dgm:spPr/>
      <dgm:t>
        <a:bodyPr/>
        <a:lstStyle/>
        <a:p>
          <a:endParaRPr lang="it-IT"/>
        </a:p>
      </dgm:t>
    </dgm:pt>
    <dgm:pt modelId="{74C723AF-747A-4A62-BAB5-A3F9B2224AD2}" type="sibTrans" cxnId="{747018E6-CBF2-4353-8DED-DAC850CB8BF3}">
      <dgm:prSet/>
      <dgm:spPr/>
      <dgm:t>
        <a:bodyPr/>
        <a:lstStyle/>
        <a:p>
          <a:endParaRPr lang="it-IT"/>
        </a:p>
      </dgm:t>
    </dgm:pt>
    <dgm:pt modelId="{6CA5D64A-2605-448B-BB92-BDCC191660A6}">
      <dgm:prSet/>
      <dgm:spPr/>
      <dgm:t>
        <a:bodyPr/>
        <a:lstStyle/>
        <a:p>
          <a:r>
            <a:rPr lang="it-IT" b="0" i="0" dirty="0">
              <a:latin typeface="Berlin Sans FB" panose="020E0602020502020306" pitchFamily="34" charset="0"/>
            </a:rPr>
            <a:t>Two minority languages and other different dialects;</a:t>
          </a:r>
          <a:endParaRPr lang="it-IT" dirty="0">
            <a:latin typeface="Berlin Sans FB" panose="020E0602020502020306" pitchFamily="34" charset="0"/>
          </a:endParaRPr>
        </a:p>
      </dgm:t>
    </dgm:pt>
    <dgm:pt modelId="{8C351524-066C-41C4-B18A-B09F988478E8}" type="parTrans" cxnId="{05D1953B-97AC-4961-BC3F-7DD3947DE247}">
      <dgm:prSet/>
      <dgm:spPr/>
      <dgm:t>
        <a:bodyPr/>
        <a:lstStyle/>
        <a:p>
          <a:endParaRPr lang="it-IT"/>
        </a:p>
      </dgm:t>
    </dgm:pt>
    <dgm:pt modelId="{A2746DA9-83C5-4396-932F-EDE14847A300}" type="sibTrans" cxnId="{05D1953B-97AC-4961-BC3F-7DD3947DE247}">
      <dgm:prSet/>
      <dgm:spPr/>
      <dgm:t>
        <a:bodyPr/>
        <a:lstStyle/>
        <a:p>
          <a:endParaRPr lang="it-IT"/>
        </a:p>
      </dgm:t>
    </dgm:pt>
    <dgm:pt modelId="{9C3DC7F3-345A-4031-8B47-1E918A739DF9}">
      <dgm:prSet/>
      <dgm:spPr/>
      <dgm:t>
        <a:bodyPr/>
        <a:lstStyle/>
        <a:p>
          <a:r>
            <a:rPr lang="it-IT" b="0" i="0" dirty="0">
              <a:latin typeface="Berlin Sans FB" panose="020E0602020502020306" pitchFamily="34" charset="0"/>
            </a:rPr>
            <a:t>Each valley has its own culture and traditions;</a:t>
          </a:r>
          <a:endParaRPr lang="it-IT" dirty="0">
            <a:latin typeface="Berlin Sans FB" panose="020E0602020502020306" pitchFamily="34" charset="0"/>
          </a:endParaRPr>
        </a:p>
      </dgm:t>
    </dgm:pt>
    <dgm:pt modelId="{396F4632-EA27-41A9-A516-D7C43B91B21C}" type="parTrans" cxnId="{57BD674B-80D4-46ED-A447-408C99FA3E58}">
      <dgm:prSet/>
      <dgm:spPr/>
      <dgm:t>
        <a:bodyPr/>
        <a:lstStyle/>
        <a:p>
          <a:endParaRPr lang="it-IT"/>
        </a:p>
      </dgm:t>
    </dgm:pt>
    <dgm:pt modelId="{ED219F0F-D690-4C2E-8243-46402BFCB27A}" type="sibTrans" cxnId="{57BD674B-80D4-46ED-A447-408C99FA3E58}">
      <dgm:prSet/>
      <dgm:spPr/>
      <dgm:t>
        <a:bodyPr/>
        <a:lstStyle/>
        <a:p>
          <a:endParaRPr lang="it-IT"/>
        </a:p>
      </dgm:t>
    </dgm:pt>
    <dgm:pt modelId="{6F603732-D943-43C2-960E-64E4651BC43A}">
      <dgm:prSet/>
      <dgm:spPr/>
      <dgm:t>
        <a:bodyPr/>
        <a:lstStyle/>
        <a:p>
          <a:r>
            <a:rPr lang="it-IT" b="0" i="0" dirty="0">
              <a:latin typeface="Berlin Sans FB" panose="020E0602020502020306" pitchFamily="34" charset="0"/>
            </a:rPr>
            <a:t>Local products such garlic from Resia (</a:t>
          </a:r>
          <a:r>
            <a:rPr lang="it-IT" b="0" i="1" dirty="0">
              <a:latin typeface="Berlin Sans FB" panose="020E0602020502020306" pitchFamily="34" charset="0"/>
            </a:rPr>
            <a:t>strok</a:t>
          </a:r>
          <a:r>
            <a:rPr lang="it-IT" b="0" i="0" dirty="0">
              <a:latin typeface="Berlin Sans FB" panose="020E0602020502020306" pitchFamily="34" charset="0"/>
            </a:rPr>
            <a:t>), SlowFood brand product.</a:t>
          </a:r>
          <a:endParaRPr lang="it-IT" dirty="0">
            <a:latin typeface="Berlin Sans FB" panose="020E0602020502020306" pitchFamily="34" charset="0"/>
          </a:endParaRPr>
        </a:p>
      </dgm:t>
    </dgm:pt>
    <dgm:pt modelId="{C104FAEF-9E50-4A40-A2F4-5E560CCD68B3}" type="parTrans" cxnId="{B3EC2474-A4F6-4D66-8355-F7C198C20905}">
      <dgm:prSet/>
      <dgm:spPr/>
      <dgm:t>
        <a:bodyPr/>
        <a:lstStyle/>
        <a:p>
          <a:endParaRPr lang="it-IT"/>
        </a:p>
      </dgm:t>
    </dgm:pt>
    <dgm:pt modelId="{C4E7F511-7F4F-4B3F-854F-55C6FDA3E12C}" type="sibTrans" cxnId="{B3EC2474-A4F6-4D66-8355-F7C198C20905}">
      <dgm:prSet/>
      <dgm:spPr/>
      <dgm:t>
        <a:bodyPr/>
        <a:lstStyle/>
        <a:p>
          <a:endParaRPr lang="it-IT"/>
        </a:p>
      </dgm:t>
    </dgm:pt>
    <dgm:pt modelId="{FA17C0BE-7D2A-49EF-A4D5-F0FEE121AED4}" type="pres">
      <dgm:prSet presAssocID="{5646D8E3-90DF-40DD-954A-74F892075837}" presName="Name0" presStyleCnt="0">
        <dgm:presLayoutVars>
          <dgm:dir/>
          <dgm:animLvl val="lvl"/>
          <dgm:resizeHandles val="exact"/>
        </dgm:presLayoutVars>
      </dgm:prSet>
      <dgm:spPr/>
    </dgm:pt>
    <dgm:pt modelId="{15C76FF9-797D-41C4-8891-72BCDE2BB86C}" type="pres">
      <dgm:prSet presAssocID="{49DFDDC8-FA0B-4F39-8DD1-D15C75DD8DD4}" presName="linNode" presStyleCnt="0"/>
      <dgm:spPr/>
    </dgm:pt>
    <dgm:pt modelId="{AF661D37-450F-497A-B0A5-44FCB1F1966F}" type="pres">
      <dgm:prSet presAssocID="{49DFDDC8-FA0B-4F39-8DD1-D15C75DD8DD4}" presName="parentText" presStyleLbl="node1" presStyleIdx="0" presStyleCnt="1">
        <dgm:presLayoutVars>
          <dgm:chMax val="1"/>
          <dgm:bulletEnabled val="1"/>
        </dgm:presLayoutVars>
      </dgm:prSet>
      <dgm:spPr/>
    </dgm:pt>
    <dgm:pt modelId="{3D9BE375-8B84-411A-A911-A03FC332A2A7}" type="pres">
      <dgm:prSet presAssocID="{49DFDDC8-FA0B-4F39-8DD1-D15C75DD8DD4}" presName="descendantText" presStyleLbl="alignAccFollowNode1" presStyleIdx="0" presStyleCnt="1">
        <dgm:presLayoutVars>
          <dgm:bulletEnabled val="1"/>
        </dgm:presLayoutVars>
      </dgm:prSet>
      <dgm:spPr/>
    </dgm:pt>
  </dgm:ptLst>
  <dgm:cxnLst>
    <dgm:cxn modelId="{1EB1012A-B027-44A2-9053-F940D4C33318}" type="presOf" srcId="{6CA5D64A-2605-448B-BB92-BDCC191660A6}" destId="{3D9BE375-8B84-411A-A911-A03FC332A2A7}" srcOrd="0" destOrd="0" presId="urn:microsoft.com/office/officeart/2005/8/layout/vList5"/>
    <dgm:cxn modelId="{05D1953B-97AC-4961-BC3F-7DD3947DE247}" srcId="{49DFDDC8-FA0B-4F39-8DD1-D15C75DD8DD4}" destId="{6CA5D64A-2605-448B-BB92-BDCC191660A6}" srcOrd="0" destOrd="0" parTransId="{8C351524-066C-41C4-B18A-B09F988478E8}" sibTransId="{A2746DA9-83C5-4396-932F-EDE14847A300}"/>
    <dgm:cxn modelId="{F236A942-F4CE-40CC-9D65-C9BBBA4F03C2}" type="presOf" srcId="{9C3DC7F3-345A-4031-8B47-1E918A739DF9}" destId="{3D9BE375-8B84-411A-A911-A03FC332A2A7}" srcOrd="0" destOrd="1" presId="urn:microsoft.com/office/officeart/2005/8/layout/vList5"/>
    <dgm:cxn modelId="{57BD674B-80D4-46ED-A447-408C99FA3E58}" srcId="{49DFDDC8-FA0B-4F39-8DD1-D15C75DD8DD4}" destId="{9C3DC7F3-345A-4031-8B47-1E918A739DF9}" srcOrd="1" destOrd="0" parTransId="{396F4632-EA27-41A9-A516-D7C43B91B21C}" sibTransId="{ED219F0F-D690-4C2E-8243-46402BFCB27A}"/>
    <dgm:cxn modelId="{B3EC2474-A4F6-4D66-8355-F7C198C20905}" srcId="{49DFDDC8-FA0B-4F39-8DD1-D15C75DD8DD4}" destId="{6F603732-D943-43C2-960E-64E4651BC43A}" srcOrd="2" destOrd="0" parTransId="{C104FAEF-9E50-4A40-A2F4-5E560CCD68B3}" sibTransId="{C4E7F511-7F4F-4B3F-854F-55C6FDA3E12C}"/>
    <dgm:cxn modelId="{7E2E9DAC-84BE-4501-9A1E-FCC1CEE44342}" type="presOf" srcId="{5646D8E3-90DF-40DD-954A-74F892075837}" destId="{FA17C0BE-7D2A-49EF-A4D5-F0FEE121AED4}" srcOrd="0" destOrd="0" presId="urn:microsoft.com/office/officeart/2005/8/layout/vList5"/>
    <dgm:cxn modelId="{53B40ECC-E8A3-43C7-B0F8-3C303FDD958A}" type="presOf" srcId="{49DFDDC8-FA0B-4F39-8DD1-D15C75DD8DD4}" destId="{AF661D37-450F-497A-B0A5-44FCB1F1966F}" srcOrd="0" destOrd="0" presId="urn:microsoft.com/office/officeart/2005/8/layout/vList5"/>
    <dgm:cxn modelId="{C4B910DC-0173-4C3F-88B8-1AB231ACA3ED}" type="presOf" srcId="{6F603732-D943-43C2-960E-64E4651BC43A}" destId="{3D9BE375-8B84-411A-A911-A03FC332A2A7}" srcOrd="0" destOrd="2" presId="urn:microsoft.com/office/officeart/2005/8/layout/vList5"/>
    <dgm:cxn modelId="{747018E6-CBF2-4353-8DED-DAC850CB8BF3}" srcId="{5646D8E3-90DF-40DD-954A-74F892075837}" destId="{49DFDDC8-FA0B-4F39-8DD1-D15C75DD8DD4}" srcOrd="0" destOrd="0" parTransId="{63859681-3E94-4088-9B5D-C74165179DDB}" sibTransId="{74C723AF-747A-4A62-BAB5-A3F9B2224AD2}"/>
    <dgm:cxn modelId="{8DABB6C0-0541-4C00-8F35-BA05C6362CE0}" type="presParOf" srcId="{FA17C0BE-7D2A-49EF-A4D5-F0FEE121AED4}" destId="{15C76FF9-797D-41C4-8891-72BCDE2BB86C}" srcOrd="0" destOrd="0" presId="urn:microsoft.com/office/officeart/2005/8/layout/vList5"/>
    <dgm:cxn modelId="{B206240F-F75F-41A2-BA00-B7F0FF4FC468}" type="presParOf" srcId="{15C76FF9-797D-41C4-8891-72BCDE2BB86C}" destId="{AF661D37-450F-497A-B0A5-44FCB1F1966F}" srcOrd="0" destOrd="0" presId="urn:microsoft.com/office/officeart/2005/8/layout/vList5"/>
    <dgm:cxn modelId="{9017348A-5FC4-47D5-BDAD-D1AE959D83FF}" type="presParOf" srcId="{15C76FF9-797D-41C4-8891-72BCDE2BB86C}" destId="{3D9BE375-8B84-411A-A911-A03FC332A2A7}"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5011CD-5495-4C9B-BC78-2DDC2EF8C37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it-IT"/>
        </a:p>
      </dgm:t>
    </dgm:pt>
    <dgm:pt modelId="{934B84EE-4D63-4E04-8D01-B155FD20C5BF}">
      <dgm:prSet/>
      <dgm:spPr/>
      <dgm:t>
        <a:bodyPr/>
        <a:lstStyle/>
        <a:p>
          <a:pPr algn="ctr"/>
          <a:r>
            <a:rPr lang="it-IT" b="0" i="0" dirty="0">
              <a:latin typeface="Berlin Sans FB" panose="020E0602020502020306" pitchFamily="34" charset="0"/>
            </a:rPr>
            <a:t>Thanks to all this diversity, to the commitment and will of the Park and the municipalities, MAB Reserve Italian Julian Alps born in 2018/19.</a:t>
          </a:r>
          <a:endParaRPr lang="it-IT" dirty="0">
            <a:latin typeface="Berlin Sans FB" panose="020E0602020502020306" pitchFamily="34" charset="0"/>
          </a:endParaRPr>
        </a:p>
      </dgm:t>
    </dgm:pt>
    <dgm:pt modelId="{6AABC3E9-5831-4091-904E-9CC92BECC8D3}" type="parTrans" cxnId="{E30E00E0-5C8E-4FD7-AA71-272C016F4B5F}">
      <dgm:prSet/>
      <dgm:spPr/>
      <dgm:t>
        <a:bodyPr/>
        <a:lstStyle/>
        <a:p>
          <a:endParaRPr lang="it-IT"/>
        </a:p>
      </dgm:t>
    </dgm:pt>
    <dgm:pt modelId="{52A364D8-FC60-4B82-8D2B-E9D76691CE59}" type="sibTrans" cxnId="{E30E00E0-5C8E-4FD7-AA71-272C016F4B5F}">
      <dgm:prSet/>
      <dgm:spPr/>
      <dgm:t>
        <a:bodyPr/>
        <a:lstStyle/>
        <a:p>
          <a:endParaRPr lang="it-IT"/>
        </a:p>
      </dgm:t>
    </dgm:pt>
    <dgm:pt modelId="{7076BC77-1EBF-4A66-A0DC-9B746678B201}" type="pres">
      <dgm:prSet presAssocID="{FC5011CD-5495-4C9B-BC78-2DDC2EF8C37F}" presName="linear" presStyleCnt="0">
        <dgm:presLayoutVars>
          <dgm:animLvl val="lvl"/>
          <dgm:resizeHandles val="exact"/>
        </dgm:presLayoutVars>
      </dgm:prSet>
      <dgm:spPr/>
    </dgm:pt>
    <dgm:pt modelId="{3C1DBABB-41D0-49D9-A990-4E650EAB9C2C}" type="pres">
      <dgm:prSet presAssocID="{934B84EE-4D63-4E04-8D01-B155FD20C5BF}" presName="parentText" presStyleLbl="node1" presStyleIdx="0" presStyleCnt="1">
        <dgm:presLayoutVars>
          <dgm:chMax val="0"/>
          <dgm:bulletEnabled val="1"/>
        </dgm:presLayoutVars>
      </dgm:prSet>
      <dgm:spPr/>
    </dgm:pt>
  </dgm:ptLst>
  <dgm:cxnLst>
    <dgm:cxn modelId="{32E08947-2007-44D2-97A9-0487A39DAB61}" type="presOf" srcId="{934B84EE-4D63-4E04-8D01-B155FD20C5BF}" destId="{3C1DBABB-41D0-49D9-A990-4E650EAB9C2C}" srcOrd="0" destOrd="0" presId="urn:microsoft.com/office/officeart/2005/8/layout/vList2"/>
    <dgm:cxn modelId="{E30E00E0-5C8E-4FD7-AA71-272C016F4B5F}" srcId="{FC5011CD-5495-4C9B-BC78-2DDC2EF8C37F}" destId="{934B84EE-4D63-4E04-8D01-B155FD20C5BF}" srcOrd="0" destOrd="0" parTransId="{6AABC3E9-5831-4091-904E-9CC92BECC8D3}" sibTransId="{52A364D8-FC60-4B82-8D2B-E9D76691CE59}"/>
    <dgm:cxn modelId="{7B6712F5-01D9-48C7-A9A3-EDF4A8887FD4}" type="presOf" srcId="{FC5011CD-5495-4C9B-BC78-2DDC2EF8C37F}" destId="{7076BC77-1EBF-4A66-A0DC-9B746678B201}" srcOrd="0" destOrd="0" presId="urn:microsoft.com/office/officeart/2005/8/layout/vList2"/>
    <dgm:cxn modelId="{573D9C12-1186-47F1-9D7D-2581A8C7308E}" type="presParOf" srcId="{7076BC77-1EBF-4A66-A0DC-9B746678B201}" destId="{3C1DBABB-41D0-49D9-A990-4E650EAB9C2C}"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5A128F-7C21-4F2F-AD86-F02B0F89EA3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it-IT"/>
        </a:p>
      </dgm:t>
    </dgm:pt>
    <dgm:pt modelId="{7716B673-ECBB-449E-84F9-156A908F3281}">
      <dgm:prSet/>
      <dgm:spPr/>
      <dgm:t>
        <a:bodyPr/>
        <a:lstStyle/>
        <a:p>
          <a:pPr algn="ctr"/>
          <a:r>
            <a:rPr lang="it-IT" b="0" i="0" dirty="0">
              <a:latin typeface="Berlin Sans FB" panose="020E0602020502020306" pitchFamily="34" charset="0"/>
            </a:rPr>
            <a:t>The purpose of the MAB project is to promote a balaced relationship between human beings and the environment through the protection of biodiversity and good practices of Sustain Development. </a:t>
          </a:r>
          <a:endParaRPr lang="it-IT" dirty="0">
            <a:latin typeface="Berlin Sans FB" panose="020E0602020502020306" pitchFamily="34" charset="0"/>
          </a:endParaRPr>
        </a:p>
      </dgm:t>
    </dgm:pt>
    <dgm:pt modelId="{49699331-9424-4795-83DD-8DBF1AB0C25A}" type="parTrans" cxnId="{19DAB70A-50A7-4273-9C39-B83E5A70EE25}">
      <dgm:prSet/>
      <dgm:spPr/>
      <dgm:t>
        <a:bodyPr/>
        <a:lstStyle/>
        <a:p>
          <a:endParaRPr lang="it-IT"/>
        </a:p>
      </dgm:t>
    </dgm:pt>
    <dgm:pt modelId="{6A3A642F-BA14-4D44-97DC-C4054D1591E0}" type="sibTrans" cxnId="{19DAB70A-50A7-4273-9C39-B83E5A70EE25}">
      <dgm:prSet/>
      <dgm:spPr/>
      <dgm:t>
        <a:bodyPr/>
        <a:lstStyle/>
        <a:p>
          <a:endParaRPr lang="it-IT"/>
        </a:p>
      </dgm:t>
    </dgm:pt>
    <dgm:pt modelId="{0531E843-2BAC-4C4B-87D4-0B4F9116113D}" type="pres">
      <dgm:prSet presAssocID="{BA5A128F-7C21-4F2F-AD86-F02B0F89EA38}" presName="linear" presStyleCnt="0">
        <dgm:presLayoutVars>
          <dgm:animLvl val="lvl"/>
          <dgm:resizeHandles val="exact"/>
        </dgm:presLayoutVars>
      </dgm:prSet>
      <dgm:spPr/>
    </dgm:pt>
    <dgm:pt modelId="{9C20CFB9-072B-4C3A-B97C-C9C5FB749F9C}" type="pres">
      <dgm:prSet presAssocID="{7716B673-ECBB-449E-84F9-156A908F3281}" presName="parentText" presStyleLbl="node1" presStyleIdx="0" presStyleCnt="1">
        <dgm:presLayoutVars>
          <dgm:chMax val="0"/>
          <dgm:bulletEnabled val="1"/>
        </dgm:presLayoutVars>
      </dgm:prSet>
      <dgm:spPr/>
    </dgm:pt>
  </dgm:ptLst>
  <dgm:cxnLst>
    <dgm:cxn modelId="{19DAB70A-50A7-4273-9C39-B83E5A70EE25}" srcId="{BA5A128F-7C21-4F2F-AD86-F02B0F89EA38}" destId="{7716B673-ECBB-449E-84F9-156A908F3281}" srcOrd="0" destOrd="0" parTransId="{49699331-9424-4795-83DD-8DBF1AB0C25A}" sibTransId="{6A3A642F-BA14-4D44-97DC-C4054D1591E0}"/>
    <dgm:cxn modelId="{3F83B490-8D55-4134-A3F9-5A2140239783}" type="presOf" srcId="{7716B673-ECBB-449E-84F9-156A908F3281}" destId="{9C20CFB9-072B-4C3A-B97C-C9C5FB749F9C}" srcOrd="0" destOrd="0" presId="urn:microsoft.com/office/officeart/2005/8/layout/vList2"/>
    <dgm:cxn modelId="{E62B7DDA-D434-45C9-92AC-8AB65054626C}" type="presOf" srcId="{BA5A128F-7C21-4F2F-AD86-F02B0F89EA38}" destId="{0531E843-2BAC-4C4B-87D4-0B4F9116113D}" srcOrd="0" destOrd="0" presId="urn:microsoft.com/office/officeart/2005/8/layout/vList2"/>
    <dgm:cxn modelId="{8E273745-CAF7-4603-AE8F-549966AD748B}" type="presParOf" srcId="{0531E843-2BAC-4C4B-87D4-0B4F9116113D}" destId="{9C20CFB9-072B-4C3A-B97C-C9C5FB749F9C}"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BB67CF-D5FB-4822-AE4F-D9FFD685447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it-IT"/>
        </a:p>
      </dgm:t>
    </dgm:pt>
    <dgm:pt modelId="{D6FB6400-8433-4A87-B826-10E662108B2D}">
      <dgm:prSet custT="1"/>
      <dgm:spPr/>
      <dgm:t>
        <a:bodyPr/>
        <a:lstStyle/>
        <a:p>
          <a:pPr algn="ctr"/>
          <a:r>
            <a:rPr lang="it-IT" sz="1800" b="0" i="0" dirty="0">
              <a:latin typeface="Berlin Sans FB" panose="020E0602020502020306" pitchFamily="34" charset="0"/>
            </a:rPr>
            <a:t>Young people from 16 to 30 years old;</a:t>
          </a:r>
          <a:endParaRPr lang="it-IT" sz="1800" dirty="0">
            <a:latin typeface="Berlin Sans FB" panose="020E0602020502020306" pitchFamily="34" charset="0"/>
          </a:endParaRPr>
        </a:p>
      </dgm:t>
    </dgm:pt>
    <dgm:pt modelId="{416CF72D-AB6C-4383-AAB1-74CC433DB751}" type="parTrans" cxnId="{479914F9-1ABE-4DAB-920F-BA60D2F7B8AE}">
      <dgm:prSet/>
      <dgm:spPr/>
      <dgm:t>
        <a:bodyPr/>
        <a:lstStyle/>
        <a:p>
          <a:endParaRPr lang="it-IT"/>
        </a:p>
      </dgm:t>
    </dgm:pt>
    <dgm:pt modelId="{670383E0-290A-48E1-96FD-98444D2B2699}" type="sibTrans" cxnId="{479914F9-1ABE-4DAB-920F-BA60D2F7B8AE}">
      <dgm:prSet/>
      <dgm:spPr/>
      <dgm:t>
        <a:bodyPr/>
        <a:lstStyle/>
        <a:p>
          <a:endParaRPr lang="it-IT"/>
        </a:p>
      </dgm:t>
    </dgm:pt>
    <dgm:pt modelId="{B9FC95C1-FB06-45A8-AA0D-A7D1920BA6F8}">
      <dgm:prSet custT="1"/>
      <dgm:spPr/>
      <dgm:t>
        <a:bodyPr/>
        <a:lstStyle/>
        <a:p>
          <a:pPr algn="ctr"/>
          <a:r>
            <a:rPr lang="it-IT" sz="1800" b="0" i="0" dirty="0">
              <a:latin typeface="Berlin Sans FB" panose="020E0602020502020306" pitchFamily="34" charset="0"/>
            </a:rPr>
            <a:t>Young people from the 11 municipalities of the MAB Reserve;</a:t>
          </a:r>
          <a:endParaRPr lang="it-IT" sz="1800" dirty="0">
            <a:latin typeface="Berlin Sans FB" panose="020E0602020502020306" pitchFamily="34" charset="0"/>
          </a:endParaRPr>
        </a:p>
      </dgm:t>
    </dgm:pt>
    <dgm:pt modelId="{30B4A106-37D5-4760-9A54-06F7B5BD1FB0}" type="parTrans" cxnId="{9502F412-9378-4A6E-A9B7-43AA4502C3BA}">
      <dgm:prSet/>
      <dgm:spPr/>
      <dgm:t>
        <a:bodyPr/>
        <a:lstStyle/>
        <a:p>
          <a:endParaRPr lang="it-IT"/>
        </a:p>
      </dgm:t>
    </dgm:pt>
    <dgm:pt modelId="{95C768AB-D2CD-4CC1-B2C3-50FAD429F596}" type="sibTrans" cxnId="{9502F412-9378-4A6E-A9B7-43AA4502C3BA}">
      <dgm:prSet/>
      <dgm:spPr/>
      <dgm:t>
        <a:bodyPr/>
        <a:lstStyle/>
        <a:p>
          <a:endParaRPr lang="it-IT"/>
        </a:p>
      </dgm:t>
    </dgm:pt>
    <dgm:pt modelId="{B37D430F-FF86-4CFF-8B15-318DB22993DC}">
      <dgm:prSet custT="1"/>
      <dgm:spPr/>
      <dgm:t>
        <a:bodyPr/>
        <a:lstStyle/>
        <a:p>
          <a:pPr algn="ctr"/>
          <a:r>
            <a:rPr lang="it-IT" sz="1800" b="0" i="0" dirty="0">
              <a:latin typeface="Berlin Sans FB" panose="020E0602020502020306" pitchFamily="34" charset="0"/>
            </a:rPr>
            <a:t>Cross skills and passions to be active citizens for our territory;</a:t>
          </a:r>
          <a:endParaRPr lang="it-IT" sz="1800" dirty="0">
            <a:latin typeface="Berlin Sans FB" panose="020E0602020502020306" pitchFamily="34" charset="0"/>
          </a:endParaRPr>
        </a:p>
      </dgm:t>
    </dgm:pt>
    <dgm:pt modelId="{0CE56C26-836F-4183-B275-5B6A7C94BED2}" type="parTrans" cxnId="{6C633B68-3ED6-4BA5-8291-1B4B4D694A5F}">
      <dgm:prSet/>
      <dgm:spPr/>
      <dgm:t>
        <a:bodyPr/>
        <a:lstStyle/>
        <a:p>
          <a:endParaRPr lang="it-IT"/>
        </a:p>
      </dgm:t>
    </dgm:pt>
    <dgm:pt modelId="{B162763A-91C8-4529-B253-5661CDA64560}" type="sibTrans" cxnId="{6C633B68-3ED6-4BA5-8291-1B4B4D694A5F}">
      <dgm:prSet/>
      <dgm:spPr/>
      <dgm:t>
        <a:bodyPr/>
        <a:lstStyle/>
        <a:p>
          <a:endParaRPr lang="it-IT"/>
        </a:p>
      </dgm:t>
    </dgm:pt>
    <dgm:pt modelId="{7B8AA2D9-F14F-451B-BA52-BA0EECEF9B75}">
      <dgm:prSet custT="1"/>
      <dgm:spPr/>
      <dgm:t>
        <a:bodyPr/>
        <a:lstStyle/>
        <a:p>
          <a:pPr algn="ctr"/>
          <a:r>
            <a:rPr lang="it-IT" sz="1800" b="0" i="0" dirty="0">
              <a:latin typeface="Berlin Sans FB" panose="020E0602020502020306" pitchFamily="34" charset="0"/>
            </a:rPr>
            <a:t>An official part of the MAB Reserve management authority</a:t>
          </a:r>
          <a:endParaRPr lang="it-IT" sz="1800" dirty="0">
            <a:latin typeface="Berlin Sans FB" panose="020E0602020502020306" pitchFamily="34" charset="0"/>
          </a:endParaRPr>
        </a:p>
      </dgm:t>
    </dgm:pt>
    <dgm:pt modelId="{D8A5A316-9093-43AA-AFA1-7925D74EB947}" type="parTrans" cxnId="{428071FD-34D7-4B5A-8CD8-74971BE81E0C}">
      <dgm:prSet/>
      <dgm:spPr/>
      <dgm:t>
        <a:bodyPr/>
        <a:lstStyle/>
        <a:p>
          <a:endParaRPr lang="it-IT"/>
        </a:p>
      </dgm:t>
    </dgm:pt>
    <dgm:pt modelId="{15521ABD-87F6-430B-9D72-B66928B89C75}" type="sibTrans" cxnId="{428071FD-34D7-4B5A-8CD8-74971BE81E0C}">
      <dgm:prSet/>
      <dgm:spPr/>
      <dgm:t>
        <a:bodyPr/>
        <a:lstStyle/>
        <a:p>
          <a:endParaRPr lang="it-IT"/>
        </a:p>
      </dgm:t>
    </dgm:pt>
    <dgm:pt modelId="{EF1867E0-D8C8-45E7-A180-7FD75E769A6F}" type="pres">
      <dgm:prSet presAssocID="{5FBB67CF-D5FB-4822-AE4F-D9FFD6854477}" presName="linear" presStyleCnt="0">
        <dgm:presLayoutVars>
          <dgm:animLvl val="lvl"/>
          <dgm:resizeHandles val="exact"/>
        </dgm:presLayoutVars>
      </dgm:prSet>
      <dgm:spPr/>
    </dgm:pt>
    <dgm:pt modelId="{84246085-2158-4EAC-A41A-61ED360D0E79}" type="pres">
      <dgm:prSet presAssocID="{D6FB6400-8433-4A87-B826-10E662108B2D}" presName="parentText" presStyleLbl="node1" presStyleIdx="0" presStyleCnt="4">
        <dgm:presLayoutVars>
          <dgm:chMax val="0"/>
          <dgm:bulletEnabled val="1"/>
        </dgm:presLayoutVars>
      </dgm:prSet>
      <dgm:spPr/>
    </dgm:pt>
    <dgm:pt modelId="{E0052CD9-6E56-49DD-8019-8329BE21EA6C}" type="pres">
      <dgm:prSet presAssocID="{670383E0-290A-48E1-96FD-98444D2B2699}" presName="spacer" presStyleCnt="0"/>
      <dgm:spPr/>
    </dgm:pt>
    <dgm:pt modelId="{C994C4A7-2CA7-4F9B-868B-6921930AC7AD}" type="pres">
      <dgm:prSet presAssocID="{B9FC95C1-FB06-45A8-AA0D-A7D1920BA6F8}" presName="parentText" presStyleLbl="node1" presStyleIdx="1" presStyleCnt="4" custLinFactNeighborX="-477" custLinFactNeighborY="32935">
        <dgm:presLayoutVars>
          <dgm:chMax val="0"/>
          <dgm:bulletEnabled val="1"/>
        </dgm:presLayoutVars>
      </dgm:prSet>
      <dgm:spPr/>
    </dgm:pt>
    <dgm:pt modelId="{C1EF95ED-82DD-4B3A-8D16-78A916407C98}" type="pres">
      <dgm:prSet presAssocID="{95C768AB-D2CD-4CC1-B2C3-50FAD429F596}" presName="spacer" presStyleCnt="0"/>
      <dgm:spPr/>
    </dgm:pt>
    <dgm:pt modelId="{96605699-7391-4869-8EF4-ABF3047F1079}" type="pres">
      <dgm:prSet presAssocID="{B37D430F-FF86-4CFF-8B15-318DB22993DC}" presName="parentText" presStyleLbl="node1" presStyleIdx="2" presStyleCnt="4">
        <dgm:presLayoutVars>
          <dgm:chMax val="0"/>
          <dgm:bulletEnabled val="1"/>
        </dgm:presLayoutVars>
      </dgm:prSet>
      <dgm:spPr/>
    </dgm:pt>
    <dgm:pt modelId="{8F547FBE-54A5-4C85-BA5F-0798E605957A}" type="pres">
      <dgm:prSet presAssocID="{B162763A-91C8-4529-B253-5661CDA64560}" presName="spacer" presStyleCnt="0"/>
      <dgm:spPr/>
    </dgm:pt>
    <dgm:pt modelId="{0FCE5549-8157-4E2D-8663-DD3E267399E1}" type="pres">
      <dgm:prSet presAssocID="{7B8AA2D9-F14F-451B-BA52-BA0EECEF9B75}" presName="parentText" presStyleLbl="node1" presStyleIdx="3" presStyleCnt="4">
        <dgm:presLayoutVars>
          <dgm:chMax val="0"/>
          <dgm:bulletEnabled val="1"/>
        </dgm:presLayoutVars>
      </dgm:prSet>
      <dgm:spPr/>
    </dgm:pt>
  </dgm:ptLst>
  <dgm:cxnLst>
    <dgm:cxn modelId="{9502F412-9378-4A6E-A9B7-43AA4502C3BA}" srcId="{5FBB67CF-D5FB-4822-AE4F-D9FFD6854477}" destId="{B9FC95C1-FB06-45A8-AA0D-A7D1920BA6F8}" srcOrd="1" destOrd="0" parTransId="{30B4A106-37D5-4760-9A54-06F7B5BD1FB0}" sibTransId="{95C768AB-D2CD-4CC1-B2C3-50FAD429F596}"/>
    <dgm:cxn modelId="{6C633B68-3ED6-4BA5-8291-1B4B4D694A5F}" srcId="{5FBB67CF-D5FB-4822-AE4F-D9FFD6854477}" destId="{B37D430F-FF86-4CFF-8B15-318DB22993DC}" srcOrd="2" destOrd="0" parTransId="{0CE56C26-836F-4183-B275-5B6A7C94BED2}" sibTransId="{B162763A-91C8-4529-B253-5661CDA64560}"/>
    <dgm:cxn modelId="{B708D86B-99B6-4B2F-BE54-F5897DC2FC76}" type="presOf" srcId="{D6FB6400-8433-4A87-B826-10E662108B2D}" destId="{84246085-2158-4EAC-A41A-61ED360D0E79}" srcOrd="0" destOrd="0" presId="urn:microsoft.com/office/officeart/2005/8/layout/vList2"/>
    <dgm:cxn modelId="{A3F5DCAC-90FD-40C3-A6E9-1F4A8ABC07AB}" type="presOf" srcId="{B37D430F-FF86-4CFF-8B15-318DB22993DC}" destId="{96605699-7391-4869-8EF4-ABF3047F1079}" srcOrd="0" destOrd="0" presId="urn:microsoft.com/office/officeart/2005/8/layout/vList2"/>
    <dgm:cxn modelId="{6A3394BA-2365-4EB9-AA25-F39C7C822104}" type="presOf" srcId="{7B8AA2D9-F14F-451B-BA52-BA0EECEF9B75}" destId="{0FCE5549-8157-4E2D-8663-DD3E267399E1}" srcOrd="0" destOrd="0" presId="urn:microsoft.com/office/officeart/2005/8/layout/vList2"/>
    <dgm:cxn modelId="{FE9F90DD-1964-4637-9343-764142497D72}" type="presOf" srcId="{B9FC95C1-FB06-45A8-AA0D-A7D1920BA6F8}" destId="{C994C4A7-2CA7-4F9B-868B-6921930AC7AD}" srcOrd="0" destOrd="0" presId="urn:microsoft.com/office/officeart/2005/8/layout/vList2"/>
    <dgm:cxn modelId="{1D8C25F3-9E57-4D47-95AD-6DDB87502E3B}" type="presOf" srcId="{5FBB67CF-D5FB-4822-AE4F-D9FFD6854477}" destId="{EF1867E0-D8C8-45E7-A180-7FD75E769A6F}" srcOrd="0" destOrd="0" presId="urn:microsoft.com/office/officeart/2005/8/layout/vList2"/>
    <dgm:cxn modelId="{479914F9-1ABE-4DAB-920F-BA60D2F7B8AE}" srcId="{5FBB67CF-D5FB-4822-AE4F-D9FFD6854477}" destId="{D6FB6400-8433-4A87-B826-10E662108B2D}" srcOrd="0" destOrd="0" parTransId="{416CF72D-AB6C-4383-AAB1-74CC433DB751}" sibTransId="{670383E0-290A-48E1-96FD-98444D2B2699}"/>
    <dgm:cxn modelId="{428071FD-34D7-4B5A-8CD8-74971BE81E0C}" srcId="{5FBB67CF-D5FB-4822-AE4F-D9FFD6854477}" destId="{7B8AA2D9-F14F-451B-BA52-BA0EECEF9B75}" srcOrd="3" destOrd="0" parTransId="{D8A5A316-9093-43AA-AFA1-7925D74EB947}" sibTransId="{15521ABD-87F6-430B-9D72-B66928B89C75}"/>
    <dgm:cxn modelId="{C1365146-4DD5-48C6-9BE8-531D9F23A96E}" type="presParOf" srcId="{EF1867E0-D8C8-45E7-A180-7FD75E769A6F}" destId="{84246085-2158-4EAC-A41A-61ED360D0E79}" srcOrd="0" destOrd="0" presId="urn:microsoft.com/office/officeart/2005/8/layout/vList2"/>
    <dgm:cxn modelId="{79058215-10A3-45D3-8900-A3FE1958F53F}" type="presParOf" srcId="{EF1867E0-D8C8-45E7-A180-7FD75E769A6F}" destId="{E0052CD9-6E56-49DD-8019-8329BE21EA6C}" srcOrd="1" destOrd="0" presId="urn:microsoft.com/office/officeart/2005/8/layout/vList2"/>
    <dgm:cxn modelId="{8224DD41-E435-442C-BBDD-1B8F08DB72B6}" type="presParOf" srcId="{EF1867E0-D8C8-45E7-A180-7FD75E769A6F}" destId="{C994C4A7-2CA7-4F9B-868B-6921930AC7AD}" srcOrd="2" destOrd="0" presId="urn:microsoft.com/office/officeart/2005/8/layout/vList2"/>
    <dgm:cxn modelId="{455636A1-850D-424A-B4BD-5AE9CB3D60E1}" type="presParOf" srcId="{EF1867E0-D8C8-45E7-A180-7FD75E769A6F}" destId="{C1EF95ED-82DD-4B3A-8D16-78A916407C98}" srcOrd="3" destOrd="0" presId="urn:microsoft.com/office/officeart/2005/8/layout/vList2"/>
    <dgm:cxn modelId="{712A7229-C92D-4089-9679-C1D7DD81D6F9}" type="presParOf" srcId="{EF1867E0-D8C8-45E7-A180-7FD75E769A6F}" destId="{96605699-7391-4869-8EF4-ABF3047F1079}" srcOrd="4" destOrd="0" presId="urn:microsoft.com/office/officeart/2005/8/layout/vList2"/>
    <dgm:cxn modelId="{F8F7F281-2CFD-483E-907A-24F5E6757373}" type="presParOf" srcId="{EF1867E0-D8C8-45E7-A180-7FD75E769A6F}" destId="{8F547FBE-54A5-4C85-BA5F-0798E605957A}" srcOrd="5" destOrd="0" presId="urn:microsoft.com/office/officeart/2005/8/layout/vList2"/>
    <dgm:cxn modelId="{9648AEF1-EDE4-4C63-95AE-BD1B5FECCCAD}" type="presParOf" srcId="{EF1867E0-D8C8-45E7-A180-7FD75E769A6F}" destId="{0FCE5549-8157-4E2D-8663-DD3E267399E1}"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6C5F346-563C-44B4-B9FC-C8FE2B716DD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it-IT"/>
        </a:p>
      </dgm:t>
    </dgm:pt>
    <dgm:pt modelId="{8CF17387-869D-47B7-A5CE-815DC52E3424}">
      <dgm:prSet custT="1"/>
      <dgm:spPr/>
      <dgm:t>
        <a:bodyPr/>
        <a:lstStyle/>
        <a:p>
          <a:r>
            <a:rPr lang="it-IT" sz="1800" b="0" i="0">
              <a:latin typeface="Berlin Sans FB" panose="020E0602020502020306" pitchFamily="34" charset="0"/>
            </a:rPr>
            <a:t>Create Youth Advisory Board of Transboundary Biosphere Reserve Julian Alps with the young people of Triglav National Park;</a:t>
          </a:r>
          <a:endParaRPr lang="it-IT" sz="1800">
            <a:latin typeface="Berlin Sans FB" panose="020E0602020502020306" pitchFamily="34" charset="0"/>
          </a:endParaRPr>
        </a:p>
      </dgm:t>
    </dgm:pt>
    <dgm:pt modelId="{250F1201-5785-4BD4-AEEF-5C273E3FF6F8}" type="parTrans" cxnId="{6E8F6582-E96D-4BCD-A00A-8AC283981068}">
      <dgm:prSet/>
      <dgm:spPr/>
      <dgm:t>
        <a:bodyPr/>
        <a:lstStyle/>
        <a:p>
          <a:endParaRPr lang="it-IT"/>
        </a:p>
      </dgm:t>
    </dgm:pt>
    <dgm:pt modelId="{C1015136-7EEA-4507-A6FF-4A207249BA3F}" type="sibTrans" cxnId="{6E8F6582-E96D-4BCD-A00A-8AC283981068}">
      <dgm:prSet/>
      <dgm:spPr/>
      <dgm:t>
        <a:bodyPr/>
        <a:lstStyle/>
        <a:p>
          <a:endParaRPr lang="it-IT"/>
        </a:p>
      </dgm:t>
    </dgm:pt>
    <dgm:pt modelId="{F2F28872-22B3-40D8-93BA-AAF4B6E4D139}">
      <dgm:prSet custT="1"/>
      <dgm:spPr/>
      <dgm:t>
        <a:bodyPr/>
        <a:lstStyle/>
        <a:p>
          <a:r>
            <a:rPr lang="it-IT" sz="1800" b="0" i="0">
              <a:latin typeface="Berlin Sans FB" panose="020E0602020502020306" pitchFamily="34" charset="0"/>
            </a:rPr>
            <a:t>Create projects for youth inclusion and outdoor educational (Erasmus+ and local announcement);</a:t>
          </a:r>
          <a:endParaRPr lang="it-IT" sz="1800">
            <a:latin typeface="Berlin Sans FB" panose="020E0602020502020306" pitchFamily="34" charset="0"/>
          </a:endParaRPr>
        </a:p>
      </dgm:t>
    </dgm:pt>
    <dgm:pt modelId="{66923E8D-3397-4293-9ED8-56FA85401B23}" type="parTrans" cxnId="{DEEEA9B5-FB51-4F24-97A3-FC4DAFC0123C}">
      <dgm:prSet/>
      <dgm:spPr/>
      <dgm:t>
        <a:bodyPr/>
        <a:lstStyle/>
        <a:p>
          <a:endParaRPr lang="it-IT"/>
        </a:p>
      </dgm:t>
    </dgm:pt>
    <dgm:pt modelId="{0BFC6521-6EA8-447C-AF52-D7EB70B3857E}" type="sibTrans" cxnId="{DEEEA9B5-FB51-4F24-97A3-FC4DAFC0123C}">
      <dgm:prSet/>
      <dgm:spPr/>
      <dgm:t>
        <a:bodyPr/>
        <a:lstStyle/>
        <a:p>
          <a:endParaRPr lang="it-IT"/>
        </a:p>
      </dgm:t>
    </dgm:pt>
    <dgm:pt modelId="{BEC123C5-2FEC-4819-B2FC-38B165451DF6}">
      <dgm:prSet custT="1"/>
      <dgm:spPr/>
      <dgm:t>
        <a:bodyPr/>
        <a:lstStyle/>
        <a:p>
          <a:r>
            <a:rPr lang="it-IT" sz="1800" b="0" i="0" dirty="0">
              <a:latin typeface="Berlin Sans FB" panose="020E0602020502020306" pitchFamily="34" charset="0"/>
            </a:rPr>
            <a:t>Cooperate with other association and groups for build a network of active citizen where cooperation and solitarity are the key</a:t>
          </a:r>
          <a:endParaRPr lang="it-IT" sz="1800" dirty="0">
            <a:latin typeface="Berlin Sans FB" panose="020E0602020502020306" pitchFamily="34" charset="0"/>
          </a:endParaRPr>
        </a:p>
      </dgm:t>
    </dgm:pt>
    <dgm:pt modelId="{C8AE9731-5885-4AB4-8964-ABE5A17E3624}" type="parTrans" cxnId="{D68632A7-7998-4CCD-A489-855B98B2D1F8}">
      <dgm:prSet/>
      <dgm:spPr/>
      <dgm:t>
        <a:bodyPr/>
        <a:lstStyle/>
        <a:p>
          <a:endParaRPr lang="it-IT"/>
        </a:p>
      </dgm:t>
    </dgm:pt>
    <dgm:pt modelId="{DFF70B38-345E-4A8F-BF28-46BC751DED94}" type="sibTrans" cxnId="{D68632A7-7998-4CCD-A489-855B98B2D1F8}">
      <dgm:prSet/>
      <dgm:spPr/>
      <dgm:t>
        <a:bodyPr/>
        <a:lstStyle/>
        <a:p>
          <a:endParaRPr lang="it-IT"/>
        </a:p>
      </dgm:t>
    </dgm:pt>
    <dgm:pt modelId="{5F91E6DB-86D1-4D37-A3BA-3768A3877AC2}" type="pres">
      <dgm:prSet presAssocID="{86C5F346-563C-44B4-B9FC-C8FE2B716DDC}" presName="linear" presStyleCnt="0">
        <dgm:presLayoutVars>
          <dgm:animLvl val="lvl"/>
          <dgm:resizeHandles val="exact"/>
        </dgm:presLayoutVars>
      </dgm:prSet>
      <dgm:spPr/>
    </dgm:pt>
    <dgm:pt modelId="{ADD51FB1-C96B-4B01-8F8F-3F3C585BB95A}" type="pres">
      <dgm:prSet presAssocID="{8CF17387-869D-47B7-A5CE-815DC52E3424}" presName="parentText" presStyleLbl="node1" presStyleIdx="0" presStyleCnt="3">
        <dgm:presLayoutVars>
          <dgm:chMax val="0"/>
          <dgm:bulletEnabled val="1"/>
        </dgm:presLayoutVars>
      </dgm:prSet>
      <dgm:spPr/>
    </dgm:pt>
    <dgm:pt modelId="{1784AAFD-3FD5-4093-9818-4D1436293CD2}" type="pres">
      <dgm:prSet presAssocID="{C1015136-7EEA-4507-A6FF-4A207249BA3F}" presName="spacer" presStyleCnt="0"/>
      <dgm:spPr/>
    </dgm:pt>
    <dgm:pt modelId="{6BBAECA7-ABD2-4BDE-A8F6-CE053E018F14}" type="pres">
      <dgm:prSet presAssocID="{F2F28872-22B3-40D8-93BA-AAF4B6E4D139}" presName="parentText" presStyleLbl="node1" presStyleIdx="1" presStyleCnt="3">
        <dgm:presLayoutVars>
          <dgm:chMax val="0"/>
          <dgm:bulletEnabled val="1"/>
        </dgm:presLayoutVars>
      </dgm:prSet>
      <dgm:spPr/>
    </dgm:pt>
    <dgm:pt modelId="{5323421C-0DC2-4AB1-9AC4-03B273447578}" type="pres">
      <dgm:prSet presAssocID="{0BFC6521-6EA8-447C-AF52-D7EB70B3857E}" presName="spacer" presStyleCnt="0"/>
      <dgm:spPr/>
    </dgm:pt>
    <dgm:pt modelId="{9A010105-8F11-485B-807B-4B4A06923E28}" type="pres">
      <dgm:prSet presAssocID="{BEC123C5-2FEC-4819-B2FC-38B165451DF6}" presName="parentText" presStyleLbl="node1" presStyleIdx="2" presStyleCnt="3">
        <dgm:presLayoutVars>
          <dgm:chMax val="0"/>
          <dgm:bulletEnabled val="1"/>
        </dgm:presLayoutVars>
      </dgm:prSet>
      <dgm:spPr/>
    </dgm:pt>
  </dgm:ptLst>
  <dgm:cxnLst>
    <dgm:cxn modelId="{CE0AE602-2C75-4D3D-A784-88DB1E7BD912}" type="presOf" srcId="{F2F28872-22B3-40D8-93BA-AAF4B6E4D139}" destId="{6BBAECA7-ABD2-4BDE-A8F6-CE053E018F14}" srcOrd="0" destOrd="0" presId="urn:microsoft.com/office/officeart/2005/8/layout/vList2"/>
    <dgm:cxn modelId="{1427B710-28C9-4534-AFD2-7445E49F528F}" type="presOf" srcId="{BEC123C5-2FEC-4819-B2FC-38B165451DF6}" destId="{9A010105-8F11-485B-807B-4B4A06923E28}" srcOrd="0" destOrd="0" presId="urn:microsoft.com/office/officeart/2005/8/layout/vList2"/>
    <dgm:cxn modelId="{6E8F6582-E96D-4BCD-A00A-8AC283981068}" srcId="{86C5F346-563C-44B4-B9FC-C8FE2B716DDC}" destId="{8CF17387-869D-47B7-A5CE-815DC52E3424}" srcOrd="0" destOrd="0" parTransId="{250F1201-5785-4BD4-AEEF-5C273E3FF6F8}" sibTransId="{C1015136-7EEA-4507-A6FF-4A207249BA3F}"/>
    <dgm:cxn modelId="{D68632A7-7998-4CCD-A489-855B98B2D1F8}" srcId="{86C5F346-563C-44B4-B9FC-C8FE2B716DDC}" destId="{BEC123C5-2FEC-4819-B2FC-38B165451DF6}" srcOrd="2" destOrd="0" parTransId="{C8AE9731-5885-4AB4-8964-ABE5A17E3624}" sibTransId="{DFF70B38-345E-4A8F-BF28-46BC751DED94}"/>
    <dgm:cxn modelId="{DEEEA9B5-FB51-4F24-97A3-FC4DAFC0123C}" srcId="{86C5F346-563C-44B4-B9FC-C8FE2B716DDC}" destId="{F2F28872-22B3-40D8-93BA-AAF4B6E4D139}" srcOrd="1" destOrd="0" parTransId="{66923E8D-3397-4293-9ED8-56FA85401B23}" sibTransId="{0BFC6521-6EA8-447C-AF52-D7EB70B3857E}"/>
    <dgm:cxn modelId="{FB8AD2BF-CD9D-4E4C-BEEB-E848B35D22A9}" type="presOf" srcId="{8CF17387-869D-47B7-A5CE-815DC52E3424}" destId="{ADD51FB1-C96B-4B01-8F8F-3F3C585BB95A}" srcOrd="0" destOrd="0" presId="urn:microsoft.com/office/officeart/2005/8/layout/vList2"/>
    <dgm:cxn modelId="{77CB67C9-1275-46DE-9F34-03C0B20F218A}" type="presOf" srcId="{86C5F346-563C-44B4-B9FC-C8FE2B716DDC}" destId="{5F91E6DB-86D1-4D37-A3BA-3768A3877AC2}" srcOrd="0" destOrd="0" presId="urn:microsoft.com/office/officeart/2005/8/layout/vList2"/>
    <dgm:cxn modelId="{3C2FBBC1-24CB-4793-8E31-E0952414FCF2}" type="presParOf" srcId="{5F91E6DB-86D1-4D37-A3BA-3768A3877AC2}" destId="{ADD51FB1-C96B-4B01-8F8F-3F3C585BB95A}" srcOrd="0" destOrd="0" presId="urn:microsoft.com/office/officeart/2005/8/layout/vList2"/>
    <dgm:cxn modelId="{24BC0606-3E03-4076-95F0-7B7D4249DA67}" type="presParOf" srcId="{5F91E6DB-86D1-4D37-A3BA-3768A3877AC2}" destId="{1784AAFD-3FD5-4093-9818-4D1436293CD2}" srcOrd="1" destOrd="0" presId="urn:microsoft.com/office/officeart/2005/8/layout/vList2"/>
    <dgm:cxn modelId="{BF96C8D7-8745-45A2-9FEE-AFBEA3003C8F}" type="presParOf" srcId="{5F91E6DB-86D1-4D37-A3BA-3768A3877AC2}" destId="{6BBAECA7-ABD2-4BDE-A8F6-CE053E018F14}" srcOrd="2" destOrd="0" presId="urn:microsoft.com/office/officeart/2005/8/layout/vList2"/>
    <dgm:cxn modelId="{5379CE83-5071-49D3-9D07-3381CC20234F}" type="presParOf" srcId="{5F91E6DB-86D1-4D37-A3BA-3768A3877AC2}" destId="{5323421C-0DC2-4AB1-9AC4-03B273447578}" srcOrd="3" destOrd="0" presId="urn:microsoft.com/office/officeart/2005/8/layout/vList2"/>
    <dgm:cxn modelId="{9B03FB74-EBAD-4D1D-819C-A396EA833998}" type="presParOf" srcId="{5F91E6DB-86D1-4D37-A3BA-3768A3877AC2}" destId="{9A010105-8F11-485B-807B-4B4A06923E2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F05DC-D9D4-45B1-A6BD-02F2C4F7D29B}">
      <dsp:nvSpPr>
        <dsp:cNvPr id="0" name=""/>
        <dsp:cNvSpPr/>
      </dsp:nvSpPr>
      <dsp:spPr>
        <a:xfrm>
          <a:off x="0" y="199570"/>
          <a:ext cx="3029330" cy="66338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b="0" i="0" kern="1200" dirty="0">
              <a:latin typeface="Berlin Sans FB" panose="020E0602020502020306" pitchFamily="34" charset="0"/>
            </a:rPr>
            <a:t>Located in Friuli Venezia Giulia region, north-east Italy;</a:t>
          </a:r>
          <a:endParaRPr lang="it-IT" sz="1800" kern="1200" dirty="0">
            <a:latin typeface="Berlin Sans FB" panose="020E0602020502020306" pitchFamily="34" charset="0"/>
          </a:endParaRPr>
        </a:p>
      </dsp:txBody>
      <dsp:txXfrm>
        <a:off x="32384" y="231954"/>
        <a:ext cx="2964562" cy="598621"/>
      </dsp:txXfrm>
    </dsp:sp>
    <dsp:sp modelId="{224FD481-6F73-4D49-8612-472CBFA688B0}">
      <dsp:nvSpPr>
        <dsp:cNvPr id="0" name=""/>
        <dsp:cNvSpPr/>
      </dsp:nvSpPr>
      <dsp:spPr>
        <a:xfrm>
          <a:off x="0" y="914800"/>
          <a:ext cx="3029330" cy="66338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b="0" i="0" kern="1200" dirty="0">
              <a:latin typeface="Berlin Sans FB" panose="020E0602020502020306" pitchFamily="34" charset="0"/>
            </a:rPr>
            <a:t>Born in 1996; </a:t>
          </a:r>
          <a:endParaRPr lang="it-IT" sz="1800" kern="1200" dirty="0">
            <a:latin typeface="Berlin Sans FB" panose="020E0602020502020306" pitchFamily="34" charset="0"/>
          </a:endParaRPr>
        </a:p>
      </dsp:txBody>
      <dsp:txXfrm>
        <a:off x="32384" y="947184"/>
        <a:ext cx="2964562" cy="598621"/>
      </dsp:txXfrm>
    </dsp:sp>
    <dsp:sp modelId="{32AAC9CD-F722-49F8-A6D6-F4BDB371B821}">
      <dsp:nvSpPr>
        <dsp:cNvPr id="0" name=""/>
        <dsp:cNvSpPr/>
      </dsp:nvSpPr>
      <dsp:spPr>
        <a:xfrm>
          <a:off x="0" y="1630030"/>
          <a:ext cx="3029330" cy="66338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b="0" i="0" kern="1200" dirty="0">
              <a:latin typeface="Berlin Sans FB" panose="020E0602020502020306" pitchFamily="34" charset="0"/>
            </a:rPr>
            <a:t>Six municipalities</a:t>
          </a:r>
          <a:endParaRPr lang="it-IT" sz="1800" kern="1200" dirty="0">
            <a:latin typeface="Berlin Sans FB" panose="020E0602020502020306" pitchFamily="34" charset="0"/>
          </a:endParaRPr>
        </a:p>
      </dsp:txBody>
      <dsp:txXfrm>
        <a:off x="32384" y="1662414"/>
        <a:ext cx="2964562" cy="5986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2B85D-5EE2-4594-8428-951A8B672FF5}">
      <dsp:nvSpPr>
        <dsp:cNvPr id="0" name=""/>
        <dsp:cNvSpPr/>
      </dsp:nvSpPr>
      <dsp:spPr>
        <a:xfrm>
          <a:off x="0" y="33495"/>
          <a:ext cx="3870005" cy="1872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0" i="0" kern="1200" dirty="0">
              <a:latin typeface="Berlin Sans FB" panose="020E0602020502020306" pitchFamily="34" charset="0"/>
            </a:rPr>
            <a:t>Julian Prealps Nature Park is a land full of biodiversity. It’s part of Alpe Adria region, an ideal transboundary area between Friuli, Slovenia and Carinzia (Austria). </a:t>
          </a:r>
          <a:endParaRPr lang="it-IT" sz="2000" kern="1200" dirty="0">
            <a:latin typeface="Berlin Sans FB" panose="020E0602020502020306" pitchFamily="34" charset="0"/>
          </a:endParaRPr>
        </a:p>
      </dsp:txBody>
      <dsp:txXfrm>
        <a:off x="91384" y="124879"/>
        <a:ext cx="3687237" cy="16892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BE375-8B84-411A-A911-A03FC332A2A7}">
      <dsp:nvSpPr>
        <dsp:cNvPr id="0" name=""/>
        <dsp:cNvSpPr/>
      </dsp:nvSpPr>
      <dsp:spPr>
        <a:xfrm rot="5400000">
          <a:off x="2479647" y="-370475"/>
          <a:ext cx="2043636" cy="329549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it-IT" sz="1900" b="0" i="0" kern="1200" dirty="0">
              <a:latin typeface="Berlin Sans FB" panose="020E0602020502020306" pitchFamily="34" charset="0"/>
            </a:rPr>
            <a:t>Two minority languages and other different dialects;</a:t>
          </a:r>
          <a:endParaRPr lang="it-IT" sz="1900" kern="1200" dirty="0">
            <a:latin typeface="Berlin Sans FB" panose="020E0602020502020306" pitchFamily="34" charset="0"/>
          </a:endParaRPr>
        </a:p>
        <a:p>
          <a:pPr marL="171450" lvl="1" indent="-171450" algn="l" defTabSz="844550">
            <a:lnSpc>
              <a:spcPct val="90000"/>
            </a:lnSpc>
            <a:spcBef>
              <a:spcPct val="0"/>
            </a:spcBef>
            <a:spcAft>
              <a:spcPct val="15000"/>
            </a:spcAft>
            <a:buChar char="•"/>
          </a:pPr>
          <a:r>
            <a:rPr lang="it-IT" sz="1900" b="0" i="0" kern="1200" dirty="0">
              <a:latin typeface="Berlin Sans FB" panose="020E0602020502020306" pitchFamily="34" charset="0"/>
            </a:rPr>
            <a:t>Each valley has its own culture and traditions;</a:t>
          </a:r>
          <a:endParaRPr lang="it-IT" sz="1900" kern="1200" dirty="0">
            <a:latin typeface="Berlin Sans FB" panose="020E0602020502020306" pitchFamily="34" charset="0"/>
          </a:endParaRPr>
        </a:p>
        <a:p>
          <a:pPr marL="171450" lvl="1" indent="-171450" algn="l" defTabSz="844550">
            <a:lnSpc>
              <a:spcPct val="90000"/>
            </a:lnSpc>
            <a:spcBef>
              <a:spcPct val="0"/>
            </a:spcBef>
            <a:spcAft>
              <a:spcPct val="15000"/>
            </a:spcAft>
            <a:buChar char="•"/>
          </a:pPr>
          <a:r>
            <a:rPr lang="it-IT" sz="1900" b="0" i="0" kern="1200" dirty="0">
              <a:latin typeface="Berlin Sans FB" panose="020E0602020502020306" pitchFamily="34" charset="0"/>
            </a:rPr>
            <a:t>Local products such garlic from Resia (</a:t>
          </a:r>
          <a:r>
            <a:rPr lang="it-IT" sz="1900" b="0" i="1" kern="1200" dirty="0">
              <a:latin typeface="Berlin Sans FB" panose="020E0602020502020306" pitchFamily="34" charset="0"/>
            </a:rPr>
            <a:t>strok</a:t>
          </a:r>
          <a:r>
            <a:rPr lang="it-IT" sz="1900" b="0" i="0" kern="1200" dirty="0">
              <a:latin typeface="Berlin Sans FB" panose="020E0602020502020306" pitchFamily="34" charset="0"/>
            </a:rPr>
            <a:t>), SlowFood brand product.</a:t>
          </a:r>
          <a:endParaRPr lang="it-IT" sz="1900" kern="1200" dirty="0">
            <a:latin typeface="Berlin Sans FB" panose="020E0602020502020306" pitchFamily="34" charset="0"/>
          </a:endParaRPr>
        </a:p>
      </dsp:txBody>
      <dsp:txXfrm rot="-5400000">
        <a:off x="1853717" y="355217"/>
        <a:ext cx="3195734" cy="1844112"/>
      </dsp:txXfrm>
    </dsp:sp>
    <dsp:sp modelId="{AF661D37-450F-497A-B0A5-44FCB1F1966F}">
      <dsp:nvSpPr>
        <dsp:cNvPr id="0" name=""/>
        <dsp:cNvSpPr/>
      </dsp:nvSpPr>
      <dsp:spPr>
        <a:xfrm>
          <a:off x="0" y="0"/>
          <a:ext cx="1853717" cy="255454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it-IT" sz="2300" b="0" i="0" kern="1200" dirty="0">
              <a:latin typeface="Berlin Sans FB" panose="020E0602020502020306" pitchFamily="34" charset="0"/>
            </a:rPr>
            <a:t>Not only biodiversity, but also «human» diversity:</a:t>
          </a:r>
          <a:endParaRPr lang="it-IT" sz="2300" kern="1200" dirty="0">
            <a:latin typeface="Berlin Sans FB" panose="020E0602020502020306" pitchFamily="34" charset="0"/>
          </a:endParaRPr>
        </a:p>
      </dsp:txBody>
      <dsp:txXfrm>
        <a:off x="90491" y="90491"/>
        <a:ext cx="1672735" cy="23735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DBABB-41D0-49D9-A990-4E650EAB9C2C}">
      <dsp:nvSpPr>
        <dsp:cNvPr id="0" name=""/>
        <dsp:cNvSpPr/>
      </dsp:nvSpPr>
      <dsp:spPr>
        <a:xfrm>
          <a:off x="0" y="18219"/>
          <a:ext cx="4880926" cy="1287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0" i="0" kern="1200" dirty="0">
              <a:latin typeface="Berlin Sans FB" panose="020E0602020502020306" pitchFamily="34" charset="0"/>
            </a:rPr>
            <a:t>Thanks to all this diversity, to the commitment and will of the Park and the municipalities, MAB Reserve Italian Julian Alps born in 2018/19.</a:t>
          </a:r>
          <a:endParaRPr lang="it-IT" sz="2000" kern="1200" dirty="0">
            <a:latin typeface="Berlin Sans FB" panose="020E0602020502020306" pitchFamily="34" charset="0"/>
          </a:endParaRPr>
        </a:p>
      </dsp:txBody>
      <dsp:txXfrm>
        <a:off x="62826" y="81045"/>
        <a:ext cx="4755274" cy="11613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20CFB9-072B-4C3A-B97C-C9C5FB749F9C}">
      <dsp:nvSpPr>
        <dsp:cNvPr id="0" name=""/>
        <dsp:cNvSpPr/>
      </dsp:nvSpPr>
      <dsp:spPr>
        <a:xfrm>
          <a:off x="0" y="59788"/>
          <a:ext cx="4685121" cy="15116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b="0" i="0" kern="1200" dirty="0">
              <a:latin typeface="Berlin Sans FB" panose="020E0602020502020306" pitchFamily="34" charset="0"/>
            </a:rPr>
            <a:t>The purpose of the MAB project is to promote a balaced relationship between human beings and the environment through the protection of biodiversity and good practices of Sustain Development. </a:t>
          </a:r>
          <a:endParaRPr lang="it-IT" sz="1900" kern="1200" dirty="0">
            <a:latin typeface="Berlin Sans FB" panose="020E0602020502020306" pitchFamily="34" charset="0"/>
          </a:endParaRPr>
        </a:p>
      </dsp:txBody>
      <dsp:txXfrm>
        <a:off x="73792" y="133580"/>
        <a:ext cx="4537537" cy="13640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46085-2158-4EAC-A41A-61ED360D0E79}">
      <dsp:nvSpPr>
        <dsp:cNvPr id="0" name=""/>
        <dsp:cNvSpPr/>
      </dsp:nvSpPr>
      <dsp:spPr>
        <a:xfrm>
          <a:off x="0" y="10"/>
          <a:ext cx="4789044" cy="610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0" i="0" kern="1200" dirty="0">
              <a:latin typeface="Berlin Sans FB" panose="020E0602020502020306" pitchFamily="34" charset="0"/>
            </a:rPr>
            <a:t>Young people from 16 to 30 years old;</a:t>
          </a:r>
          <a:endParaRPr lang="it-IT" sz="1800" kern="1200" dirty="0">
            <a:latin typeface="Berlin Sans FB" panose="020E0602020502020306" pitchFamily="34" charset="0"/>
          </a:endParaRPr>
        </a:p>
      </dsp:txBody>
      <dsp:txXfrm>
        <a:off x="29788" y="29798"/>
        <a:ext cx="4729468" cy="550624"/>
      </dsp:txXfrm>
    </dsp:sp>
    <dsp:sp modelId="{C994C4A7-2CA7-4F9B-868B-6921930AC7AD}">
      <dsp:nvSpPr>
        <dsp:cNvPr id="0" name=""/>
        <dsp:cNvSpPr/>
      </dsp:nvSpPr>
      <dsp:spPr>
        <a:xfrm>
          <a:off x="0" y="627765"/>
          <a:ext cx="4789044" cy="610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0" i="0" kern="1200" dirty="0">
              <a:latin typeface="Berlin Sans FB" panose="020E0602020502020306" pitchFamily="34" charset="0"/>
            </a:rPr>
            <a:t>Young people from the 11 municipalities of the MAB Reserve;</a:t>
          </a:r>
          <a:endParaRPr lang="it-IT" sz="1800" kern="1200" dirty="0">
            <a:latin typeface="Berlin Sans FB" panose="020E0602020502020306" pitchFamily="34" charset="0"/>
          </a:endParaRPr>
        </a:p>
      </dsp:txBody>
      <dsp:txXfrm>
        <a:off x="29788" y="657553"/>
        <a:ext cx="4729468" cy="550624"/>
      </dsp:txXfrm>
    </dsp:sp>
    <dsp:sp modelId="{96605699-7391-4869-8EF4-ABF3047F1079}">
      <dsp:nvSpPr>
        <dsp:cNvPr id="0" name=""/>
        <dsp:cNvSpPr/>
      </dsp:nvSpPr>
      <dsp:spPr>
        <a:xfrm>
          <a:off x="0" y="1246822"/>
          <a:ext cx="4789044" cy="610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0" i="0" kern="1200" dirty="0">
              <a:latin typeface="Berlin Sans FB" panose="020E0602020502020306" pitchFamily="34" charset="0"/>
            </a:rPr>
            <a:t>Cross skills and passions to be active citizens for our territory;</a:t>
          </a:r>
          <a:endParaRPr lang="it-IT" sz="1800" kern="1200" dirty="0">
            <a:latin typeface="Berlin Sans FB" panose="020E0602020502020306" pitchFamily="34" charset="0"/>
          </a:endParaRPr>
        </a:p>
      </dsp:txBody>
      <dsp:txXfrm>
        <a:off x="29788" y="1276610"/>
        <a:ext cx="4729468" cy="550624"/>
      </dsp:txXfrm>
    </dsp:sp>
    <dsp:sp modelId="{0FCE5549-8157-4E2D-8663-DD3E267399E1}">
      <dsp:nvSpPr>
        <dsp:cNvPr id="0" name=""/>
        <dsp:cNvSpPr/>
      </dsp:nvSpPr>
      <dsp:spPr>
        <a:xfrm>
          <a:off x="0" y="1870228"/>
          <a:ext cx="4789044" cy="610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0" i="0" kern="1200" dirty="0">
              <a:latin typeface="Berlin Sans FB" panose="020E0602020502020306" pitchFamily="34" charset="0"/>
            </a:rPr>
            <a:t>An official part of the MAB Reserve management authority</a:t>
          </a:r>
          <a:endParaRPr lang="it-IT" sz="1800" kern="1200" dirty="0">
            <a:latin typeface="Berlin Sans FB" panose="020E0602020502020306" pitchFamily="34" charset="0"/>
          </a:endParaRPr>
        </a:p>
      </dsp:txBody>
      <dsp:txXfrm>
        <a:off x="29788" y="1900016"/>
        <a:ext cx="4729468" cy="5506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51FB1-C96B-4B01-8F8F-3F3C585BB95A}">
      <dsp:nvSpPr>
        <dsp:cNvPr id="0" name=""/>
        <dsp:cNvSpPr/>
      </dsp:nvSpPr>
      <dsp:spPr>
        <a:xfrm>
          <a:off x="0" y="511"/>
          <a:ext cx="5788058" cy="76109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b="0" i="0" kern="1200">
              <a:latin typeface="Berlin Sans FB" panose="020E0602020502020306" pitchFamily="34" charset="0"/>
            </a:rPr>
            <a:t>Create Youth Advisory Board of Transboundary Biosphere Reserve Julian Alps with the young people of Triglav National Park;</a:t>
          </a:r>
          <a:endParaRPr lang="it-IT" sz="1800" kern="1200">
            <a:latin typeface="Berlin Sans FB" panose="020E0602020502020306" pitchFamily="34" charset="0"/>
          </a:endParaRPr>
        </a:p>
      </dsp:txBody>
      <dsp:txXfrm>
        <a:off x="37154" y="37665"/>
        <a:ext cx="5713750" cy="686786"/>
      </dsp:txXfrm>
    </dsp:sp>
    <dsp:sp modelId="{6BBAECA7-ABD2-4BDE-A8F6-CE053E018F14}">
      <dsp:nvSpPr>
        <dsp:cNvPr id="0" name=""/>
        <dsp:cNvSpPr/>
      </dsp:nvSpPr>
      <dsp:spPr>
        <a:xfrm>
          <a:off x="0" y="773614"/>
          <a:ext cx="5788058" cy="76109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b="0" i="0" kern="1200">
              <a:latin typeface="Berlin Sans FB" panose="020E0602020502020306" pitchFamily="34" charset="0"/>
            </a:rPr>
            <a:t>Create projects for youth inclusion and outdoor educational (Erasmus+ and local announcement);</a:t>
          </a:r>
          <a:endParaRPr lang="it-IT" sz="1800" kern="1200">
            <a:latin typeface="Berlin Sans FB" panose="020E0602020502020306" pitchFamily="34" charset="0"/>
          </a:endParaRPr>
        </a:p>
      </dsp:txBody>
      <dsp:txXfrm>
        <a:off x="37154" y="810768"/>
        <a:ext cx="5713750" cy="686786"/>
      </dsp:txXfrm>
    </dsp:sp>
    <dsp:sp modelId="{9A010105-8F11-485B-807B-4B4A06923E28}">
      <dsp:nvSpPr>
        <dsp:cNvPr id="0" name=""/>
        <dsp:cNvSpPr/>
      </dsp:nvSpPr>
      <dsp:spPr>
        <a:xfrm>
          <a:off x="0" y="1546718"/>
          <a:ext cx="5788058" cy="76109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b="0" i="0" kern="1200" dirty="0">
              <a:latin typeface="Berlin Sans FB" panose="020E0602020502020306" pitchFamily="34" charset="0"/>
            </a:rPr>
            <a:t>Cooperate with other association and groups for build a network of active citizen where cooperation and solitarity are the key</a:t>
          </a:r>
          <a:endParaRPr lang="it-IT" sz="1800" kern="1200" dirty="0">
            <a:latin typeface="Berlin Sans FB" panose="020E0602020502020306" pitchFamily="34" charset="0"/>
          </a:endParaRPr>
        </a:p>
      </dsp:txBody>
      <dsp:txXfrm>
        <a:off x="37154" y="1583872"/>
        <a:ext cx="5713750" cy="6867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94b8088fec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94b8088fec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94b8088fec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94b8088fe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94b8088fe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94b8088fe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94b8088fe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94b8088fe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94b8088fe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94b8088fe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94b8088fe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94b8088fe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94b8088fe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94b8088fe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94b8088fe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94b8088fe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94b8088fec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94b8088fec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Montserrat"/>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7" name="Google Shape;2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ontserrat"/>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ontserrat"/>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9pPr>
          </a:lstStyle>
          <a:p>
            <a:endParaRPr/>
          </a:p>
        </p:txBody>
      </p:sp>
      <p:sp>
        <p:nvSpPr>
          <p:cNvPr id="65" name="Google Shape;65;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Montserrat"/>
              <a:buNone/>
              <a:defRPr sz="4400" b="0" i="0" u="none" strike="noStrike" cap="none">
                <a:solidFill>
                  <a:schemeClr val="dk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8" name="Google Shape;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9" name="Google Shape;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0" name="Google Shape;1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Open Sans"/>
                <a:ea typeface="Open Sans"/>
                <a:cs typeface="Open Sans"/>
                <a:sym typeface="Open Sans"/>
              </a:defRPr>
            </a:lvl1pPr>
            <a:lvl2pPr marL="0" marR="0" lvl="1" indent="0" algn="r" rtl="0">
              <a:spcBef>
                <a:spcPts val="0"/>
              </a:spcBef>
              <a:buNone/>
              <a:defRPr sz="1200" b="0" i="0" u="none" strike="noStrike" cap="none">
                <a:solidFill>
                  <a:srgbClr val="888888"/>
                </a:solidFill>
                <a:latin typeface="Open Sans"/>
                <a:ea typeface="Open Sans"/>
                <a:cs typeface="Open Sans"/>
                <a:sym typeface="Open Sans"/>
              </a:defRPr>
            </a:lvl2pPr>
            <a:lvl3pPr marL="0" marR="0" lvl="2" indent="0" algn="r" rtl="0">
              <a:spcBef>
                <a:spcPts val="0"/>
              </a:spcBef>
              <a:buNone/>
              <a:defRPr sz="1200" b="0" i="0" u="none" strike="noStrike" cap="none">
                <a:solidFill>
                  <a:srgbClr val="888888"/>
                </a:solidFill>
                <a:latin typeface="Open Sans"/>
                <a:ea typeface="Open Sans"/>
                <a:cs typeface="Open Sans"/>
                <a:sym typeface="Open Sans"/>
              </a:defRPr>
            </a:lvl3pPr>
            <a:lvl4pPr marL="0" marR="0" lvl="3" indent="0" algn="r" rtl="0">
              <a:spcBef>
                <a:spcPts val="0"/>
              </a:spcBef>
              <a:buNone/>
              <a:defRPr sz="1200" b="0" i="0" u="none" strike="noStrike" cap="none">
                <a:solidFill>
                  <a:srgbClr val="888888"/>
                </a:solidFill>
                <a:latin typeface="Open Sans"/>
                <a:ea typeface="Open Sans"/>
                <a:cs typeface="Open Sans"/>
                <a:sym typeface="Open Sans"/>
              </a:defRPr>
            </a:lvl4pPr>
            <a:lvl5pPr marL="0" marR="0" lvl="4" indent="0" algn="r" rtl="0">
              <a:spcBef>
                <a:spcPts val="0"/>
              </a:spcBef>
              <a:buNone/>
              <a:defRPr sz="1200" b="0" i="0" u="none" strike="noStrike" cap="none">
                <a:solidFill>
                  <a:srgbClr val="888888"/>
                </a:solidFill>
                <a:latin typeface="Open Sans"/>
                <a:ea typeface="Open Sans"/>
                <a:cs typeface="Open Sans"/>
                <a:sym typeface="Open Sans"/>
              </a:defRPr>
            </a:lvl5pPr>
            <a:lvl6pPr marL="0" marR="0" lvl="5" indent="0" algn="r" rtl="0">
              <a:spcBef>
                <a:spcPts val="0"/>
              </a:spcBef>
              <a:buNone/>
              <a:defRPr sz="1200" b="0" i="0" u="none" strike="noStrike" cap="none">
                <a:solidFill>
                  <a:srgbClr val="888888"/>
                </a:solidFill>
                <a:latin typeface="Open Sans"/>
                <a:ea typeface="Open Sans"/>
                <a:cs typeface="Open Sans"/>
                <a:sym typeface="Open Sans"/>
              </a:defRPr>
            </a:lvl6pPr>
            <a:lvl7pPr marL="0" marR="0" lvl="6" indent="0" algn="r" rtl="0">
              <a:spcBef>
                <a:spcPts val="0"/>
              </a:spcBef>
              <a:buNone/>
              <a:defRPr sz="1200" b="0" i="0" u="none" strike="noStrike" cap="none">
                <a:solidFill>
                  <a:srgbClr val="888888"/>
                </a:solidFill>
                <a:latin typeface="Open Sans"/>
                <a:ea typeface="Open Sans"/>
                <a:cs typeface="Open Sans"/>
                <a:sym typeface="Open Sans"/>
              </a:defRPr>
            </a:lvl7pPr>
            <a:lvl8pPr marL="0" marR="0" lvl="7" indent="0" algn="r" rtl="0">
              <a:spcBef>
                <a:spcPts val="0"/>
              </a:spcBef>
              <a:buNone/>
              <a:defRPr sz="1200" b="0" i="0" u="none" strike="noStrike" cap="none">
                <a:solidFill>
                  <a:srgbClr val="888888"/>
                </a:solidFill>
                <a:latin typeface="Open Sans"/>
                <a:ea typeface="Open Sans"/>
                <a:cs typeface="Open Sans"/>
                <a:sym typeface="Open Sans"/>
              </a:defRPr>
            </a:lvl8pPr>
            <a:lvl9pPr marL="0" marR="0" lvl="8" indent="0" algn="r" rtl="0">
              <a:spcBef>
                <a:spcPts val="0"/>
              </a:spcBef>
              <a:buNone/>
              <a:defRPr sz="1200" b="0" i="0" u="none" strike="noStrike" cap="none">
                <a:solidFill>
                  <a:srgbClr val="888888"/>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GB"/>
              <a:t>‹#›</a:t>
            </a:fld>
            <a:endParaRPr/>
          </a:p>
        </p:txBody>
      </p:sp>
      <p:pic>
        <p:nvPicPr>
          <p:cNvPr id="11" name="Google Shape;11;p3"/>
          <p:cNvPicPr preferRelativeResize="0"/>
          <p:nvPr/>
        </p:nvPicPr>
        <p:blipFill rotWithShape="1">
          <a:blip r:embed="rId13">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arolinachinese@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diagramLayout" Target="../diagrams/layout7.xml"/><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openxmlformats.org/officeDocument/2006/relationships/image" Target="../media/image39.png"/><Relationship Id="rId5" Type="http://schemas.openxmlformats.org/officeDocument/2006/relationships/diagramColors" Target="../diagrams/colors7.xml"/><Relationship Id="rId10" Type="http://schemas.openxmlformats.org/officeDocument/2006/relationships/image" Target="../media/image38.svg"/><Relationship Id="rId4" Type="http://schemas.openxmlformats.org/officeDocument/2006/relationships/diagramQuickStyle" Target="../diagrams/quickStyle7.xml"/><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hyperlink" Target="mailto:carolinachinese@gmail.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4.jpg"/><Relationship Id="rId7" Type="http://schemas.openxmlformats.org/officeDocument/2006/relationships/diagramData" Target="../diagrams/data2.xml"/><Relationship Id="rId12"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11" Type="http://schemas.microsoft.com/office/2007/relationships/diagramDrawing" Target="../diagrams/drawing2.xml"/><Relationship Id="rId5" Type="http://schemas.openxmlformats.org/officeDocument/2006/relationships/image" Target="../media/image6.jpg"/><Relationship Id="rId10" Type="http://schemas.openxmlformats.org/officeDocument/2006/relationships/diagramColors" Target="../diagrams/colors2.xml"/><Relationship Id="rId4" Type="http://schemas.openxmlformats.org/officeDocument/2006/relationships/image" Target="../media/image5.jpg"/><Relationship Id="rId9"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9.jpg"/><Relationship Id="rId7" Type="http://schemas.openxmlformats.org/officeDocument/2006/relationships/diagramData" Target="../diagrams/data3.xml"/><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g"/><Relationship Id="rId11" Type="http://schemas.microsoft.com/office/2007/relationships/diagramDrawing" Target="../diagrams/drawing3.xml"/><Relationship Id="rId5" Type="http://schemas.openxmlformats.org/officeDocument/2006/relationships/image" Target="../media/image11.jpeg"/><Relationship Id="rId10" Type="http://schemas.openxmlformats.org/officeDocument/2006/relationships/diagramColors" Target="../diagrams/colors3.xml"/><Relationship Id="rId4" Type="http://schemas.openxmlformats.org/officeDocument/2006/relationships/image" Target="../media/image10.jpg"/><Relationship Id="rId9"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14.jp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5.jpg"/><Relationship Id="rId7" Type="http://schemas.openxmlformats.org/officeDocument/2006/relationships/diagramQuickStyle" Target="../diagrams/quickStyle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7.jpg"/><Relationship Id="rId4" Type="http://schemas.openxmlformats.org/officeDocument/2006/relationships/image" Target="../media/image16.jpg"/><Relationship Id="rId9" Type="http://schemas.microsoft.com/office/2007/relationships/diagramDrawing" Target="../diagrams/drawing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jfif"/><Relationship Id="rId3" Type="http://schemas.openxmlformats.org/officeDocument/2006/relationships/image" Target="../media/image18.jpg"/><Relationship Id="rId7" Type="http://schemas.openxmlformats.org/officeDocument/2006/relationships/image" Target="../media/image22.jf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
          <p:cNvSpPr txBox="1">
            <a:spLocks noGrp="1"/>
          </p:cNvSpPr>
          <p:nvPr>
            <p:ph type="subTitle" idx="1"/>
          </p:nvPr>
        </p:nvSpPr>
        <p:spPr>
          <a:xfrm>
            <a:off x="549214" y="5068529"/>
            <a:ext cx="11087819" cy="1547932"/>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3F3F3F"/>
              </a:buClr>
              <a:buSzPts val="2000"/>
              <a:buNone/>
            </a:pPr>
            <a:r>
              <a:rPr lang="en-GB" sz="2000" b="1" dirty="0">
                <a:solidFill>
                  <a:srgbClr val="3F3F3F"/>
                </a:solidFill>
                <a:latin typeface="Open Sans"/>
                <a:ea typeface="Open Sans"/>
                <a:cs typeface="Open Sans"/>
                <a:sym typeface="Open Sans"/>
              </a:rPr>
              <a:t>Carolina Chinese &amp; Nicola </a:t>
            </a:r>
            <a:r>
              <a:rPr lang="en-GB" sz="2000" b="1" dirty="0" err="1">
                <a:solidFill>
                  <a:srgbClr val="3F3F3F"/>
                </a:solidFill>
                <a:latin typeface="Open Sans"/>
                <a:ea typeface="Open Sans"/>
                <a:cs typeface="Open Sans"/>
                <a:sym typeface="Open Sans"/>
              </a:rPr>
              <a:t>Ceschia</a:t>
            </a:r>
            <a:r>
              <a:rPr lang="en-GB" sz="2000" b="1" dirty="0">
                <a:solidFill>
                  <a:srgbClr val="3F3F3F"/>
                </a:solidFill>
                <a:latin typeface="Open Sans"/>
                <a:ea typeface="Open Sans"/>
                <a:cs typeface="Open Sans"/>
                <a:sym typeface="Open Sans"/>
              </a:rPr>
              <a:t>	 </a:t>
            </a:r>
            <a:endParaRPr dirty="0"/>
          </a:p>
          <a:p>
            <a:pPr marL="0" lvl="0" indent="0" algn="l" rtl="0">
              <a:lnSpc>
                <a:spcPct val="90000"/>
              </a:lnSpc>
              <a:spcBef>
                <a:spcPts val="1000"/>
              </a:spcBef>
              <a:spcAft>
                <a:spcPts val="0"/>
              </a:spcAft>
              <a:buClr>
                <a:srgbClr val="3F3F3F"/>
              </a:buClr>
              <a:buSzPts val="2000"/>
              <a:buNone/>
            </a:pPr>
            <a:r>
              <a:rPr lang="en-GB" sz="2000" dirty="0" err="1">
                <a:solidFill>
                  <a:srgbClr val="3F3F3F"/>
                </a:solidFill>
              </a:rPr>
              <a:t>Spokenperson</a:t>
            </a:r>
            <a:r>
              <a:rPr lang="en-GB" sz="2000" dirty="0">
                <a:solidFill>
                  <a:srgbClr val="3F3F3F"/>
                </a:solidFill>
              </a:rPr>
              <a:t>, </a:t>
            </a:r>
            <a:r>
              <a:rPr lang="en-GB" sz="2000" dirty="0" err="1">
                <a:solidFill>
                  <a:srgbClr val="3F3F3F"/>
                </a:solidFill>
              </a:rPr>
              <a:t>spokenperson</a:t>
            </a:r>
            <a:r>
              <a:rPr lang="en-GB" sz="2000" dirty="0">
                <a:solidFill>
                  <a:srgbClr val="3F3F3F"/>
                </a:solidFill>
              </a:rPr>
              <a:t> deputy of MAB Reserve Italian Julian Alps </a:t>
            </a:r>
            <a:endParaRPr dirty="0"/>
          </a:p>
          <a:p>
            <a:pPr marL="0" lvl="0" indent="0" algn="l" rtl="0">
              <a:lnSpc>
                <a:spcPct val="90000"/>
              </a:lnSpc>
              <a:spcBef>
                <a:spcPts val="1000"/>
              </a:spcBef>
              <a:spcAft>
                <a:spcPts val="0"/>
              </a:spcAft>
              <a:buClr>
                <a:srgbClr val="3F3F3F"/>
              </a:buClr>
              <a:buSzPts val="2000"/>
              <a:buNone/>
            </a:pPr>
            <a:r>
              <a:rPr lang="en-GB" sz="2000" i="1" u="sng" dirty="0">
                <a:solidFill>
                  <a:schemeClr val="hlink"/>
                </a:solidFill>
                <a:hlinkClick r:id="rId3"/>
              </a:rPr>
              <a:t>carolinachinese@gmail.com</a:t>
            </a:r>
            <a:endParaRPr sz="2000" i="1" dirty="0">
              <a:solidFill>
                <a:srgbClr val="3F3F3F"/>
              </a:solidFill>
            </a:endParaRPr>
          </a:p>
          <a:p>
            <a:pPr marL="0" lvl="0" indent="0" algn="l" rtl="0">
              <a:lnSpc>
                <a:spcPct val="90000"/>
              </a:lnSpc>
              <a:spcBef>
                <a:spcPts val="1000"/>
              </a:spcBef>
              <a:spcAft>
                <a:spcPts val="0"/>
              </a:spcAft>
              <a:buClr>
                <a:srgbClr val="3F3F3F"/>
              </a:buClr>
              <a:buSzPts val="2000"/>
              <a:buNone/>
            </a:pPr>
            <a:r>
              <a:rPr lang="en-GB" sz="2000" i="1" dirty="0">
                <a:solidFill>
                  <a:srgbClr val="3F3F3F"/>
                </a:solidFill>
              </a:rPr>
              <a:t>ceschia.nic@gmail.com</a:t>
            </a:r>
            <a:endParaRPr sz="2000" i="1" dirty="0">
              <a:solidFill>
                <a:srgbClr val="3F3F3F"/>
              </a:solidFill>
            </a:endParaRPr>
          </a:p>
        </p:txBody>
      </p:sp>
      <p:sp>
        <p:nvSpPr>
          <p:cNvPr id="86" name="Google Shape;86;p1"/>
          <p:cNvSpPr txBox="1"/>
          <p:nvPr/>
        </p:nvSpPr>
        <p:spPr>
          <a:xfrm>
            <a:off x="552138" y="2880306"/>
            <a:ext cx="11087700" cy="12741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F3F3F"/>
              </a:buClr>
              <a:buSzPts val="4000"/>
              <a:buFont typeface="Arial"/>
              <a:buNone/>
            </a:pPr>
            <a:r>
              <a:rPr lang="en-GB" sz="4000" dirty="0">
                <a:solidFill>
                  <a:srgbClr val="3F3F3F"/>
                </a:solidFill>
                <a:latin typeface="Montserrat"/>
                <a:ea typeface="Montserrat"/>
                <a:cs typeface="Montserrat"/>
                <a:sym typeface="Montserrat"/>
              </a:rPr>
              <a:t>Youth Advisory Board: a way to youth inclusion </a:t>
            </a:r>
            <a:endParaRPr sz="2400" b="0" i="0" u="none" strike="noStrike" cap="none" dirty="0">
              <a:solidFill>
                <a:srgbClr val="3F3F3F"/>
              </a:solidFill>
              <a:latin typeface="Montserrat"/>
              <a:ea typeface="Montserrat"/>
              <a:cs typeface="Montserrat"/>
              <a:sym typeface="Montserrat"/>
            </a:endParaRPr>
          </a:p>
        </p:txBody>
      </p:sp>
      <p:sp>
        <p:nvSpPr>
          <p:cNvPr id="87" name="Google Shape;87;p1"/>
          <p:cNvSpPr txBox="1"/>
          <p:nvPr/>
        </p:nvSpPr>
        <p:spPr>
          <a:xfrm>
            <a:off x="549213" y="631455"/>
            <a:ext cx="10515600" cy="63805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F3F3F"/>
              </a:buClr>
              <a:buSzPts val="3600"/>
              <a:buFont typeface="Montserrat"/>
              <a:buNone/>
            </a:pPr>
            <a:r>
              <a:rPr lang="en-GB" sz="3600" b="0" i="0" u="none" strike="noStrike" cap="none" dirty="0">
                <a:solidFill>
                  <a:srgbClr val="3F3F3F"/>
                </a:solidFill>
                <a:latin typeface="Montserrat"/>
                <a:ea typeface="Montserrat"/>
                <a:cs typeface="Montserrat"/>
                <a:sym typeface="Montserrat"/>
              </a:rPr>
              <a:t>EUROPARC Conference 2020</a:t>
            </a:r>
            <a:endParaRPr sz="3600" b="0" i="0" u="none" strike="noStrike" cap="none" dirty="0">
              <a:solidFill>
                <a:srgbClr val="3F3F3F"/>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4" name="Google Shape;110;g94b8088fec_0_11">
            <a:extLst>
              <a:ext uri="{FF2B5EF4-FFF2-40B4-BE49-F238E27FC236}">
                <a16:creationId xmlns:a16="http://schemas.microsoft.com/office/drawing/2014/main" id="{B7B38672-0A1F-42F5-B9EA-837703990B5A}"/>
              </a:ext>
            </a:extLst>
          </p:cNvPr>
          <p:cNvSpPr txBox="1">
            <a:spLocks/>
          </p:cNvSpPr>
          <p:nvPr/>
        </p:nvSpPr>
        <p:spPr>
          <a:xfrm>
            <a:off x="3994211" y="1895244"/>
            <a:ext cx="3566086" cy="1325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Montserrat"/>
              <a:buNone/>
              <a:defRPr sz="4400" b="0"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it-IT"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Youth at the Top</a:t>
            </a:r>
          </a:p>
        </p:txBody>
      </p:sp>
      <p:pic>
        <p:nvPicPr>
          <p:cNvPr id="3" name="Picture 2" descr="A picture containing drawing&#10;&#10;Description automatically generated">
            <a:extLst>
              <a:ext uri="{FF2B5EF4-FFF2-40B4-BE49-F238E27FC236}">
                <a16:creationId xmlns:a16="http://schemas.microsoft.com/office/drawing/2014/main" id="{C2D03C59-F22F-4630-96B4-E0FFC857CB6A}"/>
              </a:ext>
            </a:extLst>
          </p:cNvPr>
          <p:cNvPicPr>
            <a:picLocks noChangeAspect="1"/>
          </p:cNvPicPr>
          <p:nvPr/>
        </p:nvPicPr>
        <p:blipFill>
          <a:blip r:embed="rId3"/>
          <a:stretch>
            <a:fillRect/>
          </a:stretch>
        </p:blipFill>
        <p:spPr>
          <a:xfrm>
            <a:off x="4917164" y="3150770"/>
            <a:ext cx="1558681" cy="1558681"/>
          </a:xfrm>
          <a:prstGeom prst="rect">
            <a:avLst/>
          </a:prstGeom>
        </p:spPr>
      </p:pic>
      <p:sp>
        <p:nvSpPr>
          <p:cNvPr id="2" name="Cloud 1">
            <a:extLst>
              <a:ext uri="{FF2B5EF4-FFF2-40B4-BE49-F238E27FC236}">
                <a16:creationId xmlns:a16="http://schemas.microsoft.com/office/drawing/2014/main" id="{AB6944C0-65D3-419B-9347-4747B9662ED7}"/>
              </a:ext>
            </a:extLst>
          </p:cNvPr>
          <p:cNvSpPr/>
          <p:nvPr/>
        </p:nvSpPr>
        <p:spPr>
          <a:xfrm>
            <a:off x="413080" y="2614442"/>
            <a:ext cx="3566085" cy="155868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Picture 7" descr="A close up of a sign&#10;&#10;Description automatically generated">
            <a:extLst>
              <a:ext uri="{FF2B5EF4-FFF2-40B4-BE49-F238E27FC236}">
                <a16:creationId xmlns:a16="http://schemas.microsoft.com/office/drawing/2014/main" id="{B25A524D-8F2C-4BF6-9626-472FE8282F3D}"/>
              </a:ext>
            </a:extLst>
          </p:cNvPr>
          <p:cNvPicPr>
            <a:picLocks noChangeAspect="1"/>
          </p:cNvPicPr>
          <p:nvPr/>
        </p:nvPicPr>
        <p:blipFill>
          <a:blip r:embed="rId4"/>
          <a:stretch>
            <a:fillRect/>
          </a:stretch>
        </p:blipFill>
        <p:spPr>
          <a:xfrm>
            <a:off x="4667556" y="406737"/>
            <a:ext cx="2057896" cy="1216843"/>
          </a:xfrm>
          <a:prstGeom prst="rect">
            <a:avLst/>
          </a:prstGeom>
        </p:spPr>
      </p:pic>
      <p:sp>
        <p:nvSpPr>
          <p:cNvPr id="12" name="TextBox 11">
            <a:extLst>
              <a:ext uri="{FF2B5EF4-FFF2-40B4-BE49-F238E27FC236}">
                <a16:creationId xmlns:a16="http://schemas.microsoft.com/office/drawing/2014/main" id="{6A1FB146-307F-4691-9C99-1133F9AD8DB3}"/>
              </a:ext>
            </a:extLst>
          </p:cNvPr>
          <p:cNvSpPr txBox="1"/>
          <p:nvPr/>
        </p:nvSpPr>
        <p:spPr>
          <a:xfrm>
            <a:off x="584538" y="2828835"/>
            <a:ext cx="3158176" cy="1200329"/>
          </a:xfrm>
          <a:prstGeom prst="rect">
            <a:avLst/>
          </a:prstGeom>
          <a:noFill/>
        </p:spPr>
        <p:txBody>
          <a:bodyPr wrap="square" rtlCol="0">
            <a:spAutoFit/>
          </a:bodyPr>
          <a:lstStyle/>
          <a:p>
            <a:pPr algn="ctr"/>
            <a:r>
              <a:rPr lang="it-IT" sz="1800" dirty="0">
                <a:solidFill>
                  <a:schemeClr val="bg1"/>
                </a:solidFill>
                <a:latin typeface="Berlin Sans FB" panose="020E0602020502020306" pitchFamily="34" charset="0"/>
              </a:rPr>
              <a:t>Six countries (Austria, France, Germany, Italy, Slovenia and Switzerland), as a sole alpine region</a:t>
            </a:r>
          </a:p>
        </p:txBody>
      </p:sp>
      <p:pic>
        <p:nvPicPr>
          <p:cNvPr id="14" name="Picture 13" descr="A group of people standing on top of a grass covered field&#10;&#10;Description automatically generated">
            <a:extLst>
              <a:ext uri="{FF2B5EF4-FFF2-40B4-BE49-F238E27FC236}">
                <a16:creationId xmlns:a16="http://schemas.microsoft.com/office/drawing/2014/main" id="{FE2C5825-929F-407E-A234-CA5D1AA0A68E}"/>
              </a:ext>
            </a:extLst>
          </p:cNvPr>
          <p:cNvPicPr>
            <a:picLocks noChangeAspect="1"/>
          </p:cNvPicPr>
          <p:nvPr/>
        </p:nvPicPr>
        <p:blipFill>
          <a:blip r:embed="rId5"/>
          <a:stretch>
            <a:fillRect/>
          </a:stretch>
        </p:blipFill>
        <p:spPr>
          <a:xfrm>
            <a:off x="8486021" y="4072379"/>
            <a:ext cx="3066852" cy="2300139"/>
          </a:xfrm>
          <a:prstGeom prst="rect">
            <a:avLst/>
          </a:prstGeom>
          <a:ln>
            <a:noFill/>
          </a:ln>
          <a:effectLst>
            <a:softEdge rad="112500"/>
          </a:effectLst>
        </p:spPr>
      </p:pic>
      <p:pic>
        <p:nvPicPr>
          <p:cNvPr id="16" name="Picture 15" descr="A group of people in a field&#10;&#10;Description automatically generated">
            <a:extLst>
              <a:ext uri="{FF2B5EF4-FFF2-40B4-BE49-F238E27FC236}">
                <a16:creationId xmlns:a16="http://schemas.microsoft.com/office/drawing/2014/main" id="{5D06D202-2255-4E43-A438-83B05E913C1C}"/>
              </a:ext>
            </a:extLst>
          </p:cNvPr>
          <p:cNvPicPr>
            <a:picLocks noChangeAspect="1"/>
          </p:cNvPicPr>
          <p:nvPr/>
        </p:nvPicPr>
        <p:blipFill>
          <a:blip r:embed="rId6"/>
          <a:stretch>
            <a:fillRect/>
          </a:stretch>
        </p:blipFill>
        <p:spPr>
          <a:xfrm>
            <a:off x="639127" y="4160439"/>
            <a:ext cx="3158176" cy="2431796"/>
          </a:xfrm>
          <a:prstGeom prst="rect">
            <a:avLst/>
          </a:prstGeom>
          <a:ln>
            <a:noFill/>
          </a:ln>
          <a:effectLst>
            <a:softEdge rad="112500"/>
          </a:effectLst>
        </p:spPr>
      </p:pic>
      <p:sp>
        <p:nvSpPr>
          <p:cNvPr id="5" name="Cloud 4">
            <a:extLst>
              <a:ext uri="{FF2B5EF4-FFF2-40B4-BE49-F238E27FC236}">
                <a16:creationId xmlns:a16="http://schemas.microsoft.com/office/drawing/2014/main" id="{EBB5C99F-50AF-4869-A367-502C2696F43E}"/>
              </a:ext>
            </a:extLst>
          </p:cNvPr>
          <p:cNvSpPr/>
          <p:nvPr/>
        </p:nvSpPr>
        <p:spPr>
          <a:xfrm>
            <a:off x="8165346" y="2228154"/>
            <a:ext cx="3708201" cy="184422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loud 5">
            <a:extLst>
              <a:ext uri="{FF2B5EF4-FFF2-40B4-BE49-F238E27FC236}">
                <a16:creationId xmlns:a16="http://schemas.microsoft.com/office/drawing/2014/main" id="{2EAF5936-5A76-46B8-A64E-0D7F57989ECE}"/>
              </a:ext>
            </a:extLst>
          </p:cNvPr>
          <p:cNvSpPr/>
          <p:nvPr/>
        </p:nvSpPr>
        <p:spPr>
          <a:xfrm>
            <a:off x="4026184" y="4738737"/>
            <a:ext cx="3384222" cy="154599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TextBox 18">
            <a:extLst>
              <a:ext uri="{FF2B5EF4-FFF2-40B4-BE49-F238E27FC236}">
                <a16:creationId xmlns:a16="http://schemas.microsoft.com/office/drawing/2014/main" id="{9BA0ECE2-7C1D-41A5-926B-239486A9A6FF}"/>
              </a:ext>
            </a:extLst>
          </p:cNvPr>
          <p:cNvSpPr txBox="1"/>
          <p:nvPr/>
        </p:nvSpPr>
        <p:spPr>
          <a:xfrm>
            <a:off x="4240710" y="5032631"/>
            <a:ext cx="2911588" cy="1200329"/>
          </a:xfrm>
          <a:prstGeom prst="rect">
            <a:avLst/>
          </a:prstGeom>
          <a:noFill/>
        </p:spPr>
        <p:txBody>
          <a:bodyPr wrap="square" rtlCol="0">
            <a:spAutoFit/>
          </a:bodyPr>
          <a:lstStyle/>
          <a:p>
            <a:pPr algn="ctr"/>
            <a:r>
              <a:rPr lang="it-IT" sz="1800" dirty="0">
                <a:solidFill>
                  <a:schemeClr val="bg1"/>
                </a:solidFill>
                <a:latin typeface="Berlin Sans FB" panose="020E0602020502020306" pitchFamily="34" charset="0"/>
              </a:rPr>
              <a:t>To reach the top «together» and re-discover the beauties of the territory </a:t>
            </a:r>
          </a:p>
          <a:p>
            <a:pPr algn="ctr"/>
            <a:endParaRPr lang="it-IT" sz="1800" dirty="0">
              <a:solidFill>
                <a:schemeClr val="bg1"/>
              </a:solidFill>
              <a:latin typeface="Berlin Sans FB" panose="020E0602020502020306" pitchFamily="34" charset="0"/>
            </a:endParaRPr>
          </a:p>
        </p:txBody>
      </p:sp>
      <p:pic>
        <p:nvPicPr>
          <p:cNvPr id="24" name="Picture 23" descr="A group of people posing for a picture&#10;&#10;Description automatically generated">
            <a:extLst>
              <a:ext uri="{FF2B5EF4-FFF2-40B4-BE49-F238E27FC236}">
                <a16:creationId xmlns:a16="http://schemas.microsoft.com/office/drawing/2014/main" id="{D3CCF9FE-189F-4988-8018-8FD192F1762A}"/>
              </a:ext>
            </a:extLst>
          </p:cNvPr>
          <p:cNvPicPr>
            <a:picLocks noChangeAspect="1"/>
          </p:cNvPicPr>
          <p:nvPr/>
        </p:nvPicPr>
        <p:blipFill>
          <a:blip r:embed="rId7"/>
          <a:stretch>
            <a:fillRect/>
          </a:stretch>
        </p:blipFill>
        <p:spPr>
          <a:xfrm>
            <a:off x="590793" y="116961"/>
            <a:ext cx="3254844" cy="2441133"/>
          </a:xfrm>
          <a:prstGeom prst="rect">
            <a:avLst/>
          </a:prstGeom>
          <a:ln>
            <a:noFill/>
          </a:ln>
          <a:effectLst>
            <a:softEdge rad="112500"/>
          </a:effectLst>
        </p:spPr>
      </p:pic>
      <p:sp>
        <p:nvSpPr>
          <p:cNvPr id="25" name="TextBox 24">
            <a:extLst>
              <a:ext uri="{FF2B5EF4-FFF2-40B4-BE49-F238E27FC236}">
                <a16:creationId xmlns:a16="http://schemas.microsoft.com/office/drawing/2014/main" id="{52CAB0CC-3D2B-4A7E-BC2D-AAE864090FBF}"/>
              </a:ext>
            </a:extLst>
          </p:cNvPr>
          <p:cNvSpPr txBox="1"/>
          <p:nvPr/>
        </p:nvSpPr>
        <p:spPr>
          <a:xfrm>
            <a:off x="8723113" y="2339433"/>
            <a:ext cx="2592668" cy="1477328"/>
          </a:xfrm>
          <a:prstGeom prst="rect">
            <a:avLst/>
          </a:prstGeom>
          <a:noFill/>
        </p:spPr>
        <p:txBody>
          <a:bodyPr wrap="square" rtlCol="0">
            <a:spAutoFit/>
          </a:bodyPr>
          <a:lstStyle/>
          <a:p>
            <a:pPr algn="ctr"/>
            <a:r>
              <a:rPr lang="it-IT" sz="1800" dirty="0">
                <a:solidFill>
                  <a:schemeClr val="bg1"/>
                </a:solidFill>
                <a:latin typeface="Berlin Sans FB" panose="020E0602020502020306" pitchFamily="34" charset="0"/>
              </a:rPr>
              <a:t>To share with other youngsters an experience of </a:t>
            </a:r>
            <a:r>
              <a:rPr lang="en-US" sz="1800" b="0" i="0" dirty="0">
                <a:solidFill>
                  <a:schemeClr val="bg1"/>
                </a:solidFill>
                <a:effectLst/>
                <a:latin typeface="Berlin Sans FB" panose="020E0602020502020306" pitchFamily="34" charset="0"/>
              </a:rPr>
              <a:t>the power of being a group and the values of citizenship and solidarity</a:t>
            </a:r>
            <a:endParaRPr lang="it-IT" sz="1800" dirty="0">
              <a:solidFill>
                <a:schemeClr val="bg1"/>
              </a:solidFill>
              <a:latin typeface="Berlin Sans FB" panose="020E0602020502020306"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3" name="Picture 2" descr="A group of people in a forest&#10;&#10;Description automatically generated">
            <a:extLst>
              <a:ext uri="{FF2B5EF4-FFF2-40B4-BE49-F238E27FC236}">
                <a16:creationId xmlns:a16="http://schemas.microsoft.com/office/drawing/2014/main" id="{00036037-B4F9-4BE9-B89B-3D1EF157B47F}"/>
              </a:ext>
            </a:extLst>
          </p:cNvPr>
          <p:cNvPicPr>
            <a:picLocks noChangeAspect="1"/>
          </p:cNvPicPr>
          <p:nvPr/>
        </p:nvPicPr>
        <p:blipFill>
          <a:blip r:embed="rId3"/>
          <a:stretch>
            <a:fillRect/>
          </a:stretch>
        </p:blipFill>
        <p:spPr>
          <a:xfrm>
            <a:off x="148478" y="4263272"/>
            <a:ext cx="3469062" cy="2601797"/>
          </a:xfrm>
          <a:prstGeom prst="rect">
            <a:avLst/>
          </a:prstGeom>
          <a:ln>
            <a:noFill/>
          </a:ln>
          <a:effectLst>
            <a:softEdge rad="112500"/>
          </a:effectLst>
        </p:spPr>
      </p:pic>
      <p:pic>
        <p:nvPicPr>
          <p:cNvPr id="5" name="Picture 4" descr="A group of people standing in front of a house&#10;&#10;Description automatically generated">
            <a:extLst>
              <a:ext uri="{FF2B5EF4-FFF2-40B4-BE49-F238E27FC236}">
                <a16:creationId xmlns:a16="http://schemas.microsoft.com/office/drawing/2014/main" id="{1FE55335-F2C7-45C2-BEA8-8EB359814D0B}"/>
              </a:ext>
            </a:extLst>
          </p:cNvPr>
          <p:cNvPicPr>
            <a:picLocks noChangeAspect="1"/>
          </p:cNvPicPr>
          <p:nvPr/>
        </p:nvPicPr>
        <p:blipFill>
          <a:blip r:embed="rId4"/>
          <a:stretch>
            <a:fillRect/>
          </a:stretch>
        </p:blipFill>
        <p:spPr>
          <a:xfrm>
            <a:off x="4211430" y="0"/>
            <a:ext cx="2837468" cy="4256203"/>
          </a:xfrm>
          <a:prstGeom prst="rect">
            <a:avLst/>
          </a:prstGeom>
          <a:ln>
            <a:noFill/>
          </a:ln>
          <a:effectLst>
            <a:softEdge rad="112500"/>
          </a:effectLst>
        </p:spPr>
      </p:pic>
      <p:pic>
        <p:nvPicPr>
          <p:cNvPr id="7" name="Picture 6" descr="A group of people standing in a room&#10;&#10;Description automatically generated">
            <a:extLst>
              <a:ext uri="{FF2B5EF4-FFF2-40B4-BE49-F238E27FC236}">
                <a16:creationId xmlns:a16="http://schemas.microsoft.com/office/drawing/2014/main" id="{CA2E1DED-48A2-477B-B86F-0739AC5462DA}"/>
              </a:ext>
            </a:extLst>
          </p:cNvPr>
          <p:cNvPicPr>
            <a:picLocks noChangeAspect="1"/>
          </p:cNvPicPr>
          <p:nvPr/>
        </p:nvPicPr>
        <p:blipFill>
          <a:blip r:embed="rId5"/>
          <a:stretch>
            <a:fillRect/>
          </a:stretch>
        </p:blipFill>
        <p:spPr>
          <a:xfrm>
            <a:off x="3617540" y="4270343"/>
            <a:ext cx="3450209" cy="2587657"/>
          </a:xfrm>
          <a:prstGeom prst="rect">
            <a:avLst/>
          </a:prstGeom>
          <a:ln>
            <a:noFill/>
          </a:ln>
          <a:effectLst>
            <a:softEdge rad="112500"/>
          </a:effectLst>
        </p:spPr>
      </p:pic>
      <p:pic>
        <p:nvPicPr>
          <p:cNvPr id="9" name="Picture 8" descr="A group of people in a room&#10;&#10;Description automatically generated">
            <a:extLst>
              <a:ext uri="{FF2B5EF4-FFF2-40B4-BE49-F238E27FC236}">
                <a16:creationId xmlns:a16="http://schemas.microsoft.com/office/drawing/2014/main" id="{3C1188E0-4465-4635-A092-92A80FA909F1}"/>
              </a:ext>
            </a:extLst>
          </p:cNvPr>
          <p:cNvPicPr>
            <a:picLocks noChangeAspect="1"/>
          </p:cNvPicPr>
          <p:nvPr/>
        </p:nvPicPr>
        <p:blipFill>
          <a:blip r:embed="rId6"/>
          <a:stretch>
            <a:fillRect/>
          </a:stretch>
        </p:blipFill>
        <p:spPr>
          <a:xfrm>
            <a:off x="7394539" y="2039591"/>
            <a:ext cx="4600277" cy="2587656"/>
          </a:xfrm>
          <a:prstGeom prst="rect">
            <a:avLst/>
          </a:prstGeom>
          <a:ln>
            <a:noFill/>
          </a:ln>
          <a:effectLst>
            <a:softEdge rad="112500"/>
          </a:effectLst>
        </p:spPr>
      </p:pic>
      <p:sp>
        <p:nvSpPr>
          <p:cNvPr id="2" name="TextBox 1">
            <a:extLst>
              <a:ext uri="{FF2B5EF4-FFF2-40B4-BE49-F238E27FC236}">
                <a16:creationId xmlns:a16="http://schemas.microsoft.com/office/drawing/2014/main" id="{EB91E98E-B349-448A-91D3-42960A062B04}"/>
              </a:ext>
            </a:extLst>
          </p:cNvPr>
          <p:cNvSpPr txBox="1"/>
          <p:nvPr/>
        </p:nvSpPr>
        <p:spPr>
          <a:xfrm>
            <a:off x="325229" y="212807"/>
            <a:ext cx="5362277" cy="1446550"/>
          </a:xfrm>
          <a:prstGeom prst="rect">
            <a:avLst/>
          </a:prstGeom>
          <a:noFill/>
        </p:spPr>
        <p:txBody>
          <a:bodyPr wrap="square" rtlCol="0">
            <a:spAutoFit/>
          </a:bodyPr>
          <a:lstStyle/>
          <a:p>
            <a:r>
              <a:rPr lang="it-IT" sz="4400" dirty="0">
                <a:solidFill>
                  <a:schemeClr val="dk1"/>
                </a:solidFill>
                <a:latin typeface="Montserrat"/>
              </a:rPr>
              <a:t>From </a:t>
            </a:r>
            <a:r>
              <a:rPr lang="it-IT" sz="4400" dirty="0">
                <a:solidFill>
                  <a:schemeClr val="dk1"/>
                </a:solidFill>
                <a:latin typeface="Montserrat"/>
                <a:sym typeface="Montserrat"/>
              </a:rPr>
              <a:t>local activities...</a:t>
            </a:r>
          </a:p>
        </p:txBody>
      </p:sp>
      <p:sp>
        <p:nvSpPr>
          <p:cNvPr id="4" name="TextBox 3">
            <a:extLst>
              <a:ext uri="{FF2B5EF4-FFF2-40B4-BE49-F238E27FC236}">
                <a16:creationId xmlns:a16="http://schemas.microsoft.com/office/drawing/2014/main" id="{C0D4305C-C3E5-4E68-AABB-F2B1BA167A3C}"/>
              </a:ext>
            </a:extLst>
          </p:cNvPr>
          <p:cNvSpPr txBox="1"/>
          <p:nvPr/>
        </p:nvSpPr>
        <p:spPr>
          <a:xfrm>
            <a:off x="5760557" y="4627247"/>
            <a:ext cx="6234259" cy="2123658"/>
          </a:xfrm>
          <a:prstGeom prst="rect">
            <a:avLst/>
          </a:prstGeom>
          <a:noFill/>
        </p:spPr>
        <p:txBody>
          <a:bodyPr wrap="square" rtlCol="0">
            <a:spAutoFit/>
          </a:bodyPr>
          <a:lstStyle/>
          <a:p>
            <a:pPr algn="r"/>
            <a:r>
              <a:rPr lang="it-IT" sz="4400" dirty="0">
                <a:solidFill>
                  <a:schemeClr val="dk1"/>
                </a:solidFill>
                <a:latin typeface="Montserrat"/>
              </a:rPr>
              <a:t>... to international meetings and workshops</a:t>
            </a:r>
          </a:p>
        </p:txBody>
      </p:sp>
      <p:pic>
        <p:nvPicPr>
          <p:cNvPr id="6" name="Picture 5">
            <a:extLst>
              <a:ext uri="{FF2B5EF4-FFF2-40B4-BE49-F238E27FC236}">
                <a16:creationId xmlns:a16="http://schemas.microsoft.com/office/drawing/2014/main" id="{8B5512CF-685D-4EFF-A592-C9ACC7F7FBFA}"/>
              </a:ext>
            </a:extLst>
          </p:cNvPr>
          <p:cNvPicPr>
            <a:picLocks noChangeAspect="1"/>
          </p:cNvPicPr>
          <p:nvPr/>
        </p:nvPicPr>
        <p:blipFill>
          <a:blip r:embed="rId7"/>
          <a:stretch>
            <a:fillRect/>
          </a:stretch>
        </p:blipFill>
        <p:spPr>
          <a:xfrm>
            <a:off x="248249" y="1872164"/>
            <a:ext cx="3617540" cy="2034866"/>
          </a:xfrm>
          <a:prstGeom prst="rect">
            <a:avLst/>
          </a:prstGeom>
          <a:ln>
            <a:noFill/>
          </a:ln>
          <a:effectLst>
            <a:softEdge rad="112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2CB1F-AC7B-4761-BB60-77552424A8E4}"/>
              </a:ext>
            </a:extLst>
          </p:cNvPr>
          <p:cNvSpPr>
            <a:spLocks noGrp="1"/>
          </p:cNvSpPr>
          <p:nvPr>
            <p:ph type="title"/>
          </p:nvPr>
        </p:nvSpPr>
        <p:spPr/>
        <p:txBody>
          <a:bodyPr/>
          <a:lstStyle/>
          <a:p>
            <a:r>
              <a:rPr lang="it-IT" dirty="0"/>
              <a:t>Plans for the future</a:t>
            </a:r>
          </a:p>
        </p:txBody>
      </p:sp>
      <p:graphicFrame>
        <p:nvGraphicFramePr>
          <p:cNvPr id="15" name="Diagram 14">
            <a:extLst>
              <a:ext uri="{FF2B5EF4-FFF2-40B4-BE49-F238E27FC236}">
                <a16:creationId xmlns:a16="http://schemas.microsoft.com/office/drawing/2014/main" id="{AB9ACCD4-D38A-4A8C-AD5B-7A212014888C}"/>
              </a:ext>
            </a:extLst>
          </p:cNvPr>
          <p:cNvGraphicFramePr/>
          <p:nvPr>
            <p:extLst>
              <p:ext uri="{D42A27DB-BD31-4B8C-83A1-F6EECF244321}">
                <p14:modId xmlns:p14="http://schemas.microsoft.com/office/powerpoint/2010/main" val="2853069300"/>
              </p:ext>
            </p:extLst>
          </p:nvPr>
        </p:nvGraphicFramePr>
        <p:xfrm>
          <a:off x="518475" y="2274838"/>
          <a:ext cx="5788058" cy="2308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a:extLst>
              <a:ext uri="{FF2B5EF4-FFF2-40B4-BE49-F238E27FC236}">
                <a16:creationId xmlns:a16="http://schemas.microsoft.com/office/drawing/2014/main" id="{35759847-37A4-4F8E-8CC2-AB85EFAA60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70715" y="2774390"/>
            <a:ext cx="2336586" cy="1325563"/>
          </a:xfrm>
          <a:prstGeom prst="rect">
            <a:avLst/>
          </a:prstGeom>
        </p:spPr>
      </p:pic>
      <p:pic>
        <p:nvPicPr>
          <p:cNvPr id="8" name="Graphic 7">
            <a:extLst>
              <a:ext uri="{FF2B5EF4-FFF2-40B4-BE49-F238E27FC236}">
                <a16:creationId xmlns:a16="http://schemas.microsoft.com/office/drawing/2014/main" id="{40326D4F-500E-4AB1-ACF2-54DF5BFA11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24217" y="4942672"/>
            <a:ext cx="2029583" cy="1362075"/>
          </a:xfrm>
          <a:prstGeom prst="rect">
            <a:avLst/>
          </a:prstGeom>
        </p:spPr>
      </p:pic>
      <p:pic>
        <p:nvPicPr>
          <p:cNvPr id="12" name="Picture 11" descr="A drawing of a person&#10;&#10;Description automatically generated">
            <a:extLst>
              <a:ext uri="{FF2B5EF4-FFF2-40B4-BE49-F238E27FC236}">
                <a16:creationId xmlns:a16="http://schemas.microsoft.com/office/drawing/2014/main" id="{8C560240-E90C-4092-A44B-F040BB0067A6}"/>
              </a:ext>
            </a:extLst>
          </p:cNvPr>
          <p:cNvPicPr>
            <a:picLocks noChangeAspect="1"/>
          </p:cNvPicPr>
          <p:nvPr/>
        </p:nvPicPr>
        <p:blipFill>
          <a:blip r:embed="rId11"/>
          <a:stretch>
            <a:fillRect/>
          </a:stretch>
        </p:blipFill>
        <p:spPr>
          <a:xfrm>
            <a:off x="5794342" y="5183656"/>
            <a:ext cx="1648306" cy="1121091"/>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71F8521A-5079-4A5D-BCD2-A1D52DB1CD5B}"/>
              </a:ext>
            </a:extLst>
          </p:cNvPr>
          <p:cNvPicPr>
            <a:picLocks noChangeAspect="1"/>
          </p:cNvPicPr>
          <p:nvPr/>
        </p:nvPicPr>
        <p:blipFill>
          <a:blip r:embed="rId12"/>
          <a:stretch>
            <a:fillRect/>
          </a:stretch>
        </p:blipFill>
        <p:spPr>
          <a:xfrm>
            <a:off x="992907" y="5063163"/>
            <a:ext cx="3362325" cy="1362075"/>
          </a:xfrm>
          <a:prstGeom prst="rect">
            <a:avLst/>
          </a:prstGeom>
        </p:spPr>
      </p:pic>
    </p:spTree>
    <p:extLst>
      <p:ext uri="{BB962C8B-B14F-4D97-AF65-F5344CB8AC3E}">
        <p14:creationId xmlns:p14="http://schemas.microsoft.com/office/powerpoint/2010/main" val="348072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50ACF-DFDF-462A-B23A-20F7E4524A9C}"/>
              </a:ext>
            </a:extLst>
          </p:cNvPr>
          <p:cNvSpPr>
            <a:spLocks noGrp="1"/>
          </p:cNvSpPr>
          <p:nvPr>
            <p:ph type="title"/>
          </p:nvPr>
        </p:nvSpPr>
        <p:spPr>
          <a:xfrm rot="21000179">
            <a:off x="838200" y="2766218"/>
            <a:ext cx="10515600" cy="1325563"/>
          </a:xfrm>
        </p:spPr>
        <p:txBody>
          <a:bodyPr>
            <a:normAutofit/>
          </a:bodyPr>
          <a:lstStyle/>
          <a:p>
            <a:pPr algn="ctr"/>
            <a:r>
              <a:rPr lang="it-IT" sz="5400" dirty="0"/>
              <a:t>Thanks for your attention!</a:t>
            </a:r>
          </a:p>
        </p:txBody>
      </p:sp>
      <p:sp>
        <p:nvSpPr>
          <p:cNvPr id="4" name="Google Shape;85;p1">
            <a:extLst>
              <a:ext uri="{FF2B5EF4-FFF2-40B4-BE49-F238E27FC236}">
                <a16:creationId xmlns:a16="http://schemas.microsoft.com/office/drawing/2014/main" id="{3B6236D8-D271-4D18-AE72-0DCE6720DD60}"/>
              </a:ext>
            </a:extLst>
          </p:cNvPr>
          <p:cNvSpPr txBox="1">
            <a:spLocks/>
          </p:cNvSpPr>
          <p:nvPr/>
        </p:nvSpPr>
        <p:spPr>
          <a:xfrm>
            <a:off x="549214" y="5068529"/>
            <a:ext cx="11087819" cy="1547932"/>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Open Sans"/>
                <a:ea typeface="Open Sans"/>
                <a:cs typeface="Open Sans"/>
                <a:sym typeface="Open Sans"/>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Open Sans"/>
                <a:ea typeface="Open Sans"/>
                <a:cs typeface="Open Sans"/>
                <a:sym typeface="Open Sans"/>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pPr marL="0" indent="0">
              <a:spcBef>
                <a:spcPts val="0"/>
              </a:spcBef>
              <a:buClr>
                <a:srgbClr val="3F3F3F"/>
              </a:buClr>
              <a:buSzPts val="2000"/>
              <a:buFont typeface="Arial"/>
              <a:buNone/>
            </a:pPr>
            <a:r>
              <a:rPr lang="en-GB" sz="2000" b="1">
                <a:solidFill>
                  <a:srgbClr val="3F3F3F"/>
                </a:solidFill>
              </a:rPr>
              <a:t>Carolina Chinese &amp; Nicola Ceschia	 </a:t>
            </a:r>
            <a:endParaRPr lang="en-GB"/>
          </a:p>
          <a:p>
            <a:pPr marL="0" indent="0">
              <a:buClr>
                <a:srgbClr val="3F3F3F"/>
              </a:buClr>
              <a:buSzPts val="2000"/>
              <a:buFont typeface="Arial"/>
              <a:buNone/>
            </a:pPr>
            <a:r>
              <a:rPr lang="en-GB" sz="2000">
                <a:solidFill>
                  <a:srgbClr val="3F3F3F"/>
                </a:solidFill>
              </a:rPr>
              <a:t>Spokenperson, spokenperson deputy of MAB Reserve Italian Julian Alps </a:t>
            </a:r>
            <a:endParaRPr lang="en-GB"/>
          </a:p>
          <a:p>
            <a:pPr marL="0" indent="0">
              <a:buClr>
                <a:srgbClr val="3F3F3F"/>
              </a:buClr>
              <a:buSzPts val="2000"/>
              <a:buFont typeface="Arial"/>
              <a:buNone/>
            </a:pPr>
            <a:r>
              <a:rPr lang="en-GB" sz="2000" i="1" u="sng">
                <a:solidFill>
                  <a:schemeClr val="hlink"/>
                </a:solidFill>
                <a:hlinkClick r:id="rId2"/>
              </a:rPr>
              <a:t>carolinachinese@gmail.com</a:t>
            </a:r>
            <a:endParaRPr lang="en-GB" sz="2000" i="1">
              <a:solidFill>
                <a:srgbClr val="3F3F3F"/>
              </a:solidFill>
            </a:endParaRPr>
          </a:p>
          <a:p>
            <a:pPr marL="0" indent="0">
              <a:buClr>
                <a:srgbClr val="3F3F3F"/>
              </a:buClr>
              <a:buSzPts val="2000"/>
              <a:buFont typeface="Arial"/>
              <a:buNone/>
            </a:pPr>
            <a:r>
              <a:rPr lang="en-GB" sz="2000" i="1">
                <a:solidFill>
                  <a:srgbClr val="3F3F3F"/>
                </a:solidFill>
              </a:rPr>
              <a:t>ceschia.nic@gmail.com</a:t>
            </a:r>
            <a:endParaRPr lang="en-GB" sz="2000" i="1" dirty="0">
              <a:solidFill>
                <a:srgbClr val="3F3F3F"/>
              </a:solidFill>
            </a:endParaRPr>
          </a:p>
        </p:txBody>
      </p:sp>
    </p:spTree>
    <p:extLst>
      <p:ext uri="{BB962C8B-B14F-4D97-AF65-F5344CB8AC3E}">
        <p14:creationId xmlns:p14="http://schemas.microsoft.com/office/powerpoint/2010/main" val="4279555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2"/>
          <p:cNvSpPr txBox="1">
            <a:spLocks noGrp="1"/>
          </p:cNvSpPr>
          <p:nvPr>
            <p:ph type="title"/>
          </p:nvPr>
        </p:nvSpPr>
        <p:spPr>
          <a:xfrm>
            <a:off x="244812" y="228938"/>
            <a:ext cx="10515600" cy="1325563"/>
          </a:xfrm>
        </p:spPr>
        <p:txBody>
          <a:bodyPr/>
          <a:lstStyle/>
          <a:p>
            <a:pPr lvl="0"/>
            <a:r>
              <a:rPr lang="en-US" dirty="0"/>
              <a:t>A little piece of Heaven:</a:t>
            </a:r>
          </a:p>
          <a:p>
            <a:pPr lvl="0"/>
            <a:r>
              <a:rPr lang="en-US" dirty="0"/>
              <a:t>Julian Prealps Nature Park </a:t>
            </a:r>
          </a:p>
        </p:txBody>
      </p:sp>
      <p:pic>
        <p:nvPicPr>
          <p:cNvPr id="7" name="Picture 6">
            <a:extLst>
              <a:ext uri="{FF2B5EF4-FFF2-40B4-BE49-F238E27FC236}">
                <a16:creationId xmlns:a16="http://schemas.microsoft.com/office/drawing/2014/main" id="{C7F88677-09C5-4E6B-B9BA-BC6277E0D8F0}"/>
              </a:ext>
            </a:extLst>
          </p:cNvPr>
          <p:cNvPicPr>
            <a:picLocks noChangeAspect="1"/>
          </p:cNvPicPr>
          <p:nvPr/>
        </p:nvPicPr>
        <p:blipFill>
          <a:blip r:embed="rId3"/>
          <a:stretch>
            <a:fillRect/>
          </a:stretch>
        </p:blipFill>
        <p:spPr>
          <a:xfrm>
            <a:off x="3526763" y="2115728"/>
            <a:ext cx="8665237" cy="3985453"/>
          </a:xfrm>
          <a:prstGeom prst="rect">
            <a:avLst/>
          </a:prstGeom>
          <a:ln>
            <a:noFill/>
          </a:ln>
          <a:effectLst>
            <a:softEdge rad="112500"/>
          </a:effectLst>
        </p:spPr>
      </p:pic>
      <p:graphicFrame>
        <p:nvGraphicFramePr>
          <p:cNvPr id="2" name="Diagram 1">
            <a:extLst>
              <a:ext uri="{FF2B5EF4-FFF2-40B4-BE49-F238E27FC236}">
                <a16:creationId xmlns:a16="http://schemas.microsoft.com/office/drawing/2014/main" id="{6DF6CC5B-D0E4-4FF6-A4A9-7FDDB0B25E35}"/>
              </a:ext>
            </a:extLst>
          </p:cNvPr>
          <p:cNvGraphicFramePr/>
          <p:nvPr>
            <p:extLst>
              <p:ext uri="{D42A27DB-BD31-4B8C-83A1-F6EECF244321}">
                <p14:modId xmlns:p14="http://schemas.microsoft.com/office/powerpoint/2010/main" val="766924830"/>
              </p:ext>
            </p:extLst>
          </p:nvPr>
        </p:nvGraphicFramePr>
        <p:xfrm>
          <a:off x="244811" y="1857449"/>
          <a:ext cx="3029330" cy="24929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descr="A picture containing shirt&#10;&#10;Description automatically generated">
            <a:extLst>
              <a:ext uri="{FF2B5EF4-FFF2-40B4-BE49-F238E27FC236}">
                <a16:creationId xmlns:a16="http://schemas.microsoft.com/office/drawing/2014/main" id="{22C5488C-0487-4C6A-A03B-F71A37DE91FF}"/>
              </a:ext>
            </a:extLst>
          </p:cNvPr>
          <p:cNvPicPr>
            <a:picLocks noChangeAspect="1"/>
          </p:cNvPicPr>
          <p:nvPr/>
        </p:nvPicPr>
        <p:blipFill>
          <a:blip r:embed="rId9"/>
          <a:stretch>
            <a:fillRect/>
          </a:stretch>
        </p:blipFill>
        <p:spPr>
          <a:xfrm>
            <a:off x="644856" y="4719771"/>
            <a:ext cx="2229239" cy="118483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4" name="Google Shape;92;p2">
            <a:extLst>
              <a:ext uri="{FF2B5EF4-FFF2-40B4-BE49-F238E27FC236}">
                <a16:creationId xmlns:a16="http://schemas.microsoft.com/office/drawing/2014/main" id="{0A69B69F-B2FA-4798-AE0B-052132B467E0}"/>
              </a:ext>
            </a:extLst>
          </p:cNvPr>
          <p:cNvSpPr txBox="1">
            <a:spLocks/>
          </p:cNvSpPr>
          <p:nvPr/>
        </p:nvSpPr>
        <p:spPr>
          <a:xfrm>
            <a:off x="367646" y="181281"/>
            <a:ext cx="6985261"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Montserrat"/>
              <a:buNone/>
              <a:defRPr sz="4400" b="0"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Snaps from our Land</a:t>
            </a:r>
          </a:p>
        </p:txBody>
      </p:sp>
      <p:pic>
        <p:nvPicPr>
          <p:cNvPr id="6" name="Picture 5" descr="A large mountain in the background&#10;&#10;Description automatically generated">
            <a:extLst>
              <a:ext uri="{FF2B5EF4-FFF2-40B4-BE49-F238E27FC236}">
                <a16:creationId xmlns:a16="http://schemas.microsoft.com/office/drawing/2014/main" id="{5C767FF5-E98B-4749-8167-54EF12CF8D35}"/>
              </a:ext>
            </a:extLst>
          </p:cNvPr>
          <p:cNvPicPr>
            <a:picLocks noChangeAspect="1"/>
          </p:cNvPicPr>
          <p:nvPr/>
        </p:nvPicPr>
        <p:blipFill>
          <a:blip r:embed="rId3"/>
          <a:stretch>
            <a:fillRect/>
          </a:stretch>
        </p:blipFill>
        <p:spPr>
          <a:xfrm>
            <a:off x="227760" y="3719557"/>
            <a:ext cx="4184591" cy="3138443"/>
          </a:xfrm>
          <a:prstGeom prst="rect">
            <a:avLst/>
          </a:prstGeom>
          <a:ln>
            <a:noFill/>
          </a:ln>
          <a:effectLst>
            <a:softEdge rad="112500"/>
          </a:effectLst>
        </p:spPr>
      </p:pic>
      <p:pic>
        <p:nvPicPr>
          <p:cNvPr id="3" name="Picture 2" descr="A field with a mountain in the background&#10;&#10;Description automatically generated">
            <a:extLst>
              <a:ext uri="{FF2B5EF4-FFF2-40B4-BE49-F238E27FC236}">
                <a16:creationId xmlns:a16="http://schemas.microsoft.com/office/drawing/2014/main" id="{9A56E259-C500-4D77-91C1-3DB20BA5A1E8}"/>
              </a:ext>
            </a:extLst>
          </p:cNvPr>
          <p:cNvPicPr>
            <a:picLocks noChangeAspect="1"/>
          </p:cNvPicPr>
          <p:nvPr/>
        </p:nvPicPr>
        <p:blipFill rotWithShape="1">
          <a:blip r:embed="rId4"/>
          <a:srcRect t="18434" b="-5659"/>
          <a:stretch/>
        </p:blipFill>
        <p:spPr>
          <a:xfrm>
            <a:off x="199990" y="1506844"/>
            <a:ext cx="4282304" cy="2801396"/>
          </a:xfrm>
          <a:prstGeom prst="rect">
            <a:avLst/>
          </a:prstGeom>
          <a:ln>
            <a:noFill/>
          </a:ln>
          <a:effectLst>
            <a:softEdge rad="112500"/>
          </a:effectLst>
        </p:spPr>
      </p:pic>
      <p:pic>
        <p:nvPicPr>
          <p:cNvPr id="8" name="Picture 7" descr="A picture containing mountain, outdoor, grass, mammal&#10;&#10;Description automatically generated">
            <a:extLst>
              <a:ext uri="{FF2B5EF4-FFF2-40B4-BE49-F238E27FC236}">
                <a16:creationId xmlns:a16="http://schemas.microsoft.com/office/drawing/2014/main" id="{7882C690-DCB2-4EC8-980F-3377DFC65B67}"/>
              </a:ext>
            </a:extLst>
          </p:cNvPr>
          <p:cNvPicPr>
            <a:picLocks noChangeAspect="1"/>
          </p:cNvPicPr>
          <p:nvPr/>
        </p:nvPicPr>
        <p:blipFill>
          <a:blip r:embed="rId5"/>
          <a:stretch>
            <a:fillRect/>
          </a:stretch>
        </p:blipFill>
        <p:spPr>
          <a:xfrm>
            <a:off x="4510064" y="1506844"/>
            <a:ext cx="3562725" cy="2672043"/>
          </a:xfrm>
          <a:prstGeom prst="rect">
            <a:avLst/>
          </a:prstGeom>
          <a:ln>
            <a:noFill/>
          </a:ln>
          <a:effectLst>
            <a:softEdge rad="112500"/>
          </a:effectLst>
        </p:spPr>
      </p:pic>
      <p:pic>
        <p:nvPicPr>
          <p:cNvPr id="10" name="Picture 9" descr="A large mountain in the background&#10;&#10;Description automatically generated">
            <a:extLst>
              <a:ext uri="{FF2B5EF4-FFF2-40B4-BE49-F238E27FC236}">
                <a16:creationId xmlns:a16="http://schemas.microsoft.com/office/drawing/2014/main" id="{3E7917C5-6B27-4C57-95E6-5C9C95233D5F}"/>
              </a:ext>
            </a:extLst>
          </p:cNvPr>
          <p:cNvPicPr>
            <a:picLocks noChangeAspect="1"/>
          </p:cNvPicPr>
          <p:nvPr/>
        </p:nvPicPr>
        <p:blipFill>
          <a:blip r:embed="rId6"/>
          <a:stretch>
            <a:fillRect/>
          </a:stretch>
        </p:blipFill>
        <p:spPr>
          <a:xfrm>
            <a:off x="4550333" y="4126380"/>
            <a:ext cx="3562724" cy="2672043"/>
          </a:xfrm>
          <a:prstGeom prst="rect">
            <a:avLst/>
          </a:prstGeom>
          <a:ln>
            <a:noFill/>
          </a:ln>
          <a:effectLst>
            <a:softEdge rad="112500"/>
          </a:effectLst>
        </p:spPr>
      </p:pic>
      <p:graphicFrame>
        <p:nvGraphicFramePr>
          <p:cNvPr id="2" name="Diagram 1">
            <a:extLst>
              <a:ext uri="{FF2B5EF4-FFF2-40B4-BE49-F238E27FC236}">
                <a16:creationId xmlns:a16="http://schemas.microsoft.com/office/drawing/2014/main" id="{8CA81AB1-7E43-4356-89FE-2E23CF0105C5}"/>
              </a:ext>
            </a:extLst>
          </p:cNvPr>
          <p:cNvGraphicFramePr/>
          <p:nvPr>
            <p:extLst>
              <p:ext uri="{D42A27DB-BD31-4B8C-83A1-F6EECF244321}">
                <p14:modId xmlns:p14="http://schemas.microsoft.com/office/powerpoint/2010/main" val="1928625713"/>
              </p:ext>
            </p:extLst>
          </p:nvPr>
        </p:nvGraphicFramePr>
        <p:xfrm>
          <a:off x="8181096" y="4492905"/>
          <a:ext cx="3870005" cy="19389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 name="Picture 12" descr="Animal on the rock&#10;&#10;Description automatically generated">
            <a:extLst>
              <a:ext uri="{FF2B5EF4-FFF2-40B4-BE49-F238E27FC236}">
                <a16:creationId xmlns:a16="http://schemas.microsoft.com/office/drawing/2014/main" id="{8D578276-0F1F-46F1-8653-955986D8F43D}"/>
              </a:ext>
            </a:extLst>
          </p:cNvPr>
          <p:cNvPicPr>
            <a:picLocks noChangeAspect="1"/>
          </p:cNvPicPr>
          <p:nvPr/>
        </p:nvPicPr>
        <p:blipFill>
          <a:blip r:embed="rId12"/>
          <a:stretch>
            <a:fillRect/>
          </a:stretch>
        </p:blipFill>
        <p:spPr>
          <a:xfrm>
            <a:off x="8477281" y="2106928"/>
            <a:ext cx="3051700" cy="2288775"/>
          </a:xfrm>
          <a:prstGeom prst="rect">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2" name="Google Shape;92;p2">
            <a:extLst>
              <a:ext uri="{FF2B5EF4-FFF2-40B4-BE49-F238E27FC236}">
                <a16:creationId xmlns:a16="http://schemas.microsoft.com/office/drawing/2014/main" id="{5B68CE3E-040E-4EAF-884C-F27CFF6A9F9C}"/>
              </a:ext>
            </a:extLst>
          </p:cNvPr>
          <p:cNvSpPr txBox="1">
            <a:spLocks/>
          </p:cNvSpPr>
          <p:nvPr/>
        </p:nvSpPr>
        <p:spPr>
          <a:xfrm>
            <a:off x="348190" y="119097"/>
            <a:ext cx="6985261"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Montserrat"/>
              <a:buNone/>
              <a:defRPr sz="4400" b="0"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Snaps from our Land</a:t>
            </a:r>
          </a:p>
        </p:txBody>
      </p:sp>
      <p:pic>
        <p:nvPicPr>
          <p:cNvPr id="9" name="Picture 8" descr="A group of people standing in a field&#10;&#10;Description automatically generated">
            <a:extLst>
              <a:ext uri="{FF2B5EF4-FFF2-40B4-BE49-F238E27FC236}">
                <a16:creationId xmlns:a16="http://schemas.microsoft.com/office/drawing/2014/main" id="{8401FC5B-507B-41A2-9533-E75C3751566E}"/>
              </a:ext>
            </a:extLst>
          </p:cNvPr>
          <p:cNvPicPr>
            <a:picLocks noChangeAspect="1"/>
          </p:cNvPicPr>
          <p:nvPr/>
        </p:nvPicPr>
        <p:blipFill>
          <a:blip r:embed="rId3"/>
          <a:stretch>
            <a:fillRect/>
          </a:stretch>
        </p:blipFill>
        <p:spPr>
          <a:xfrm>
            <a:off x="0" y="4185500"/>
            <a:ext cx="3530631" cy="2553403"/>
          </a:xfrm>
          <a:prstGeom prst="rect">
            <a:avLst/>
          </a:prstGeom>
          <a:ln>
            <a:noFill/>
          </a:ln>
          <a:effectLst>
            <a:softEdge rad="112500"/>
          </a:effectLst>
        </p:spPr>
      </p:pic>
      <p:pic>
        <p:nvPicPr>
          <p:cNvPr id="11" name="Picture 10" descr="A close up of a basket&#10;&#10;Description automatically generated">
            <a:extLst>
              <a:ext uri="{FF2B5EF4-FFF2-40B4-BE49-F238E27FC236}">
                <a16:creationId xmlns:a16="http://schemas.microsoft.com/office/drawing/2014/main" id="{9A4E7A71-0444-4432-AA0F-ED015DE575F3}"/>
              </a:ext>
            </a:extLst>
          </p:cNvPr>
          <p:cNvPicPr>
            <a:picLocks noChangeAspect="1"/>
          </p:cNvPicPr>
          <p:nvPr/>
        </p:nvPicPr>
        <p:blipFill>
          <a:blip r:embed="rId4"/>
          <a:stretch>
            <a:fillRect/>
          </a:stretch>
        </p:blipFill>
        <p:spPr>
          <a:xfrm>
            <a:off x="8238144" y="1952002"/>
            <a:ext cx="3349439" cy="2422362"/>
          </a:xfrm>
          <a:prstGeom prst="rect">
            <a:avLst/>
          </a:prstGeom>
          <a:ln>
            <a:noFill/>
          </a:ln>
          <a:effectLst>
            <a:softEdge rad="112500"/>
          </a:effectLst>
        </p:spPr>
      </p:pic>
      <p:pic>
        <p:nvPicPr>
          <p:cNvPr id="13" name="Picture 12" descr="A person wearing a hat&#10;&#10;Description automatically generated">
            <a:extLst>
              <a:ext uri="{FF2B5EF4-FFF2-40B4-BE49-F238E27FC236}">
                <a16:creationId xmlns:a16="http://schemas.microsoft.com/office/drawing/2014/main" id="{F594AF72-4F64-4247-A24F-2FFBDE0848B6}"/>
              </a:ext>
            </a:extLst>
          </p:cNvPr>
          <p:cNvPicPr>
            <a:picLocks noChangeAspect="1"/>
          </p:cNvPicPr>
          <p:nvPr/>
        </p:nvPicPr>
        <p:blipFill>
          <a:blip r:embed="rId5"/>
          <a:stretch>
            <a:fillRect/>
          </a:stretch>
        </p:blipFill>
        <p:spPr>
          <a:xfrm>
            <a:off x="3676546" y="4185499"/>
            <a:ext cx="3997000" cy="2665968"/>
          </a:xfrm>
          <a:prstGeom prst="rect">
            <a:avLst/>
          </a:prstGeom>
          <a:ln>
            <a:noFill/>
          </a:ln>
          <a:effectLst>
            <a:softEdge rad="112500"/>
          </a:effectLst>
        </p:spPr>
      </p:pic>
      <p:pic>
        <p:nvPicPr>
          <p:cNvPr id="15" name="Picture 14" descr="A group of people standing in front of a crowd posing for the camera&#10;&#10;Description automatically generated">
            <a:extLst>
              <a:ext uri="{FF2B5EF4-FFF2-40B4-BE49-F238E27FC236}">
                <a16:creationId xmlns:a16="http://schemas.microsoft.com/office/drawing/2014/main" id="{33EE4DE9-22EC-4938-870D-C5638FF307DA}"/>
              </a:ext>
            </a:extLst>
          </p:cNvPr>
          <p:cNvPicPr>
            <a:picLocks noChangeAspect="1"/>
          </p:cNvPicPr>
          <p:nvPr/>
        </p:nvPicPr>
        <p:blipFill>
          <a:blip r:embed="rId6"/>
          <a:stretch>
            <a:fillRect/>
          </a:stretch>
        </p:blipFill>
        <p:spPr>
          <a:xfrm>
            <a:off x="8109744" y="4249916"/>
            <a:ext cx="3606240" cy="2608084"/>
          </a:xfrm>
          <a:prstGeom prst="rect">
            <a:avLst/>
          </a:prstGeom>
          <a:ln>
            <a:noFill/>
          </a:ln>
          <a:effectLst>
            <a:softEdge rad="112500"/>
          </a:effectLst>
        </p:spPr>
      </p:pic>
      <p:graphicFrame>
        <p:nvGraphicFramePr>
          <p:cNvPr id="3" name="Diagram 2">
            <a:extLst>
              <a:ext uri="{FF2B5EF4-FFF2-40B4-BE49-F238E27FC236}">
                <a16:creationId xmlns:a16="http://schemas.microsoft.com/office/drawing/2014/main" id="{31A0E173-9E1D-45D0-8742-C9993D20D1DD}"/>
              </a:ext>
            </a:extLst>
          </p:cNvPr>
          <p:cNvGraphicFramePr/>
          <p:nvPr>
            <p:extLst>
              <p:ext uri="{D42A27DB-BD31-4B8C-83A1-F6EECF244321}">
                <p14:modId xmlns:p14="http://schemas.microsoft.com/office/powerpoint/2010/main" val="3106148451"/>
              </p:ext>
            </p:extLst>
          </p:nvPr>
        </p:nvGraphicFramePr>
        <p:xfrm>
          <a:off x="283778" y="1286391"/>
          <a:ext cx="5149214" cy="25545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9" name="Picture 18" descr="A person standing next to a bicycle&#10;&#10;Description automatically generated">
            <a:extLst>
              <a:ext uri="{FF2B5EF4-FFF2-40B4-BE49-F238E27FC236}">
                <a16:creationId xmlns:a16="http://schemas.microsoft.com/office/drawing/2014/main" id="{6DA87F94-6AC2-4593-9545-6B27DA68512D}"/>
              </a:ext>
            </a:extLst>
          </p:cNvPr>
          <p:cNvPicPr>
            <a:picLocks noChangeAspect="1"/>
          </p:cNvPicPr>
          <p:nvPr/>
        </p:nvPicPr>
        <p:blipFill rotWithShape="1">
          <a:blip r:embed="rId12"/>
          <a:srcRect l="21999" r="24020"/>
          <a:stretch/>
        </p:blipFill>
        <p:spPr>
          <a:xfrm>
            <a:off x="5753631" y="1222944"/>
            <a:ext cx="2163874" cy="2899114"/>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94b8088fec_0_11"/>
          <p:cNvSpPr txBox="1">
            <a:spLocks noGrp="1"/>
          </p:cNvSpPr>
          <p:nvPr>
            <p:ph type="title"/>
          </p:nvPr>
        </p:nvSpPr>
        <p:spPr>
          <a:xfrm>
            <a:off x="253738" y="169154"/>
            <a:ext cx="7429107"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it-IT" dirty="0"/>
              <a:t>From Nature Park to MAB Reserve</a:t>
            </a:r>
            <a:endParaRPr dirty="0"/>
          </a:p>
        </p:txBody>
      </p:sp>
      <p:pic>
        <p:nvPicPr>
          <p:cNvPr id="3" name="Picture 2" descr="A picture containing text, map&#10;&#10;Description automatically generated">
            <a:extLst>
              <a:ext uri="{FF2B5EF4-FFF2-40B4-BE49-F238E27FC236}">
                <a16:creationId xmlns:a16="http://schemas.microsoft.com/office/drawing/2014/main" id="{5935BC7D-F3AA-4A44-A068-8DC0C77C1C52}"/>
              </a:ext>
            </a:extLst>
          </p:cNvPr>
          <p:cNvPicPr>
            <a:picLocks noChangeAspect="1"/>
          </p:cNvPicPr>
          <p:nvPr/>
        </p:nvPicPr>
        <p:blipFill>
          <a:blip r:embed="rId3"/>
          <a:stretch>
            <a:fillRect/>
          </a:stretch>
        </p:blipFill>
        <p:spPr>
          <a:xfrm>
            <a:off x="155187" y="1494854"/>
            <a:ext cx="5652710" cy="5283018"/>
          </a:xfrm>
          <a:prstGeom prst="rect">
            <a:avLst/>
          </a:prstGeom>
        </p:spPr>
      </p:pic>
      <p:graphicFrame>
        <p:nvGraphicFramePr>
          <p:cNvPr id="2" name="Diagram 1">
            <a:extLst>
              <a:ext uri="{FF2B5EF4-FFF2-40B4-BE49-F238E27FC236}">
                <a16:creationId xmlns:a16="http://schemas.microsoft.com/office/drawing/2014/main" id="{F0650172-BC54-46FE-AE76-44C9D7C65A1F}"/>
              </a:ext>
            </a:extLst>
          </p:cNvPr>
          <p:cNvGraphicFramePr/>
          <p:nvPr>
            <p:extLst>
              <p:ext uri="{D42A27DB-BD31-4B8C-83A1-F6EECF244321}">
                <p14:modId xmlns:p14="http://schemas.microsoft.com/office/powerpoint/2010/main" val="751716817"/>
              </p:ext>
            </p:extLst>
          </p:nvPr>
        </p:nvGraphicFramePr>
        <p:xfrm>
          <a:off x="6384106" y="2205873"/>
          <a:ext cx="4880926" cy="13234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a:extLst>
              <a:ext uri="{FF2B5EF4-FFF2-40B4-BE49-F238E27FC236}">
                <a16:creationId xmlns:a16="http://schemas.microsoft.com/office/drawing/2014/main" id="{DE662EB2-2BEA-415E-8705-5D72D9753FE5}"/>
              </a:ext>
            </a:extLst>
          </p:cNvPr>
          <p:cNvGraphicFramePr/>
          <p:nvPr>
            <p:extLst>
              <p:ext uri="{D42A27DB-BD31-4B8C-83A1-F6EECF244321}">
                <p14:modId xmlns:p14="http://schemas.microsoft.com/office/powerpoint/2010/main" val="3867614555"/>
              </p:ext>
            </p:extLst>
          </p:nvPr>
        </p:nvGraphicFramePr>
        <p:xfrm>
          <a:off x="6579909" y="3945614"/>
          <a:ext cx="4685121" cy="163121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94b8088fec_0_1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it-IT" dirty="0"/>
              <a:t>Youth Advisory Board </a:t>
            </a:r>
            <a:endParaRPr dirty="0"/>
          </a:p>
        </p:txBody>
      </p:sp>
      <p:pic>
        <p:nvPicPr>
          <p:cNvPr id="4" name="Picture 3" descr="A screen shot of a group of people posing for a photo&#10;&#10;Description automatically generated">
            <a:extLst>
              <a:ext uri="{FF2B5EF4-FFF2-40B4-BE49-F238E27FC236}">
                <a16:creationId xmlns:a16="http://schemas.microsoft.com/office/drawing/2014/main" id="{94FE13D2-3D3C-4320-AF60-F2A29239571D}"/>
              </a:ext>
            </a:extLst>
          </p:cNvPr>
          <p:cNvPicPr>
            <a:picLocks noChangeAspect="1"/>
          </p:cNvPicPr>
          <p:nvPr/>
        </p:nvPicPr>
        <p:blipFill>
          <a:blip r:embed="rId3"/>
          <a:stretch>
            <a:fillRect/>
          </a:stretch>
        </p:blipFill>
        <p:spPr>
          <a:xfrm>
            <a:off x="7833674" y="4476589"/>
            <a:ext cx="4192856" cy="2381411"/>
          </a:xfrm>
          <a:prstGeom prst="rect">
            <a:avLst/>
          </a:prstGeom>
          <a:ln>
            <a:noFill/>
          </a:ln>
          <a:effectLst>
            <a:softEdge rad="112500"/>
          </a:effectLst>
        </p:spPr>
      </p:pic>
      <p:sp>
        <p:nvSpPr>
          <p:cNvPr id="5" name="TextBox 4">
            <a:extLst>
              <a:ext uri="{FF2B5EF4-FFF2-40B4-BE49-F238E27FC236}">
                <a16:creationId xmlns:a16="http://schemas.microsoft.com/office/drawing/2014/main" id="{83A1471D-110F-4B15-8EA5-872466A77434}"/>
              </a:ext>
            </a:extLst>
          </p:cNvPr>
          <p:cNvSpPr txBox="1"/>
          <p:nvPr/>
        </p:nvSpPr>
        <p:spPr>
          <a:xfrm>
            <a:off x="707011" y="1323466"/>
            <a:ext cx="6655323" cy="954107"/>
          </a:xfrm>
          <a:prstGeom prst="rect">
            <a:avLst/>
          </a:prstGeom>
          <a:noFill/>
        </p:spPr>
        <p:txBody>
          <a:bodyPr wrap="square" rtlCol="0">
            <a:spAutoFit/>
          </a:bodyPr>
          <a:lstStyle/>
          <a:p>
            <a:pPr algn="ctr"/>
            <a:r>
              <a:rPr lang="en-US" dirty="0">
                <a:latin typeface="Berlin Sans FB" panose="020E0602020502020306" pitchFamily="34" charset="0"/>
              </a:rPr>
              <a:t>“The active participation of young people in decisions and actions at local and regional level is essential if we are to build more democratic, inclusive and prosperous societies.” From “Revised European Charter of the Participation of Young People in Local and Regional Life, 2013</a:t>
            </a:r>
            <a:endParaRPr lang="it-IT" dirty="0">
              <a:latin typeface="Berlin Sans FB" panose="020E0602020502020306" pitchFamily="34" charset="0"/>
            </a:endParaRPr>
          </a:p>
        </p:txBody>
      </p:sp>
      <p:sp>
        <p:nvSpPr>
          <p:cNvPr id="6" name="TextBox 5">
            <a:extLst>
              <a:ext uri="{FF2B5EF4-FFF2-40B4-BE49-F238E27FC236}">
                <a16:creationId xmlns:a16="http://schemas.microsoft.com/office/drawing/2014/main" id="{17CF667F-DE0F-42AF-9082-107D36C75704}"/>
              </a:ext>
            </a:extLst>
          </p:cNvPr>
          <p:cNvSpPr txBox="1"/>
          <p:nvPr/>
        </p:nvSpPr>
        <p:spPr>
          <a:xfrm>
            <a:off x="725751" y="2710348"/>
            <a:ext cx="3714160" cy="830997"/>
          </a:xfrm>
          <a:prstGeom prst="rect">
            <a:avLst/>
          </a:prstGeom>
          <a:noFill/>
        </p:spPr>
        <p:txBody>
          <a:bodyPr wrap="square" rtlCol="0">
            <a:spAutoFit/>
          </a:bodyPr>
          <a:lstStyle/>
          <a:p>
            <a:pPr algn="ctr"/>
            <a:r>
              <a:rPr lang="it-IT" sz="2400" dirty="0">
                <a:latin typeface="Berlin Sans FB" panose="020E0602020502020306" pitchFamily="34" charset="0"/>
              </a:rPr>
              <a:t>Who are we?</a:t>
            </a:r>
          </a:p>
          <a:p>
            <a:pPr algn="ctr"/>
            <a:endParaRPr lang="it-IT" sz="2400" dirty="0">
              <a:latin typeface="Berlin Sans FB" panose="020E0602020502020306" pitchFamily="34" charset="0"/>
            </a:endParaRPr>
          </a:p>
        </p:txBody>
      </p:sp>
      <p:pic>
        <p:nvPicPr>
          <p:cNvPr id="8" name="Picture 7" descr="A group of people standing in front of a building&#10;&#10;Description automatically generated">
            <a:extLst>
              <a:ext uri="{FF2B5EF4-FFF2-40B4-BE49-F238E27FC236}">
                <a16:creationId xmlns:a16="http://schemas.microsoft.com/office/drawing/2014/main" id="{2B7F4F13-EC96-4CCD-86CA-615EA41B5C5B}"/>
              </a:ext>
            </a:extLst>
          </p:cNvPr>
          <p:cNvPicPr>
            <a:picLocks noChangeAspect="1"/>
          </p:cNvPicPr>
          <p:nvPr/>
        </p:nvPicPr>
        <p:blipFill>
          <a:blip r:embed="rId4"/>
          <a:stretch>
            <a:fillRect/>
          </a:stretch>
        </p:blipFill>
        <p:spPr>
          <a:xfrm>
            <a:off x="8851315" y="2095178"/>
            <a:ext cx="3175215" cy="2381411"/>
          </a:xfrm>
          <a:prstGeom prst="rect">
            <a:avLst/>
          </a:prstGeom>
          <a:ln>
            <a:noFill/>
          </a:ln>
          <a:effectLst>
            <a:softEdge rad="112500"/>
          </a:effectLst>
        </p:spPr>
      </p:pic>
      <p:graphicFrame>
        <p:nvGraphicFramePr>
          <p:cNvPr id="12" name="Diagram 11">
            <a:extLst>
              <a:ext uri="{FF2B5EF4-FFF2-40B4-BE49-F238E27FC236}">
                <a16:creationId xmlns:a16="http://schemas.microsoft.com/office/drawing/2014/main" id="{F210689E-6F5F-4631-9744-F65EDF77ADCC}"/>
              </a:ext>
            </a:extLst>
          </p:cNvPr>
          <p:cNvGraphicFramePr/>
          <p:nvPr>
            <p:extLst>
              <p:ext uri="{D42A27DB-BD31-4B8C-83A1-F6EECF244321}">
                <p14:modId xmlns:p14="http://schemas.microsoft.com/office/powerpoint/2010/main" val="110845689"/>
              </p:ext>
            </p:extLst>
          </p:nvPr>
        </p:nvGraphicFramePr>
        <p:xfrm>
          <a:off x="188309" y="3337089"/>
          <a:ext cx="4789044" cy="24804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10" descr="A close up of a sign&#10;&#10;Description automatically generated">
            <a:extLst>
              <a:ext uri="{FF2B5EF4-FFF2-40B4-BE49-F238E27FC236}">
                <a16:creationId xmlns:a16="http://schemas.microsoft.com/office/drawing/2014/main" id="{EC9877B6-9AE3-407A-B581-B12CF6B1B503}"/>
              </a:ext>
            </a:extLst>
          </p:cNvPr>
          <p:cNvPicPr>
            <a:picLocks noChangeAspect="1"/>
          </p:cNvPicPr>
          <p:nvPr/>
        </p:nvPicPr>
        <p:blipFill>
          <a:blip r:embed="rId10"/>
          <a:stretch>
            <a:fillRect/>
          </a:stretch>
        </p:blipFill>
        <p:spPr>
          <a:xfrm>
            <a:off x="5611856" y="4340201"/>
            <a:ext cx="1477328" cy="147732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28" name="Cloud 27">
            <a:extLst>
              <a:ext uri="{FF2B5EF4-FFF2-40B4-BE49-F238E27FC236}">
                <a16:creationId xmlns:a16="http://schemas.microsoft.com/office/drawing/2014/main" id="{9E95E3E0-FFE2-4477-89BE-E0784E93DA66}"/>
              </a:ext>
            </a:extLst>
          </p:cNvPr>
          <p:cNvSpPr/>
          <p:nvPr/>
        </p:nvSpPr>
        <p:spPr>
          <a:xfrm>
            <a:off x="636024" y="3903943"/>
            <a:ext cx="3384222" cy="154599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Google Shape;116;g94b8088fec_0_16">
            <a:extLst>
              <a:ext uri="{FF2B5EF4-FFF2-40B4-BE49-F238E27FC236}">
                <a16:creationId xmlns:a16="http://schemas.microsoft.com/office/drawing/2014/main" id="{A744013A-3AAC-4331-9A17-B2FED32E8B37}"/>
              </a:ext>
            </a:extLst>
          </p:cNvPr>
          <p:cNvSpPr txBox="1">
            <a:spLocks noGrp="1"/>
          </p:cNvSpPr>
          <p:nvPr>
            <p:ph type="title"/>
          </p:nvPr>
        </p:nvSpPr>
        <p:spPr>
          <a:xfrm>
            <a:off x="838200" y="2766150"/>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it-IT"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Values</a:t>
            </a:r>
            <a:endParaRPr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7" name="TextBox 6">
            <a:extLst>
              <a:ext uri="{FF2B5EF4-FFF2-40B4-BE49-F238E27FC236}">
                <a16:creationId xmlns:a16="http://schemas.microsoft.com/office/drawing/2014/main" id="{A9D39C81-FA02-4B92-96C0-372BCB3D46E3}"/>
              </a:ext>
            </a:extLst>
          </p:cNvPr>
          <p:cNvSpPr txBox="1"/>
          <p:nvPr/>
        </p:nvSpPr>
        <p:spPr>
          <a:xfrm>
            <a:off x="1390025" y="4199081"/>
            <a:ext cx="1876220" cy="923330"/>
          </a:xfrm>
          <a:prstGeom prst="rect">
            <a:avLst/>
          </a:prstGeom>
          <a:noFill/>
        </p:spPr>
        <p:txBody>
          <a:bodyPr wrap="square" rtlCol="0">
            <a:spAutoFit/>
          </a:bodyPr>
          <a:lstStyle/>
          <a:p>
            <a:pPr algn="ctr"/>
            <a:r>
              <a:rPr lang="it-IT" sz="1800" dirty="0">
                <a:solidFill>
                  <a:schemeClr val="bg1"/>
                </a:solidFill>
                <a:latin typeface="Berlin Sans FB" panose="020E0602020502020306" pitchFamily="34" charset="0"/>
              </a:rPr>
              <a:t>International, national and local cooperation</a:t>
            </a:r>
          </a:p>
        </p:txBody>
      </p:sp>
      <p:sp>
        <p:nvSpPr>
          <p:cNvPr id="32" name="Cloud 31">
            <a:extLst>
              <a:ext uri="{FF2B5EF4-FFF2-40B4-BE49-F238E27FC236}">
                <a16:creationId xmlns:a16="http://schemas.microsoft.com/office/drawing/2014/main" id="{C850E8A6-E80C-4B38-BFA8-B2823AA9FD9A}"/>
              </a:ext>
            </a:extLst>
          </p:cNvPr>
          <p:cNvSpPr/>
          <p:nvPr/>
        </p:nvSpPr>
        <p:spPr>
          <a:xfrm>
            <a:off x="4600351" y="635063"/>
            <a:ext cx="3384222" cy="154599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24" name="Cloud 23">
            <a:extLst>
              <a:ext uri="{FF2B5EF4-FFF2-40B4-BE49-F238E27FC236}">
                <a16:creationId xmlns:a16="http://schemas.microsoft.com/office/drawing/2014/main" id="{B5E608AD-EFBC-4A18-AC8C-9610721B19A5}"/>
              </a:ext>
            </a:extLst>
          </p:cNvPr>
          <p:cNvSpPr/>
          <p:nvPr/>
        </p:nvSpPr>
        <p:spPr>
          <a:xfrm>
            <a:off x="636024" y="564535"/>
            <a:ext cx="3384222" cy="154599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Cloud 33">
            <a:extLst>
              <a:ext uri="{FF2B5EF4-FFF2-40B4-BE49-F238E27FC236}">
                <a16:creationId xmlns:a16="http://schemas.microsoft.com/office/drawing/2014/main" id="{8F210B23-6B36-45C6-88BB-7E1D16A4964F}"/>
              </a:ext>
            </a:extLst>
          </p:cNvPr>
          <p:cNvSpPr/>
          <p:nvPr/>
        </p:nvSpPr>
        <p:spPr>
          <a:xfrm>
            <a:off x="8666661" y="2061171"/>
            <a:ext cx="3384222" cy="154599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extBox 11">
            <a:extLst>
              <a:ext uri="{FF2B5EF4-FFF2-40B4-BE49-F238E27FC236}">
                <a16:creationId xmlns:a16="http://schemas.microsoft.com/office/drawing/2014/main" id="{E9D015B1-2511-4040-A59D-6BC6EB0D7289}"/>
              </a:ext>
            </a:extLst>
          </p:cNvPr>
          <p:cNvSpPr txBox="1"/>
          <p:nvPr/>
        </p:nvSpPr>
        <p:spPr>
          <a:xfrm>
            <a:off x="4873800" y="875868"/>
            <a:ext cx="2837325" cy="923330"/>
          </a:xfrm>
          <a:prstGeom prst="rect">
            <a:avLst/>
          </a:prstGeom>
          <a:noFill/>
        </p:spPr>
        <p:txBody>
          <a:bodyPr wrap="square" rtlCol="0">
            <a:spAutoFit/>
          </a:bodyPr>
          <a:lstStyle/>
          <a:p>
            <a:pPr algn="ctr"/>
            <a:r>
              <a:rPr lang="it-IT" sz="1800" dirty="0">
                <a:solidFill>
                  <a:schemeClr val="bg1"/>
                </a:solidFill>
                <a:latin typeface="Berlin Sans FB" panose="020E0602020502020306" pitchFamily="34" charset="0"/>
              </a:rPr>
              <a:t>Learning, as a process of continuous improvement of knowledge and abilities</a:t>
            </a:r>
          </a:p>
        </p:txBody>
      </p:sp>
      <p:sp>
        <p:nvSpPr>
          <p:cNvPr id="14" name="TextBox 13">
            <a:extLst>
              <a:ext uri="{FF2B5EF4-FFF2-40B4-BE49-F238E27FC236}">
                <a16:creationId xmlns:a16="http://schemas.microsoft.com/office/drawing/2014/main" id="{B71C9AFD-812A-4D1D-AFE7-7EF8D299A1F5}"/>
              </a:ext>
            </a:extLst>
          </p:cNvPr>
          <p:cNvSpPr txBox="1"/>
          <p:nvPr/>
        </p:nvSpPr>
        <p:spPr>
          <a:xfrm>
            <a:off x="9161568" y="2304485"/>
            <a:ext cx="2394408" cy="923330"/>
          </a:xfrm>
          <a:prstGeom prst="rect">
            <a:avLst/>
          </a:prstGeom>
          <a:noFill/>
        </p:spPr>
        <p:txBody>
          <a:bodyPr wrap="square" rtlCol="0">
            <a:spAutoFit/>
          </a:bodyPr>
          <a:lstStyle/>
          <a:p>
            <a:pPr algn="ctr"/>
            <a:r>
              <a:rPr lang="it-IT" sz="1800" dirty="0">
                <a:solidFill>
                  <a:schemeClr val="bg1"/>
                </a:solidFill>
                <a:latin typeface="Berlin Sans FB" panose="020E0602020502020306" pitchFamily="34" charset="0"/>
              </a:rPr>
              <a:t>Promotion of our cultural heritage in all its meaning</a:t>
            </a:r>
          </a:p>
        </p:txBody>
      </p:sp>
      <p:sp>
        <p:nvSpPr>
          <p:cNvPr id="5" name="TextBox 4">
            <a:extLst>
              <a:ext uri="{FF2B5EF4-FFF2-40B4-BE49-F238E27FC236}">
                <a16:creationId xmlns:a16="http://schemas.microsoft.com/office/drawing/2014/main" id="{3752F1BD-AE54-402F-8F59-4FC78635F19B}"/>
              </a:ext>
            </a:extLst>
          </p:cNvPr>
          <p:cNvSpPr txBox="1"/>
          <p:nvPr/>
        </p:nvSpPr>
        <p:spPr>
          <a:xfrm>
            <a:off x="1130931" y="941551"/>
            <a:ext cx="2394408" cy="646331"/>
          </a:xfrm>
          <a:prstGeom prst="rect">
            <a:avLst/>
          </a:prstGeom>
          <a:noFill/>
        </p:spPr>
        <p:txBody>
          <a:bodyPr wrap="square" rtlCol="0">
            <a:spAutoFit/>
          </a:bodyPr>
          <a:lstStyle/>
          <a:p>
            <a:pPr algn="ctr"/>
            <a:r>
              <a:rPr lang="it-IT" sz="1800" dirty="0">
                <a:solidFill>
                  <a:schemeClr val="bg1"/>
                </a:solidFill>
                <a:latin typeface="Berlin Sans FB" panose="020E0602020502020306" pitchFamily="34" charset="0"/>
              </a:rPr>
              <a:t>Awareness and active partecipation</a:t>
            </a:r>
          </a:p>
        </p:txBody>
      </p:sp>
      <p:sp>
        <p:nvSpPr>
          <p:cNvPr id="38" name="Cloud 37">
            <a:extLst>
              <a:ext uri="{FF2B5EF4-FFF2-40B4-BE49-F238E27FC236}">
                <a16:creationId xmlns:a16="http://schemas.microsoft.com/office/drawing/2014/main" id="{AE382C33-8BBA-4FA3-BD44-1A9C6477E037}"/>
              </a:ext>
            </a:extLst>
          </p:cNvPr>
          <p:cNvSpPr/>
          <p:nvPr/>
        </p:nvSpPr>
        <p:spPr>
          <a:xfrm>
            <a:off x="6118709" y="5240855"/>
            <a:ext cx="3384222" cy="154599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6" name="Cloud 35">
            <a:extLst>
              <a:ext uri="{FF2B5EF4-FFF2-40B4-BE49-F238E27FC236}">
                <a16:creationId xmlns:a16="http://schemas.microsoft.com/office/drawing/2014/main" id="{92DB8E25-B403-4BDB-9424-CAEA91B03B44}"/>
              </a:ext>
            </a:extLst>
          </p:cNvPr>
          <p:cNvSpPr/>
          <p:nvPr/>
        </p:nvSpPr>
        <p:spPr>
          <a:xfrm>
            <a:off x="8572215" y="3730428"/>
            <a:ext cx="3384222" cy="154599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Cloud 25">
            <a:extLst>
              <a:ext uri="{FF2B5EF4-FFF2-40B4-BE49-F238E27FC236}">
                <a16:creationId xmlns:a16="http://schemas.microsoft.com/office/drawing/2014/main" id="{814F6EF1-9DF9-48E1-A04D-4D48CD587ED0}"/>
              </a:ext>
            </a:extLst>
          </p:cNvPr>
          <p:cNvSpPr/>
          <p:nvPr/>
        </p:nvSpPr>
        <p:spPr>
          <a:xfrm>
            <a:off x="317084" y="2263537"/>
            <a:ext cx="3384222" cy="154599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extBox 14">
            <a:extLst>
              <a:ext uri="{FF2B5EF4-FFF2-40B4-BE49-F238E27FC236}">
                <a16:creationId xmlns:a16="http://schemas.microsoft.com/office/drawing/2014/main" id="{DE46529C-B839-452D-8A0E-164215EF6095}"/>
              </a:ext>
            </a:extLst>
          </p:cNvPr>
          <p:cNvSpPr txBox="1"/>
          <p:nvPr/>
        </p:nvSpPr>
        <p:spPr>
          <a:xfrm>
            <a:off x="6448647" y="5582966"/>
            <a:ext cx="2724346" cy="923330"/>
          </a:xfrm>
          <a:prstGeom prst="rect">
            <a:avLst/>
          </a:prstGeom>
          <a:noFill/>
        </p:spPr>
        <p:txBody>
          <a:bodyPr wrap="square" rtlCol="0">
            <a:spAutoFit/>
          </a:bodyPr>
          <a:lstStyle/>
          <a:p>
            <a:pPr algn="ctr"/>
            <a:r>
              <a:rPr lang="en-US" sz="1800" dirty="0">
                <a:solidFill>
                  <a:schemeClr val="bg1"/>
                </a:solidFill>
                <a:latin typeface="Berlin Sans FB" panose="020E0602020502020306" pitchFamily="34" charset="0"/>
              </a:rPr>
              <a:t>Responsibility of today's generations towards the future ones</a:t>
            </a:r>
            <a:endParaRPr lang="it-IT" sz="1800" dirty="0">
              <a:solidFill>
                <a:schemeClr val="bg1"/>
              </a:solidFill>
              <a:latin typeface="Berlin Sans FB" panose="020E0602020502020306" pitchFamily="34" charset="0"/>
            </a:endParaRPr>
          </a:p>
        </p:txBody>
      </p:sp>
      <p:sp>
        <p:nvSpPr>
          <p:cNvPr id="17" name="TextBox 16">
            <a:extLst>
              <a:ext uri="{FF2B5EF4-FFF2-40B4-BE49-F238E27FC236}">
                <a16:creationId xmlns:a16="http://schemas.microsoft.com/office/drawing/2014/main" id="{2FE7E891-3ED5-4A9C-9F5A-FA65E524A552}"/>
              </a:ext>
            </a:extLst>
          </p:cNvPr>
          <p:cNvSpPr txBox="1"/>
          <p:nvPr/>
        </p:nvSpPr>
        <p:spPr>
          <a:xfrm>
            <a:off x="9067122" y="3960551"/>
            <a:ext cx="2394408" cy="1200329"/>
          </a:xfrm>
          <a:prstGeom prst="rect">
            <a:avLst/>
          </a:prstGeom>
          <a:noFill/>
        </p:spPr>
        <p:txBody>
          <a:bodyPr wrap="square" rtlCol="0">
            <a:spAutoFit/>
          </a:bodyPr>
          <a:lstStyle/>
          <a:p>
            <a:pPr algn="ctr"/>
            <a:r>
              <a:rPr lang="it-IT" sz="1800" dirty="0">
                <a:solidFill>
                  <a:schemeClr val="bg1"/>
                </a:solidFill>
                <a:latin typeface="Berlin Sans FB" panose="020E0602020502020306" pitchFamily="34" charset="0"/>
              </a:rPr>
              <a:t>To promote cultural exchanges with people from other protected areas</a:t>
            </a:r>
          </a:p>
        </p:txBody>
      </p:sp>
      <p:sp>
        <p:nvSpPr>
          <p:cNvPr id="19" name="TextBox 18">
            <a:extLst>
              <a:ext uri="{FF2B5EF4-FFF2-40B4-BE49-F238E27FC236}">
                <a16:creationId xmlns:a16="http://schemas.microsoft.com/office/drawing/2014/main" id="{7FB13153-EFBE-42DC-9772-1BB913A9990D}"/>
              </a:ext>
            </a:extLst>
          </p:cNvPr>
          <p:cNvSpPr txBox="1"/>
          <p:nvPr/>
        </p:nvSpPr>
        <p:spPr>
          <a:xfrm>
            <a:off x="811991" y="2551713"/>
            <a:ext cx="2394408" cy="923330"/>
          </a:xfrm>
          <a:prstGeom prst="rect">
            <a:avLst/>
          </a:prstGeom>
          <a:noFill/>
        </p:spPr>
        <p:txBody>
          <a:bodyPr wrap="square" rtlCol="0">
            <a:spAutoFit/>
          </a:bodyPr>
          <a:lstStyle/>
          <a:p>
            <a:pPr algn="ctr"/>
            <a:r>
              <a:rPr lang="it-IT" sz="1800" dirty="0">
                <a:solidFill>
                  <a:schemeClr val="bg1"/>
                </a:solidFill>
                <a:latin typeface="Berlin Sans FB" panose="020E0602020502020306" pitchFamily="34" charset="0"/>
              </a:rPr>
              <a:t>To actively contribute to the writing of youth projects</a:t>
            </a:r>
          </a:p>
        </p:txBody>
      </p:sp>
      <p:sp>
        <p:nvSpPr>
          <p:cNvPr id="30" name="Cloud 29">
            <a:extLst>
              <a:ext uri="{FF2B5EF4-FFF2-40B4-BE49-F238E27FC236}">
                <a16:creationId xmlns:a16="http://schemas.microsoft.com/office/drawing/2014/main" id="{83960EEF-9A16-456C-82D4-3937725F6F8E}"/>
              </a:ext>
            </a:extLst>
          </p:cNvPr>
          <p:cNvSpPr/>
          <p:nvPr/>
        </p:nvSpPr>
        <p:spPr>
          <a:xfrm>
            <a:off x="2531311" y="5229643"/>
            <a:ext cx="3384222" cy="154599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extBox 9">
            <a:extLst>
              <a:ext uri="{FF2B5EF4-FFF2-40B4-BE49-F238E27FC236}">
                <a16:creationId xmlns:a16="http://schemas.microsoft.com/office/drawing/2014/main" id="{8C4F2325-D683-498E-A492-BAE05C30D517}"/>
              </a:ext>
            </a:extLst>
          </p:cNvPr>
          <p:cNvSpPr txBox="1"/>
          <p:nvPr/>
        </p:nvSpPr>
        <p:spPr>
          <a:xfrm>
            <a:off x="3052714" y="5642490"/>
            <a:ext cx="2394408" cy="646331"/>
          </a:xfrm>
          <a:prstGeom prst="rect">
            <a:avLst/>
          </a:prstGeom>
          <a:noFill/>
        </p:spPr>
        <p:txBody>
          <a:bodyPr wrap="square" rtlCol="0">
            <a:spAutoFit/>
          </a:bodyPr>
          <a:lstStyle/>
          <a:p>
            <a:pPr algn="ctr"/>
            <a:r>
              <a:rPr lang="it-IT" sz="1800" dirty="0">
                <a:solidFill>
                  <a:schemeClr val="bg1"/>
                </a:solidFill>
                <a:latin typeface="Berlin Sans FB" panose="020E0602020502020306" pitchFamily="34" charset="0"/>
              </a:rPr>
              <a:t>Comunications as useful tool of exchange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4" name="Cloud 13">
            <a:extLst>
              <a:ext uri="{FF2B5EF4-FFF2-40B4-BE49-F238E27FC236}">
                <a16:creationId xmlns:a16="http://schemas.microsoft.com/office/drawing/2014/main" id="{0BECB1E2-5913-482F-946D-91A582311877}"/>
              </a:ext>
            </a:extLst>
          </p:cNvPr>
          <p:cNvSpPr/>
          <p:nvPr/>
        </p:nvSpPr>
        <p:spPr>
          <a:xfrm>
            <a:off x="3624713" y="407879"/>
            <a:ext cx="3730086" cy="186666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loud 17">
            <a:extLst>
              <a:ext uri="{FF2B5EF4-FFF2-40B4-BE49-F238E27FC236}">
                <a16:creationId xmlns:a16="http://schemas.microsoft.com/office/drawing/2014/main" id="{B7D811C8-9EB0-403A-96FA-A5C3675EEA83}"/>
              </a:ext>
            </a:extLst>
          </p:cNvPr>
          <p:cNvSpPr/>
          <p:nvPr/>
        </p:nvSpPr>
        <p:spPr>
          <a:xfrm>
            <a:off x="231815" y="2144596"/>
            <a:ext cx="3384222" cy="154599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Google Shape;116;g94b8088fec_0_16">
            <a:extLst>
              <a:ext uri="{FF2B5EF4-FFF2-40B4-BE49-F238E27FC236}">
                <a16:creationId xmlns:a16="http://schemas.microsoft.com/office/drawing/2014/main" id="{E925661D-F92F-44E3-9822-44B95BA8CC3B}"/>
              </a:ext>
            </a:extLst>
          </p:cNvPr>
          <p:cNvSpPr txBox="1">
            <a:spLocks/>
          </p:cNvSpPr>
          <p:nvPr/>
        </p:nvSpPr>
        <p:spPr>
          <a:xfrm>
            <a:off x="838200" y="2817219"/>
            <a:ext cx="10515600" cy="1325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Montserrat"/>
              <a:buNone/>
              <a:defRPr sz="4400" b="0"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it-IT"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Purposes</a:t>
            </a:r>
          </a:p>
        </p:txBody>
      </p:sp>
      <p:sp>
        <p:nvSpPr>
          <p:cNvPr id="2" name="TextBox 1">
            <a:extLst>
              <a:ext uri="{FF2B5EF4-FFF2-40B4-BE49-F238E27FC236}">
                <a16:creationId xmlns:a16="http://schemas.microsoft.com/office/drawing/2014/main" id="{5F9AA99E-7F9D-481E-B3C2-455C70242E56}"/>
              </a:ext>
            </a:extLst>
          </p:cNvPr>
          <p:cNvSpPr txBox="1"/>
          <p:nvPr/>
        </p:nvSpPr>
        <p:spPr>
          <a:xfrm>
            <a:off x="4169290" y="693560"/>
            <a:ext cx="2640933" cy="1200329"/>
          </a:xfrm>
          <a:prstGeom prst="rect">
            <a:avLst/>
          </a:prstGeom>
          <a:noFill/>
        </p:spPr>
        <p:txBody>
          <a:bodyPr wrap="square" rtlCol="0">
            <a:spAutoFit/>
          </a:bodyPr>
          <a:lstStyle/>
          <a:p>
            <a:pPr algn="ctr"/>
            <a:r>
              <a:rPr lang="it-IT" sz="1800" dirty="0">
                <a:solidFill>
                  <a:schemeClr val="bg1"/>
                </a:solidFill>
                <a:latin typeface="Berlin Sans FB" panose="020E0602020502020306" pitchFamily="34" charset="0"/>
              </a:rPr>
              <a:t>To play a consultive and proactive role into the MAB Reserve’s decision-making process</a:t>
            </a:r>
          </a:p>
        </p:txBody>
      </p:sp>
      <p:sp>
        <p:nvSpPr>
          <p:cNvPr id="20" name="Cloud 19">
            <a:extLst>
              <a:ext uri="{FF2B5EF4-FFF2-40B4-BE49-F238E27FC236}">
                <a16:creationId xmlns:a16="http://schemas.microsoft.com/office/drawing/2014/main" id="{DA859AA0-B1BC-46FB-93E0-2076325E3300}"/>
              </a:ext>
            </a:extLst>
          </p:cNvPr>
          <p:cNvSpPr/>
          <p:nvPr/>
        </p:nvSpPr>
        <p:spPr>
          <a:xfrm>
            <a:off x="128943" y="4222252"/>
            <a:ext cx="3384222" cy="154599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extBox 2">
            <a:extLst>
              <a:ext uri="{FF2B5EF4-FFF2-40B4-BE49-F238E27FC236}">
                <a16:creationId xmlns:a16="http://schemas.microsoft.com/office/drawing/2014/main" id="{8EBF10B8-7B1E-4309-B9F7-DC710AA93007}"/>
              </a:ext>
            </a:extLst>
          </p:cNvPr>
          <p:cNvSpPr txBox="1"/>
          <p:nvPr/>
        </p:nvSpPr>
        <p:spPr>
          <a:xfrm>
            <a:off x="726722" y="2317429"/>
            <a:ext cx="2394408" cy="1200329"/>
          </a:xfrm>
          <a:prstGeom prst="rect">
            <a:avLst/>
          </a:prstGeom>
          <a:noFill/>
        </p:spPr>
        <p:txBody>
          <a:bodyPr wrap="square" rtlCol="0">
            <a:spAutoFit/>
          </a:bodyPr>
          <a:lstStyle/>
          <a:p>
            <a:pPr algn="ctr"/>
            <a:r>
              <a:rPr lang="it-IT" sz="1800" dirty="0">
                <a:solidFill>
                  <a:schemeClr val="bg1"/>
                </a:solidFill>
                <a:latin typeface="Berlin Sans FB" panose="020E0602020502020306" pitchFamily="34" charset="0"/>
              </a:rPr>
              <a:t>To promote the active partecipation of young people into territorial activities</a:t>
            </a:r>
          </a:p>
        </p:txBody>
      </p:sp>
      <p:sp>
        <p:nvSpPr>
          <p:cNvPr id="6" name="TextBox 5">
            <a:extLst>
              <a:ext uri="{FF2B5EF4-FFF2-40B4-BE49-F238E27FC236}">
                <a16:creationId xmlns:a16="http://schemas.microsoft.com/office/drawing/2014/main" id="{472F48B3-82F6-471E-B694-F93A643A73AD}"/>
              </a:ext>
            </a:extLst>
          </p:cNvPr>
          <p:cNvSpPr txBox="1"/>
          <p:nvPr/>
        </p:nvSpPr>
        <p:spPr>
          <a:xfrm>
            <a:off x="623850" y="4342871"/>
            <a:ext cx="2394408" cy="1200329"/>
          </a:xfrm>
          <a:prstGeom prst="rect">
            <a:avLst/>
          </a:prstGeom>
          <a:noFill/>
        </p:spPr>
        <p:txBody>
          <a:bodyPr wrap="square" rtlCol="0">
            <a:spAutoFit/>
          </a:bodyPr>
          <a:lstStyle/>
          <a:p>
            <a:pPr algn="ctr"/>
            <a:r>
              <a:rPr lang="it-IT" sz="1800" dirty="0">
                <a:solidFill>
                  <a:schemeClr val="bg1"/>
                </a:solidFill>
                <a:latin typeface="Berlin Sans FB" panose="020E0602020502020306" pitchFamily="34" charset="0"/>
              </a:rPr>
              <a:t>Encourage the relation between youth living withins the Reserve’s municipalities</a:t>
            </a:r>
          </a:p>
        </p:txBody>
      </p:sp>
      <p:sp>
        <p:nvSpPr>
          <p:cNvPr id="16" name="Cloud 15">
            <a:extLst>
              <a:ext uri="{FF2B5EF4-FFF2-40B4-BE49-F238E27FC236}">
                <a16:creationId xmlns:a16="http://schemas.microsoft.com/office/drawing/2014/main" id="{FC61F939-9C14-4DB8-87DF-698E6C6C30D9}"/>
              </a:ext>
            </a:extLst>
          </p:cNvPr>
          <p:cNvSpPr/>
          <p:nvPr/>
        </p:nvSpPr>
        <p:spPr>
          <a:xfrm>
            <a:off x="3961758" y="4995250"/>
            <a:ext cx="3384222" cy="154599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Cloud 23">
            <a:extLst>
              <a:ext uri="{FF2B5EF4-FFF2-40B4-BE49-F238E27FC236}">
                <a16:creationId xmlns:a16="http://schemas.microsoft.com/office/drawing/2014/main" id="{25FDAC2D-1353-4EE5-BFD0-C4434D08AABF}"/>
              </a:ext>
            </a:extLst>
          </p:cNvPr>
          <p:cNvSpPr/>
          <p:nvPr/>
        </p:nvSpPr>
        <p:spPr>
          <a:xfrm>
            <a:off x="7846101" y="4342870"/>
            <a:ext cx="3466206" cy="172799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loud 21">
            <a:extLst>
              <a:ext uri="{FF2B5EF4-FFF2-40B4-BE49-F238E27FC236}">
                <a16:creationId xmlns:a16="http://schemas.microsoft.com/office/drawing/2014/main" id="{C1855BB3-D0AC-4DC8-AE60-A09B1F40AD15}"/>
              </a:ext>
            </a:extLst>
          </p:cNvPr>
          <p:cNvSpPr/>
          <p:nvPr/>
        </p:nvSpPr>
        <p:spPr>
          <a:xfrm>
            <a:off x="7928085" y="2405757"/>
            <a:ext cx="3384222" cy="154599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Box 7">
            <a:extLst>
              <a:ext uri="{FF2B5EF4-FFF2-40B4-BE49-F238E27FC236}">
                <a16:creationId xmlns:a16="http://schemas.microsoft.com/office/drawing/2014/main" id="{92E7E84B-D040-41DE-9563-4F04CAB72E17}"/>
              </a:ext>
            </a:extLst>
          </p:cNvPr>
          <p:cNvSpPr txBox="1"/>
          <p:nvPr/>
        </p:nvSpPr>
        <p:spPr>
          <a:xfrm>
            <a:off x="8341008" y="2691865"/>
            <a:ext cx="2394408" cy="923330"/>
          </a:xfrm>
          <a:prstGeom prst="rect">
            <a:avLst/>
          </a:prstGeom>
          <a:noFill/>
        </p:spPr>
        <p:txBody>
          <a:bodyPr wrap="square" rtlCol="0">
            <a:spAutoFit/>
          </a:bodyPr>
          <a:lstStyle/>
          <a:p>
            <a:pPr algn="ctr"/>
            <a:r>
              <a:rPr lang="it-IT" sz="1800" dirty="0">
                <a:solidFill>
                  <a:schemeClr val="bg1"/>
                </a:solidFill>
                <a:latin typeface="Berlin Sans FB" panose="020E0602020502020306" pitchFamily="34" charset="0"/>
              </a:rPr>
              <a:t>To widen the local knowledge of young people</a:t>
            </a:r>
          </a:p>
        </p:txBody>
      </p:sp>
      <p:sp>
        <p:nvSpPr>
          <p:cNvPr id="10" name="TextBox 9">
            <a:extLst>
              <a:ext uri="{FF2B5EF4-FFF2-40B4-BE49-F238E27FC236}">
                <a16:creationId xmlns:a16="http://schemas.microsoft.com/office/drawing/2014/main" id="{0FF83A99-F919-4DBF-956D-11ACACBB86F1}"/>
              </a:ext>
            </a:extLst>
          </p:cNvPr>
          <p:cNvSpPr txBox="1"/>
          <p:nvPr/>
        </p:nvSpPr>
        <p:spPr>
          <a:xfrm>
            <a:off x="8425849" y="4567919"/>
            <a:ext cx="2394408" cy="1200329"/>
          </a:xfrm>
          <a:prstGeom prst="rect">
            <a:avLst/>
          </a:prstGeom>
          <a:noFill/>
        </p:spPr>
        <p:txBody>
          <a:bodyPr wrap="square" rtlCol="0">
            <a:spAutoFit/>
          </a:bodyPr>
          <a:lstStyle/>
          <a:p>
            <a:pPr algn="ctr"/>
            <a:r>
              <a:rPr lang="it-IT" sz="1800" dirty="0">
                <a:solidFill>
                  <a:schemeClr val="bg1"/>
                </a:solidFill>
                <a:latin typeface="Berlin Sans FB" panose="020E0602020502020306" pitchFamily="34" charset="0"/>
              </a:rPr>
              <a:t>To plan activities that could bring young people close to the reality of the Reserve</a:t>
            </a:r>
          </a:p>
        </p:txBody>
      </p:sp>
      <p:sp>
        <p:nvSpPr>
          <p:cNvPr id="12" name="TextBox 11">
            <a:extLst>
              <a:ext uri="{FF2B5EF4-FFF2-40B4-BE49-F238E27FC236}">
                <a16:creationId xmlns:a16="http://schemas.microsoft.com/office/drawing/2014/main" id="{EDE44DC2-2F3B-4713-B981-835E3E811E82}"/>
              </a:ext>
            </a:extLst>
          </p:cNvPr>
          <p:cNvSpPr txBox="1"/>
          <p:nvPr/>
        </p:nvSpPr>
        <p:spPr>
          <a:xfrm>
            <a:off x="4456665" y="5306583"/>
            <a:ext cx="2394408" cy="923330"/>
          </a:xfrm>
          <a:prstGeom prst="rect">
            <a:avLst/>
          </a:prstGeom>
          <a:noFill/>
        </p:spPr>
        <p:txBody>
          <a:bodyPr wrap="square" rtlCol="0">
            <a:spAutoFit/>
          </a:bodyPr>
          <a:lstStyle/>
          <a:p>
            <a:pPr algn="ctr"/>
            <a:r>
              <a:rPr lang="it-IT" sz="1800" dirty="0">
                <a:solidFill>
                  <a:schemeClr val="bg1"/>
                </a:solidFill>
                <a:latin typeface="Berlin Sans FB" panose="020E0602020502020306" pitchFamily="34" charset="0"/>
              </a:rPr>
              <a:t>To widen the local knowledge of young people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31" name="Cloud 30">
            <a:extLst>
              <a:ext uri="{FF2B5EF4-FFF2-40B4-BE49-F238E27FC236}">
                <a16:creationId xmlns:a16="http://schemas.microsoft.com/office/drawing/2014/main" id="{4FC45A49-6D26-41E1-8A83-D57757541406}"/>
              </a:ext>
            </a:extLst>
          </p:cNvPr>
          <p:cNvSpPr/>
          <p:nvPr/>
        </p:nvSpPr>
        <p:spPr>
          <a:xfrm>
            <a:off x="9175279" y="2468214"/>
            <a:ext cx="2233284" cy="98889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00"/>
              </a:solidFill>
            </a:endParaRPr>
          </a:p>
        </p:txBody>
      </p:sp>
      <p:pic>
        <p:nvPicPr>
          <p:cNvPr id="3" name="Picture 2" descr="A close up of a logo&#10;&#10;Description automatically generated">
            <a:extLst>
              <a:ext uri="{FF2B5EF4-FFF2-40B4-BE49-F238E27FC236}">
                <a16:creationId xmlns:a16="http://schemas.microsoft.com/office/drawing/2014/main" id="{628A3CDA-59E3-4B8C-94BD-465D27848335}"/>
              </a:ext>
            </a:extLst>
          </p:cNvPr>
          <p:cNvPicPr>
            <a:picLocks noChangeAspect="1"/>
          </p:cNvPicPr>
          <p:nvPr/>
        </p:nvPicPr>
        <p:blipFill rotWithShape="1">
          <a:blip r:embed="rId3"/>
          <a:srcRect t="38829" b="29606"/>
          <a:stretch/>
        </p:blipFill>
        <p:spPr>
          <a:xfrm>
            <a:off x="4441005" y="3106021"/>
            <a:ext cx="3309986" cy="981645"/>
          </a:xfrm>
          <a:prstGeom prst="rect">
            <a:avLst/>
          </a:prstGeom>
        </p:spPr>
      </p:pic>
      <p:sp>
        <p:nvSpPr>
          <p:cNvPr id="7" name="Google Shape;110;g94b8088fec_0_11">
            <a:extLst>
              <a:ext uri="{FF2B5EF4-FFF2-40B4-BE49-F238E27FC236}">
                <a16:creationId xmlns:a16="http://schemas.microsoft.com/office/drawing/2014/main" id="{A0323B64-5850-4764-A752-BC646DB43A48}"/>
              </a:ext>
            </a:extLst>
          </p:cNvPr>
          <p:cNvSpPr txBox="1">
            <a:spLocks noGrp="1"/>
          </p:cNvSpPr>
          <p:nvPr>
            <p:ph type="title"/>
          </p:nvPr>
        </p:nvSpPr>
        <p:spPr>
          <a:xfrm>
            <a:off x="3664472" y="2178939"/>
            <a:ext cx="5136431"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it-IT"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Nature Beats</a:t>
            </a:r>
            <a:endParaRPr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3" name="Cloud 32">
            <a:extLst>
              <a:ext uri="{FF2B5EF4-FFF2-40B4-BE49-F238E27FC236}">
                <a16:creationId xmlns:a16="http://schemas.microsoft.com/office/drawing/2014/main" id="{6B6130A2-EC52-449B-B2FB-8CFE4F2FE162}"/>
              </a:ext>
            </a:extLst>
          </p:cNvPr>
          <p:cNvSpPr/>
          <p:nvPr/>
        </p:nvSpPr>
        <p:spPr>
          <a:xfrm>
            <a:off x="1291131" y="703425"/>
            <a:ext cx="2233284" cy="98889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00"/>
              </a:solidFill>
            </a:endParaRPr>
          </a:p>
        </p:txBody>
      </p:sp>
      <p:sp>
        <p:nvSpPr>
          <p:cNvPr id="5" name="TextBox 4">
            <a:extLst>
              <a:ext uri="{FF2B5EF4-FFF2-40B4-BE49-F238E27FC236}">
                <a16:creationId xmlns:a16="http://schemas.microsoft.com/office/drawing/2014/main" id="{2459B9DA-78B3-4A06-92E6-BF7C5F9C197B}"/>
              </a:ext>
            </a:extLst>
          </p:cNvPr>
          <p:cNvSpPr txBox="1"/>
          <p:nvPr/>
        </p:nvSpPr>
        <p:spPr>
          <a:xfrm>
            <a:off x="3838280" y="4172578"/>
            <a:ext cx="4515439" cy="584775"/>
          </a:xfrm>
          <a:prstGeom prst="rect">
            <a:avLst/>
          </a:prstGeom>
          <a:noFill/>
        </p:spPr>
        <p:txBody>
          <a:bodyPr wrap="square" rtlCol="0">
            <a:spAutoFit/>
          </a:bodyPr>
          <a:lstStyle/>
          <a:p>
            <a:pPr algn="ctr"/>
            <a:r>
              <a:rPr lang="it-IT" sz="1600" dirty="0">
                <a:latin typeface="Berlin Sans FB" panose="020E0602020502020306" pitchFamily="34" charset="0"/>
              </a:rPr>
              <a:t>A day for youth people, the bond between music, fun and active citizenship.</a:t>
            </a:r>
          </a:p>
        </p:txBody>
      </p:sp>
      <p:sp>
        <p:nvSpPr>
          <p:cNvPr id="6" name="TextBox 5">
            <a:extLst>
              <a:ext uri="{FF2B5EF4-FFF2-40B4-BE49-F238E27FC236}">
                <a16:creationId xmlns:a16="http://schemas.microsoft.com/office/drawing/2014/main" id="{F5E27144-CEE8-4F81-8D6B-EFDE1CE98601}"/>
              </a:ext>
            </a:extLst>
          </p:cNvPr>
          <p:cNvSpPr txBox="1"/>
          <p:nvPr/>
        </p:nvSpPr>
        <p:spPr>
          <a:xfrm>
            <a:off x="9577436" y="2586082"/>
            <a:ext cx="1438336" cy="646331"/>
          </a:xfrm>
          <a:prstGeom prst="rect">
            <a:avLst/>
          </a:prstGeom>
          <a:noFill/>
        </p:spPr>
        <p:txBody>
          <a:bodyPr wrap="square" rtlCol="0">
            <a:spAutoFit/>
          </a:bodyPr>
          <a:lstStyle/>
          <a:p>
            <a:pPr algn="ctr"/>
            <a:r>
              <a:rPr lang="it-IT" sz="1800" dirty="0">
                <a:solidFill>
                  <a:schemeClr val="bg1"/>
                </a:solidFill>
                <a:latin typeface="Berlin Sans FB" panose="020E0602020502020306" pitchFamily="34" charset="0"/>
              </a:rPr>
              <a:t>Informal context</a:t>
            </a:r>
          </a:p>
        </p:txBody>
      </p:sp>
      <p:sp>
        <p:nvSpPr>
          <p:cNvPr id="8" name="TextBox 7">
            <a:extLst>
              <a:ext uri="{FF2B5EF4-FFF2-40B4-BE49-F238E27FC236}">
                <a16:creationId xmlns:a16="http://schemas.microsoft.com/office/drawing/2014/main" id="{1CE186E8-813D-4A67-814A-E93F20E960F2}"/>
              </a:ext>
            </a:extLst>
          </p:cNvPr>
          <p:cNvSpPr txBox="1"/>
          <p:nvPr/>
        </p:nvSpPr>
        <p:spPr>
          <a:xfrm>
            <a:off x="1772959" y="983504"/>
            <a:ext cx="2394408" cy="369332"/>
          </a:xfrm>
          <a:prstGeom prst="rect">
            <a:avLst/>
          </a:prstGeom>
          <a:noFill/>
        </p:spPr>
        <p:txBody>
          <a:bodyPr wrap="square" rtlCol="0">
            <a:spAutoFit/>
          </a:bodyPr>
          <a:lstStyle/>
          <a:p>
            <a:r>
              <a:rPr lang="it-IT" sz="1800" dirty="0">
                <a:solidFill>
                  <a:schemeClr val="bg1"/>
                </a:solidFill>
                <a:latin typeface="Berlin Sans FB" panose="020E0602020502020306" pitchFamily="34" charset="0"/>
              </a:rPr>
              <a:t>Ecofriendly </a:t>
            </a:r>
          </a:p>
        </p:txBody>
      </p:sp>
      <p:sp>
        <p:nvSpPr>
          <p:cNvPr id="28" name="Cloud 27">
            <a:extLst>
              <a:ext uri="{FF2B5EF4-FFF2-40B4-BE49-F238E27FC236}">
                <a16:creationId xmlns:a16="http://schemas.microsoft.com/office/drawing/2014/main" id="{F3A1D15F-8544-40D3-B653-1BD7EDB352AE}"/>
              </a:ext>
            </a:extLst>
          </p:cNvPr>
          <p:cNvSpPr/>
          <p:nvPr/>
        </p:nvSpPr>
        <p:spPr>
          <a:xfrm>
            <a:off x="6303698" y="5411909"/>
            <a:ext cx="2233284" cy="98889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00"/>
              </a:solidFill>
            </a:endParaRPr>
          </a:p>
        </p:txBody>
      </p:sp>
      <p:sp>
        <p:nvSpPr>
          <p:cNvPr id="35" name="Cloud 34">
            <a:extLst>
              <a:ext uri="{FF2B5EF4-FFF2-40B4-BE49-F238E27FC236}">
                <a16:creationId xmlns:a16="http://schemas.microsoft.com/office/drawing/2014/main" id="{FDE9D432-8A34-441B-8F07-4A7C28356553}"/>
              </a:ext>
            </a:extLst>
          </p:cNvPr>
          <p:cNvSpPr/>
          <p:nvPr/>
        </p:nvSpPr>
        <p:spPr>
          <a:xfrm>
            <a:off x="905967" y="5418847"/>
            <a:ext cx="2233284" cy="98889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00"/>
              </a:solidFill>
            </a:endParaRPr>
          </a:p>
        </p:txBody>
      </p:sp>
      <p:sp>
        <p:nvSpPr>
          <p:cNvPr id="19" name="TextBox 18">
            <a:extLst>
              <a:ext uri="{FF2B5EF4-FFF2-40B4-BE49-F238E27FC236}">
                <a16:creationId xmlns:a16="http://schemas.microsoft.com/office/drawing/2014/main" id="{A0469E23-EBB5-41C6-97E8-D33A81C89FF4}"/>
              </a:ext>
            </a:extLst>
          </p:cNvPr>
          <p:cNvSpPr txBox="1"/>
          <p:nvPr/>
        </p:nvSpPr>
        <p:spPr>
          <a:xfrm>
            <a:off x="6377908" y="5533944"/>
            <a:ext cx="2084863" cy="646331"/>
          </a:xfrm>
          <a:prstGeom prst="rect">
            <a:avLst/>
          </a:prstGeom>
          <a:noFill/>
        </p:spPr>
        <p:txBody>
          <a:bodyPr wrap="square" rtlCol="0">
            <a:spAutoFit/>
          </a:bodyPr>
          <a:lstStyle/>
          <a:p>
            <a:pPr algn="ctr"/>
            <a:r>
              <a:rPr lang="it-IT" sz="1800" dirty="0">
                <a:solidFill>
                  <a:schemeClr val="bg1"/>
                </a:solidFill>
                <a:latin typeface="Berlin Sans FB" panose="020E0602020502020306" pitchFamily="34" charset="0"/>
              </a:rPr>
              <a:t>Sharing of feelings and ideas</a:t>
            </a:r>
          </a:p>
        </p:txBody>
      </p:sp>
      <p:sp>
        <p:nvSpPr>
          <p:cNvPr id="21" name="TextBox 20">
            <a:extLst>
              <a:ext uri="{FF2B5EF4-FFF2-40B4-BE49-F238E27FC236}">
                <a16:creationId xmlns:a16="http://schemas.microsoft.com/office/drawing/2014/main" id="{E4610869-8751-4931-A3E9-67A90FAF040B}"/>
              </a:ext>
            </a:extLst>
          </p:cNvPr>
          <p:cNvSpPr txBox="1"/>
          <p:nvPr/>
        </p:nvSpPr>
        <p:spPr>
          <a:xfrm>
            <a:off x="857337" y="5508244"/>
            <a:ext cx="2394408" cy="646331"/>
          </a:xfrm>
          <a:prstGeom prst="rect">
            <a:avLst/>
          </a:prstGeom>
          <a:noFill/>
        </p:spPr>
        <p:txBody>
          <a:bodyPr wrap="square" rtlCol="0">
            <a:spAutoFit/>
          </a:bodyPr>
          <a:lstStyle/>
          <a:p>
            <a:pPr algn="ctr"/>
            <a:r>
              <a:rPr lang="it-IT" sz="1800" dirty="0">
                <a:solidFill>
                  <a:schemeClr val="bg1"/>
                </a:solidFill>
                <a:latin typeface="Berlin Sans FB" panose="020E0602020502020306" pitchFamily="34" charset="0"/>
              </a:rPr>
              <a:t>Setting in rarely frequented area </a:t>
            </a:r>
          </a:p>
        </p:txBody>
      </p:sp>
      <p:pic>
        <p:nvPicPr>
          <p:cNvPr id="25" name="Picture 24" descr="A group of people standing on a stage&#10;&#10;Description automatically generated">
            <a:extLst>
              <a:ext uri="{FF2B5EF4-FFF2-40B4-BE49-F238E27FC236}">
                <a16:creationId xmlns:a16="http://schemas.microsoft.com/office/drawing/2014/main" id="{93E92583-AF56-4AB5-AF8C-5969B168B59F}"/>
              </a:ext>
            </a:extLst>
          </p:cNvPr>
          <p:cNvPicPr>
            <a:picLocks noChangeAspect="1"/>
          </p:cNvPicPr>
          <p:nvPr/>
        </p:nvPicPr>
        <p:blipFill>
          <a:blip r:embed="rId4"/>
          <a:stretch>
            <a:fillRect/>
          </a:stretch>
        </p:blipFill>
        <p:spPr>
          <a:xfrm>
            <a:off x="919919" y="2048679"/>
            <a:ext cx="1964585" cy="2949758"/>
          </a:xfrm>
          <a:prstGeom prst="rect">
            <a:avLst/>
          </a:prstGeom>
          <a:ln>
            <a:noFill/>
          </a:ln>
          <a:effectLst>
            <a:softEdge rad="112500"/>
          </a:effectLst>
        </p:spPr>
      </p:pic>
      <p:pic>
        <p:nvPicPr>
          <p:cNvPr id="29" name="Picture 28" descr="A group of people posing for a picture&#10;&#10;Description automatically generated">
            <a:extLst>
              <a:ext uri="{FF2B5EF4-FFF2-40B4-BE49-F238E27FC236}">
                <a16:creationId xmlns:a16="http://schemas.microsoft.com/office/drawing/2014/main" id="{B2E3BD20-2A3E-40B0-B2FA-C381E22A4CF8}"/>
              </a:ext>
            </a:extLst>
          </p:cNvPr>
          <p:cNvPicPr>
            <a:picLocks noChangeAspect="1"/>
          </p:cNvPicPr>
          <p:nvPr/>
        </p:nvPicPr>
        <p:blipFill>
          <a:blip r:embed="rId5"/>
          <a:stretch>
            <a:fillRect/>
          </a:stretch>
        </p:blipFill>
        <p:spPr>
          <a:xfrm>
            <a:off x="8963541" y="3780269"/>
            <a:ext cx="2603147" cy="2198947"/>
          </a:xfrm>
          <a:prstGeom prst="rect">
            <a:avLst/>
          </a:prstGeom>
          <a:ln>
            <a:noFill/>
          </a:ln>
          <a:effectLst>
            <a:softEdge rad="112500"/>
          </a:effectLst>
        </p:spPr>
      </p:pic>
      <p:pic>
        <p:nvPicPr>
          <p:cNvPr id="27" name="Picture 26" descr="A person sitting on a bench in a park&#10;&#10;Description automatically generated">
            <a:extLst>
              <a:ext uri="{FF2B5EF4-FFF2-40B4-BE49-F238E27FC236}">
                <a16:creationId xmlns:a16="http://schemas.microsoft.com/office/drawing/2014/main" id="{A0583B6E-EEF0-475D-9368-8CE68646B72E}"/>
              </a:ext>
            </a:extLst>
          </p:cNvPr>
          <p:cNvPicPr>
            <a:picLocks noChangeAspect="1"/>
          </p:cNvPicPr>
          <p:nvPr/>
        </p:nvPicPr>
        <p:blipFill>
          <a:blip r:embed="rId6"/>
          <a:stretch>
            <a:fillRect/>
          </a:stretch>
        </p:blipFill>
        <p:spPr>
          <a:xfrm>
            <a:off x="4853959" y="413772"/>
            <a:ext cx="2394408" cy="1628221"/>
          </a:xfrm>
          <a:prstGeom prst="rect">
            <a:avLst/>
          </a:prstGeom>
          <a:ln>
            <a:noFill/>
          </a:ln>
          <a:effectLst>
            <a:softEdge rad="112500"/>
          </a:effectLst>
        </p:spPr>
      </p:pic>
      <p:pic>
        <p:nvPicPr>
          <p:cNvPr id="16" name="Picture 15" descr="A drawing of a cartoon character&#10;&#10;Description automatically generated">
            <a:extLst>
              <a:ext uri="{FF2B5EF4-FFF2-40B4-BE49-F238E27FC236}">
                <a16:creationId xmlns:a16="http://schemas.microsoft.com/office/drawing/2014/main" id="{9134D374-DA0F-4E20-9FBC-00890E1DA3ED}"/>
              </a:ext>
            </a:extLst>
          </p:cNvPr>
          <p:cNvPicPr>
            <a:picLocks noChangeAspect="1"/>
          </p:cNvPicPr>
          <p:nvPr/>
        </p:nvPicPr>
        <p:blipFill>
          <a:blip r:embed="rId7"/>
          <a:stretch>
            <a:fillRect/>
          </a:stretch>
        </p:blipFill>
        <p:spPr>
          <a:xfrm>
            <a:off x="4305849" y="4850584"/>
            <a:ext cx="824306" cy="824306"/>
          </a:xfrm>
          <a:prstGeom prst="rect">
            <a:avLst/>
          </a:prstGeom>
        </p:spPr>
      </p:pic>
      <p:pic>
        <p:nvPicPr>
          <p:cNvPr id="20" name="Picture 19" descr="A close up of a sign&#10;&#10;Description automatically generated">
            <a:extLst>
              <a:ext uri="{FF2B5EF4-FFF2-40B4-BE49-F238E27FC236}">
                <a16:creationId xmlns:a16="http://schemas.microsoft.com/office/drawing/2014/main" id="{367A3B13-DE24-486F-94E9-7C5709C0F747}"/>
              </a:ext>
            </a:extLst>
          </p:cNvPr>
          <p:cNvPicPr>
            <a:picLocks noChangeAspect="1"/>
          </p:cNvPicPr>
          <p:nvPr/>
        </p:nvPicPr>
        <p:blipFill>
          <a:blip r:embed="rId8"/>
          <a:stretch>
            <a:fillRect/>
          </a:stretch>
        </p:blipFill>
        <p:spPr>
          <a:xfrm>
            <a:off x="4805352" y="5768122"/>
            <a:ext cx="824306" cy="824306"/>
          </a:xfrm>
          <a:prstGeom prst="rect">
            <a:avLst/>
          </a:prstGeom>
        </p:spPr>
      </p:pic>
      <p:pic>
        <p:nvPicPr>
          <p:cNvPr id="23" name="Picture 22" descr="A close up of a sign&#10;&#10;Description automatically generated">
            <a:extLst>
              <a:ext uri="{FF2B5EF4-FFF2-40B4-BE49-F238E27FC236}">
                <a16:creationId xmlns:a16="http://schemas.microsoft.com/office/drawing/2014/main" id="{16624FC1-8AB0-4F37-9BBE-2A9374DC0D86}"/>
              </a:ext>
            </a:extLst>
          </p:cNvPr>
          <p:cNvPicPr>
            <a:picLocks noChangeAspect="1"/>
          </p:cNvPicPr>
          <p:nvPr/>
        </p:nvPicPr>
        <p:blipFill>
          <a:blip r:embed="rId9"/>
          <a:stretch>
            <a:fillRect/>
          </a:stretch>
        </p:blipFill>
        <p:spPr>
          <a:xfrm>
            <a:off x="3838042" y="5742422"/>
            <a:ext cx="824306" cy="82430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542</TotalTime>
  <Words>630</Words>
  <Application>Microsoft Office PowerPoint</Application>
  <PresentationFormat>Widescreen</PresentationFormat>
  <Paragraphs>65</Paragraphs>
  <Slides>13</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Montserrat</vt:lpstr>
      <vt:lpstr>Open Sans</vt:lpstr>
      <vt:lpstr>Arial</vt:lpstr>
      <vt:lpstr>Berlin Sans FB</vt:lpstr>
      <vt:lpstr>Office Theme</vt:lpstr>
      <vt:lpstr>PowerPoint Presentation</vt:lpstr>
      <vt:lpstr>A little piece of Heaven: Julian Prealps Nature Park </vt:lpstr>
      <vt:lpstr>PowerPoint Presentation</vt:lpstr>
      <vt:lpstr>PowerPoint Presentation</vt:lpstr>
      <vt:lpstr>From Nature Park to MAB Reserve</vt:lpstr>
      <vt:lpstr>Youth Advisory Board </vt:lpstr>
      <vt:lpstr>Values</vt:lpstr>
      <vt:lpstr>PowerPoint Presentation</vt:lpstr>
      <vt:lpstr>Nature Beats</vt:lpstr>
      <vt:lpstr>PowerPoint Presentation</vt:lpstr>
      <vt:lpstr>PowerPoint Presentation</vt:lpstr>
      <vt:lpstr>Plans for the future</vt:lpstr>
      <vt:lpstr>Thanks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Fernando Pinillos</dc:creator>
  <cp:lastModifiedBy>nicola.ceschia@studenti.unipr.it</cp:lastModifiedBy>
  <cp:revision>58</cp:revision>
  <dcterms:created xsi:type="dcterms:W3CDTF">2020-08-13T10:08:46Z</dcterms:created>
  <dcterms:modified xsi:type="dcterms:W3CDTF">2020-09-08T10:25:30Z</dcterms:modified>
</cp:coreProperties>
</file>