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24" r:id="rId4"/>
    <p:sldId id="325" r:id="rId5"/>
    <p:sldId id="326" r:id="rId6"/>
    <p:sldId id="321" r:id="rId7"/>
    <p:sldId id="320" r:id="rId8"/>
    <p:sldId id="322" r:id="rId9"/>
    <p:sldId id="323" r:id="rId10"/>
    <p:sldId id="329" r:id="rId11"/>
    <p:sldId id="330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>
        <p:guide orient="horz" pos="66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C995-07D6-474B-AD07-79C3A0ED0D43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9205-97C9-473B-8618-52D4B21C2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9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44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59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40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627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05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867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21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ac36cbd5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ac36cbd5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6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6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67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3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3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7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04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7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8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1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A1ED-77EE-4639-94F8-28C1ECA1E90D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B2544-4D8A-4A29-86A4-CC231B0F3D8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6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ia.Petrosillo@europar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food/sites/food/files/safety/docs/f2f_action-plan_2020_strategy-info_en.pdf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european-green-deal-communication_e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.europa.eu/info/food-farming-fisheries/farming/coronavirus-response_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food-farming-fisheries/sustainability_and_natural_resources/documents/analysis-of-links-between-cap-and-green-deal_e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ec.europa.eu/info/sites/info/files/food-farming-fisheries/sustainability_and_natural_resources/documents/factsheet-how-cap-contributes-to-green-deal_en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sites/info/files/food-farming-fisheries/sustainability_and_natural_resources/documents/factsheet-how-cap-contributes-to-green-deal_en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eur-lex.europa.eu/legal-content/EN/TXT/?qid=1590574123338&amp;uri=CELEX:52020DC038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-lex.europa.eu/legal-content/EN/TXT/?uri=CELEX:52020DC0381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.europa.eu/commission/presscorner/detail/en/qanda_20_8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commission/presscorner/detail/en/qanda_20_886" TargetMode="External"/><Relationship Id="rId5" Type="http://schemas.openxmlformats.org/officeDocument/2006/relationships/hyperlink" Target="https://eur-lex.europa.eu/legal-content/EN/TXT/?uri=CELEX:52020DC0381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214" y="5068529"/>
            <a:ext cx="11087819" cy="1547932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Stefania Petrosillo</a:t>
            </a:r>
          </a:p>
          <a:p>
            <a:pPr algn="l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EUROPARC Policy Officer</a:t>
            </a:r>
          </a:p>
          <a:p>
            <a:pPr algn="l"/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stefania.petrosillo@europarc.org</a:t>
            </a:r>
            <a:r>
              <a:rPr lang="en-GB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sz="2000" i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49213" y="2887577"/>
            <a:ext cx="11087819" cy="1274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AGRICULTURE AND PROTECTED AREAS</a:t>
            </a:r>
          </a:p>
          <a:p>
            <a:pPr algn="l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THE EU NEW STRATEGIES: BIODIVERSITY 2030 and FARM TO FORK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4621" y="631455"/>
            <a:ext cx="10515600" cy="638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EUROPARC </a:t>
            </a:r>
            <a:r>
              <a:rPr lang="es-E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Conference</a:t>
            </a:r>
            <a:r>
              <a:rPr lang="es-E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 2020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744" y="1956816"/>
            <a:ext cx="4791919" cy="45197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65330" y="531634"/>
            <a:ext cx="8482515" cy="632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ROLE FOR PROTECTED AREAS </a:t>
            </a: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THESE GOALS?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086600" y="5614417"/>
            <a:ext cx="437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https://ec.europa.eu/food/sites/food/files/safety/docs/f2f_action-plan_2020_strategy-info_en.pdf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632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" y="1155208"/>
            <a:ext cx="7507224" cy="5600968"/>
          </a:xfrm>
          <a:prstGeom prst="rect">
            <a:avLst/>
          </a:prstGeom>
        </p:spPr>
      </p:pic>
      <p:pic>
        <p:nvPicPr>
          <p:cNvPr id="3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7654" y="1691640"/>
            <a:ext cx="2231136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25" t="14000" r="35350" b="9333"/>
          <a:stretch/>
        </p:blipFill>
        <p:spPr>
          <a:xfrm>
            <a:off x="9747504" y="3495061"/>
            <a:ext cx="2295143" cy="32109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645152" y="2048256"/>
            <a:ext cx="594360" cy="329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487168" y="5303520"/>
            <a:ext cx="5586984" cy="356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28600" y="2468880"/>
            <a:ext cx="2660904" cy="40233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6" y="689706"/>
            <a:ext cx="7772400" cy="582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6016" y="6272785"/>
            <a:ext cx="12403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</a:rPr>
              <a:t>©S.Petrosillo</a:t>
            </a:r>
            <a:endParaRPr lang="it-IT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0085" y="5316285"/>
            <a:ext cx="323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it-IT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28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832" y="5794171"/>
            <a:ext cx="7165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https://ec.europa.eu/info/sites/info/files/european-green-deal-communication_en.pdf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5" t="18800" r="18550" b="11734"/>
          <a:stretch/>
        </p:blipFill>
        <p:spPr>
          <a:xfrm>
            <a:off x="703626" y="1435608"/>
            <a:ext cx="6558407" cy="3950208"/>
          </a:xfrm>
          <a:prstGeom prst="rect">
            <a:avLst/>
          </a:prstGeom>
        </p:spPr>
      </p:pic>
      <p:sp>
        <p:nvSpPr>
          <p:cNvPr id="7" name="Google Shape;128;p17"/>
          <p:cNvSpPr txBox="1">
            <a:spLocks/>
          </p:cNvSpPr>
          <p:nvPr/>
        </p:nvSpPr>
        <p:spPr>
          <a:xfrm>
            <a:off x="7863840" y="2276856"/>
            <a:ext cx="3776472" cy="21854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a new vision of Europe: </a:t>
            </a:r>
            <a:r>
              <a:rPr lang="en-GB" sz="1800" b="1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a fair and prosperous society, with a modern resource-efficient and competitive economy</a:t>
            </a:r>
            <a:br>
              <a:rPr lang="en-GB" sz="1800" b="1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</a:br>
            <a:endParaRPr lang="en-GB" sz="1800" b="1" dirty="0" smtClean="0">
              <a:latin typeface="Calibri" panose="020F0502020204030204" pitchFamily="34" charset="0"/>
              <a:ea typeface="Catamaran"/>
              <a:cs typeface="Calibri" panose="020F0502020204030204" pitchFamily="34" charset="0"/>
              <a:sym typeface="Catamaran"/>
            </a:endParaRPr>
          </a:p>
          <a:p>
            <a:r>
              <a:rPr lang="en-GB" sz="1800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achieve carbon neutrality by 2050 and to position the European continent as a leader</a:t>
            </a:r>
            <a:br>
              <a:rPr lang="en-GB" sz="1800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</a:br>
            <a:endParaRPr lang="en-GB" sz="1800" dirty="0" smtClean="0">
              <a:latin typeface="Calibri" panose="020F0502020204030204" pitchFamily="34" charset="0"/>
              <a:ea typeface="Catamaran"/>
              <a:cs typeface="Calibri" panose="020F0502020204030204" pitchFamily="34" charset="0"/>
              <a:sym typeface="Catamaran"/>
            </a:endParaRPr>
          </a:p>
          <a:p>
            <a:r>
              <a:rPr lang="en-GB" sz="1800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a transition in all sectors, with the underlying idea being "mainstream environment”</a:t>
            </a:r>
            <a:br>
              <a:rPr lang="en-GB" sz="1800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</a:br>
            <a:endParaRPr lang="en-GB" sz="1800" dirty="0" smtClean="0">
              <a:latin typeface="Calibri" panose="020F0502020204030204" pitchFamily="34" charset="0"/>
              <a:ea typeface="Catamaran"/>
              <a:cs typeface="Calibri" panose="020F0502020204030204" pitchFamily="34" charset="0"/>
              <a:sym typeface="Catamaran"/>
            </a:endParaRPr>
          </a:p>
          <a:p>
            <a:r>
              <a:rPr lang="en-GB" sz="1800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interconnection of challenges</a:t>
            </a:r>
            <a:endParaRPr lang="en-GB" sz="1800" dirty="0">
              <a:latin typeface="Calibri" panose="020F0502020204030204" pitchFamily="34" charset="0"/>
              <a:ea typeface="Catamaran"/>
              <a:cs typeface="Calibri" panose="020F0502020204030204" pitchFamily="34" charset="0"/>
              <a:sym typeface="Catamar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40653" y="446129"/>
            <a:ext cx="5705283" cy="632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CONTEXT : THE EU GREEN DEAL</a:t>
            </a:r>
          </a:p>
        </p:txBody>
      </p:sp>
    </p:spTree>
    <p:extLst>
      <p:ext uri="{BB962C8B-B14F-4D97-AF65-F5344CB8AC3E}">
        <p14:creationId xmlns:p14="http://schemas.microsoft.com/office/powerpoint/2010/main" val="4222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576645" y="446129"/>
            <a:ext cx="5705283" cy="632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CONTEXT : COVID-19</a:t>
            </a:r>
          </a:p>
        </p:txBody>
      </p:sp>
      <p:sp>
        <p:nvSpPr>
          <p:cNvPr id="6" name="Google Shape;148;p19"/>
          <p:cNvSpPr txBox="1">
            <a:spLocks/>
          </p:cNvSpPr>
          <p:nvPr/>
        </p:nvSpPr>
        <p:spPr>
          <a:xfrm>
            <a:off x="5563672" y="2254488"/>
            <a:ext cx="6058352" cy="6624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ts val="1400"/>
              <a:buNone/>
            </a:pPr>
            <a:r>
              <a:rPr lang="en-GB" sz="2000" b="1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COVID-19 impacts to the the </a:t>
            </a:r>
            <a:r>
              <a:rPr lang="en-GB" sz="2000" b="1" dirty="0" err="1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agri</a:t>
            </a:r>
            <a:r>
              <a:rPr lang="en-GB" sz="2000" b="1" dirty="0" smtClean="0">
                <a:latin typeface="Calibri" panose="020F0502020204030204" pitchFamily="34" charset="0"/>
                <a:ea typeface="Catamaran"/>
                <a:cs typeface="Calibri" panose="020F0502020204030204" pitchFamily="34" charset="0"/>
                <a:sym typeface="Catamaran"/>
              </a:rPr>
              <a:t>-food sector </a:t>
            </a:r>
            <a:endParaRPr lang="en-GB" sz="2000" b="1" dirty="0">
              <a:latin typeface="Calibri" panose="020F0502020204030204" pitchFamily="34" charset="0"/>
              <a:ea typeface="Catamaran"/>
              <a:cs typeface="Calibri" panose="020F0502020204030204" pitchFamily="34" charset="0"/>
              <a:sym typeface="Catamar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216" y="1344168"/>
            <a:ext cx="4690872" cy="5084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6608" y="56661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hlinkClick r:id="rId4"/>
              </a:rPr>
              <a:t>https://ec.europa.eu/info/food-farming-fisheries/farming/coronavirus-response_en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99176" y="329785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EU’s special support to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agriculture and food sectors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amid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COVID-19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Debate about the economic sustainability of green new obligations for farmers in COVID-19 time </a:t>
            </a:r>
            <a:endParaRPr lang="en-GB" sz="200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99570" y="248170"/>
            <a:ext cx="8482515" cy="632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CONTEXT : THE COMMON AGRICULTURE POLICY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928" y="6445921"/>
            <a:ext cx="12006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</a:t>
            </a:r>
            <a:r>
              <a:rPr lang="en-GB" sz="1200" dirty="0" smtClean="0">
                <a:hlinkClick r:id="rId3"/>
              </a:rPr>
              <a:t>ec.europa.eu/info/sites/info/files/food-farming-fisheries/sustainability_and_natural_resources/documents/analysis-of-links-between-cap-and-green-deal_en.pdf</a:t>
            </a:r>
            <a:endParaRPr lang="en-GB" sz="1200" dirty="0" smtClean="0">
              <a:hlinkClick r:id="rId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511" y="1986699"/>
            <a:ext cx="9270823" cy="43047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39" y="954276"/>
            <a:ext cx="4572000" cy="9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810" y="2187023"/>
            <a:ext cx="2675318" cy="3697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8012" y="5732024"/>
            <a:ext cx="3113987" cy="10741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Bent Arrow 4"/>
          <p:cNvSpPr/>
          <p:nvPr/>
        </p:nvSpPr>
        <p:spPr>
          <a:xfrm rot="10800000" flipH="1">
            <a:off x="5316720" y="4987393"/>
            <a:ext cx="1347603" cy="60331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7514738" y="5931644"/>
            <a:ext cx="1347603" cy="603315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" y="-66837"/>
            <a:ext cx="6686317" cy="4968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06836" y="6210153"/>
            <a:ext cx="680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https://ec.europa.eu/info/sites/info/files/food-farming-fisheries/sustainability_and_natural_resources/documents/factsheet-how-cap-contributes-to-green-deal_en.pdf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913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342" y="1017419"/>
            <a:ext cx="6711696" cy="482316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99570" y="248170"/>
            <a:ext cx="8482515" cy="632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BIODIVERSITY STRATEGY 2030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790" y="2569464"/>
            <a:ext cx="4252736" cy="154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982" y="4489704"/>
            <a:ext cx="4304647" cy="15788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" y="6112871"/>
            <a:ext cx="11110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IN ALL EU LANGUAGES:</a:t>
            </a:r>
          </a:p>
          <a:p>
            <a:r>
              <a:rPr lang="en-GB" sz="1200" dirty="0" smtClean="0">
                <a:hlinkClick r:id="rId7"/>
              </a:rPr>
              <a:t>https</a:t>
            </a:r>
            <a:r>
              <a:rPr lang="en-GB" sz="1200" dirty="0">
                <a:hlinkClick r:id="rId7"/>
              </a:rPr>
              <a:t>://eur-lex.europa.eu/legal-content/EN/TXT/?qid=1590574123338&amp;uri=CELEX%3A52020DC0380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768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" y="192024"/>
            <a:ext cx="7360920" cy="6460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67344" y="3511296"/>
            <a:ext cx="305409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Questions and Answers: EU Biodiversity Strategy for 2030 - Bringing nature back into our </a:t>
            </a:r>
            <a:r>
              <a:rPr lang="en-GB" sz="1200" b="1" dirty="0" smtClean="0">
                <a:solidFill>
                  <a:schemeClr val="bg1"/>
                </a:solidFill>
              </a:rPr>
              <a:t>lives</a:t>
            </a:r>
            <a:endParaRPr lang="en-GB" sz="1200" b="1" dirty="0">
              <a:solidFill>
                <a:schemeClr val="bg1"/>
              </a:solidFill>
            </a:endParaRPr>
          </a:p>
          <a:p>
            <a:endParaRPr lang="en-GB" sz="1200" dirty="0" smtClean="0">
              <a:solidFill>
                <a:schemeClr val="bg1"/>
              </a:solidFill>
              <a:hlinkClick r:id="rId4"/>
            </a:endParaRPr>
          </a:p>
          <a:p>
            <a:r>
              <a:rPr lang="en-GB" sz="12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GB" sz="1200" dirty="0">
                <a:solidFill>
                  <a:schemeClr val="bg1"/>
                </a:solidFill>
                <a:hlinkClick r:id="rId4"/>
              </a:rPr>
              <a:t>://ec.europa.eu/commission/presscorner/detail/en/qanda_20_886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75" y="2437394"/>
            <a:ext cx="11814546" cy="3177022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18442" y="440194"/>
            <a:ext cx="8482515" cy="632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ROLE FOR PROTECTED AREAS </a:t>
            </a:r>
          </a:p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THESE GOALS?</a:t>
            </a:r>
          </a:p>
        </p:txBody>
      </p:sp>
    </p:spTree>
    <p:extLst>
      <p:ext uri="{BB962C8B-B14F-4D97-AF65-F5344CB8AC3E}">
        <p14:creationId xmlns:p14="http://schemas.microsoft.com/office/powerpoint/2010/main" val="7211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056" y="823128"/>
            <a:ext cx="4489704" cy="5989152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55018" y="248170"/>
            <a:ext cx="8482515" cy="632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FARM TO FORK STRATEGY</a:t>
            </a:r>
          </a:p>
        </p:txBody>
      </p:sp>
      <p:pic>
        <p:nvPicPr>
          <p:cNvPr id="4" name="Google Shape;1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650" y="2291873"/>
            <a:ext cx="5566033" cy="15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352288" y="62330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>
                <a:hlinkClick r:id="rId5"/>
              </a:rPr>
              <a:t>IN ALL EU LANGUAGES:</a:t>
            </a:r>
          </a:p>
          <a:p>
            <a:r>
              <a:rPr lang="en-GB" sz="1200" dirty="0" smtClean="0">
                <a:hlinkClick r:id="rId5"/>
              </a:rPr>
              <a:t> https</a:t>
            </a:r>
            <a:r>
              <a:rPr lang="en-GB" sz="1200" dirty="0">
                <a:hlinkClick r:id="rId5"/>
              </a:rPr>
              <a:t>://eur-lex.europa.eu/legal-content/EN/TXT/?uri=CELEX:52020DC0381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8037576" y="4453128"/>
            <a:ext cx="305409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Questions and Answers: Farm to Fork Strategy - building a healthy and fully sustainable food </a:t>
            </a:r>
            <a:r>
              <a:rPr lang="en-GB" sz="1200" b="1" dirty="0" smtClean="0">
                <a:solidFill>
                  <a:schemeClr val="bg1"/>
                </a:solidFill>
              </a:rPr>
              <a:t>system</a:t>
            </a:r>
          </a:p>
          <a:p>
            <a:endParaRPr lang="en-GB" sz="1200" b="1" dirty="0">
              <a:solidFill>
                <a:schemeClr val="bg1"/>
              </a:solidFill>
              <a:hlinkClick r:id="rId6"/>
            </a:endParaRPr>
          </a:p>
          <a:p>
            <a:r>
              <a:rPr lang="en-GB" sz="1200" dirty="0" smtClean="0">
                <a:solidFill>
                  <a:schemeClr val="bg1"/>
                </a:solidFill>
                <a:hlinkClick r:id="rId6"/>
              </a:rPr>
              <a:t>https</a:t>
            </a:r>
            <a:r>
              <a:rPr lang="en-GB" sz="1200" dirty="0">
                <a:solidFill>
                  <a:schemeClr val="bg1"/>
                </a:solidFill>
                <a:hlinkClick r:id="rId6"/>
              </a:rPr>
              <a:t>://ec.europa.eu/commission/presscorner/detail/en/qanda_20_885</a:t>
            </a:r>
            <a:endParaRPr lang="en-GB" sz="1200" dirty="0" smtClean="0">
              <a:solidFill>
                <a:schemeClr val="bg1"/>
              </a:solidFill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8440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F Conf 2020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201</Words>
  <Application>Microsoft Office PowerPoint</Application>
  <PresentationFormat>Widescreen</PresentationFormat>
  <Paragraphs>40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Catamaran</vt:lpstr>
      <vt:lpstr>Montserrat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Pinillos</dc:creator>
  <cp:lastModifiedBy>EUROPARC Stefania Petrosillo</cp:lastModifiedBy>
  <cp:revision>96</cp:revision>
  <dcterms:created xsi:type="dcterms:W3CDTF">2020-08-13T10:08:46Z</dcterms:created>
  <dcterms:modified xsi:type="dcterms:W3CDTF">2020-09-07T14:55:21Z</dcterms:modified>
</cp:coreProperties>
</file>