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4"/>
  </p:notesMasterIdLst>
  <p:handoutMasterIdLst>
    <p:handoutMasterId r:id="rId15"/>
  </p:handoutMasterIdLst>
  <p:sldIdLst>
    <p:sldId id="372" r:id="rId2"/>
    <p:sldId id="367" r:id="rId3"/>
    <p:sldId id="383" r:id="rId4"/>
    <p:sldId id="402" r:id="rId5"/>
    <p:sldId id="380" r:id="rId6"/>
    <p:sldId id="394" r:id="rId7"/>
    <p:sldId id="400" r:id="rId8"/>
    <p:sldId id="396" r:id="rId9"/>
    <p:sldId id="401" r:id="rId10"/>
    <p:sldId id="397" r:id="rId11"/>
    <p:sldId id="403" r:id="rId12"/>
    <p:sldId id="393" r:id="rId1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a Baumann" initials="EB" lastIdx="1" clrIdx="0">
    <p:extLst>
      <p:ext uri="{19B8F6BF-5375-455C-9EA6-DF929625EA0E}">
        <p15:presenceInfo xmlns:p15="http://schemas.microsoft.com/office/powerpoint/2012/main" userId="S-1-5-21-2927243339-3213278022-483028329-1123" providerId="AD"/>
      </p:ext>
    </p:extLst>
  </p:cmAuthor>
  <p:cmAuthor id="2" name="Zivildienst" initials="Z" lastIdx="13" clrIdx="1">
    <p:extLst>
      <p:ext uri="{19B8F6BF-5375-455C-9EA6-DF929625EA0E}">
        <p15:presenceInfo xmlns:p15="http://schemas.microsoft.com/office/powerpoint/2012/main" userId="S-1-5-21-2927243339-3213278022-483028329-1129" providerId="AD"/>
      </p:ext>
    </p:extLst>
  </p:cmAuthor>
  <p:cmAuthor id="3" name="Mireille Rotzetter" initials="MR" lastIdx="4" clrIdx="2">
    <p:extLst>
      <p:ext uri="{19B8F6BF-5375-455C-9EA6-DF929625EA0E}">
        <p15:presenceInfo xmlns:p15="http://schemas.microsoft.com/office/powerpoint/2012/main" userId="S-1-5-21-2927243339-3213278022-483028329-11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D8CB"/>
    <a:srgbClr val="118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3" autoAdjust="0"/>
    <p:restoredTop sz="80560" autoAdjust="0"/>
  </p:normalViewPr>
  <p:slideViewPr>
    <p:cSldViewPr showGuides="1">
      <p:cViewPr varScale="1">
        <p:scale>
          <a:sx n="71" d="100"/>
          <a:sy n="71" d="100"/>
        </p:scale>
        <p:origin x="1771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2292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>
      <p:cViewPr varScale="1">
        <p:scale>
          <a:sx n="122" d="100"/>
          <a:sy n="122" d="100"/>
        </p:scale>
        <p:origin x="184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6672" y="229394"/>
            <a:ext cx="4320480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endParaRPr lang="de-CH" sz="10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37720" y="229394"/>
            <a:ext cx="1243608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D3AD8FE0-DA8D-4E18-B8A1-7AC4274A977A}" type="datetimeFigureOut">
              <a:rPr lang="de-CH" sz="1050" smtClean="0"/>
              <a:t>22.10.2020</a:t>
            </a:fld>
            <a:endParaRPr lang="de-CH" sz="105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6672" y="8489143"/>
            <a:ext cx="4320480" cy="331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endParaRPr lang="de-CH" sz="10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37720" y="8489145"/>
            <a:ext cx="1243608" cy="33132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1000" smtClean="0"/>
              <a:t>‹#›</a:t>
            </a:fld>
            <a:endParaRPr lang="de-CH" sz="1000" dirty="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620688" y="229394"/>
            <a:ext cx="4032448" cy="310158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000"/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869160" y="229394"/>
            <a:ext cx="1368152" cy="310158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000"/>
            </a:lvl1pPr>
          </a:lstStyle>
          <a:p>
            <a:fld id="{67103740-C717-4353-A962-7DFFEF2467DB}" type="datetimeFigureOut">
              <a:rPr lang="de-CH" smtClean="0"/>
              <a:pPr/>
              <a:t>22.10.2020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28650"/>
            <a:ext cx="5449821" cy="408736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885878"/>
            <a:ext cx="5449821" cy="3502546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620688" y="8460433"/>
            <a:ext cx="4032448" cy="3429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/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869160" y="8460432"/>
            <a:ext cx="1368152" cy="34295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/>
            </a:lvl1pPr>
          </a:lstStyle>
          <a:p>
            <a:fld id="{3A493298-6094-4361-B311-891E531296F6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32519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CH" baseline="0" dirty="0"/>
              <a:t>https://www.parc-ela.ch/de/angebote-erlebnisse/feldlabor-alpine-biodiversitaet</a:t>
            </a:r>
          </a:p>
          <a:p>
            <a:pPr marL="171450" indent="-171450">
              <a:buFontTx/>
              <a:buChar char="-"/>
            </a:pPr>
            <a:endParaRPr lang="de-CH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10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57475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CH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11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05809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682625"/>
            <a:ext cx="5913437" cy="44370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45751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54331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86823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CH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Vernetzte und intakte Lebensräume sind eine Grundvoraussetzung für</a:t>
            </a:r>
            <a:r>
              <a:rPr lang="de-CH" baseline="0" dirty="0"/>
              <a:t> </a:t>
            </a:r>
            <a:r>
              <a:rPr lang="de-CH" dirty="0"/>
              <a:t>e</a:t>
            </a:r>
            <a:r>
              <a:rPr lang="de-CH" baseline="0" dirty="0"/>
              <a:t>ine reichhaltige </a:t>
            </a:r>
            <a:r>
              <a:rPr lang="de-CH" dirty="0"/>
              <a:t>Biodiversität (Flora und Fauna)</a:t>
            </a:r>
            <a:r>
              <a:rPr lang="de-CH" b="0" dirty="0"/>
              <a:t>,</a:t>
            </a:r>
            <a:r>
              <a:rPr lang="de-CH" b="0" baseline="0" dirty="0"/>
              <a:t> die auf Veränderungen reagieren kann. </a:t>
            </a:r>
            <a:r>
              <a:rPr lang="de-CH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Die Ökologische</a:t>
            </a:r>
            <a:r>
              <a:rPr lang="de-CH" baseline="0" dirty="0"/>
              <a:t> Infrastruktur, vereinfacht das </a:t>
            </a:r>
            <a:r>
              <a:rPr lang="de-CH" dirty="0"/>
              <a:t>Netzwerk setzt sich aus </a:t>
            </a:r>
            <a:r>
              <a:rPr lang="de-CH" b="1" dirty="0"/>
              <a:t>Kerngebieten</a:t>
            </a:r>
            <a:r>
              <a:rPr lang="de-CH" dirty="0"/>
              <a:t> ( unter Schutz stehende</a:t>
            </a:r>
            <a:r>
              <a:rPr lang="de-CH" baseline="0" dirty="0"/>
              <a:t> G</a:t>
            </a:r>
            <a:r>
              <a:rPr lang="de-CH" dirty="0"/>
              <a:t>ebiete)</a:t>
            </a:r>
            <a:r>
              <a:rPr lang="de-CH" baseline="0" dirty="0"/>
              <a:t> </a:t>
            </a:r>
            <a:r>
              <a:rPr lang="de-CH" dirty="0"/>
              <a:t>und </a:t>
            </a:r>
            <a:r>
              <a:rPr lang="de-CH" b="1" dirty="0"/>
              <a:t>Vernetzungsgebieten </a:t>
            </a:r>
            <a:r>
              <a:rPr lang="de-CH" b="0" dirty="0"/>
              <a:t>(Für</a:t>
            </a:r>
            <a:r>
              <a:rPr lang="de-CH" b="0" baseline="0" dirty="0"/>
              <a:t> die Mobilität der Fauna und Flora überlebenswichtig) zusammen</a:t>
            </a:r>
            <a:r>
              <a:rPr lang="de-CH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b="1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de-CH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CH" b="1" dirty="0"/>
              <a:t>Rolle der Geschäftsstelle:</a:t>
            </a:r>
          </a:p>
          <a:p>
            <a:pPr marL="171450" indent="-171450">
              <a:buFontTx/>
              <a:buChar char="-"/>
            </a:pPr>
            <a:r>
              <a:rPr lang="de-CH" baseline="0" dirty="0"/>
              <a:t>Vertretung in </a:t>
            </a:r>
            <a:r>
              <a:rPr lang="de-CH" b="1" baseline="0" dirty="0"/>
              <a:t>nationalen Gremien</a:t>
            </a:r>
            <a:r>
              <a:rPr lang="de-CH" baseline="0" dirty="0"/>
              <a:t>, einbringen in die </a:t>
            </a:r>
            <a:r>
              <a:rPr lang="de-CH" b="1" baseline="0" dirty="0"/>
              <a:t>nationale Politik</a:t>
            </a:r>
          </a:p>
          <a:p>
            <a:pPr marL="171450" indent="-171450">
              <a:buFontTx/>
              <a:buChar char="-"/>
            </a:pPr>
            <a:r>
              <a:rPr lang="de-CH" b="1" baseline="0" dirty="0"/>
              <a:t>Wissenstransfer</a:t>
            </a:r>
            <a:r>
              <a:rPr lang="de-CH" baseline="0" dirty="0"/>
              <a:t>: Fachexperten &lt;&gt; Pärke, Pärke &lt;&gt; Pärke, Bund &lt;&gt; Pärke</a:t>
            </a:r>
          </a:p>
          <a:p>
            <a:pPr marL="0" indent="0">
              <a:buFontTx/>
              <a:buNone/>
            </a:pPr>
            <a:r>
              <a:rPr lang="de-CH" baseline="0" dirty="0"/>
              <a:t>-   </a:t>
            </a:r>
            <a:r>
              <a:rPr lang="de-CH" b="1" baseline="0" dirty="0"/>
              <a:t>Kooperationen</a:t>
            </a:r>
            <a:r>
              <a:rPr lang="de-CH" baseline="0" dirty="0"/>
              <a:t> mit weiteren Akteuren fördern</a:t>
            </a:r>
            <a:endParaRPr lang="de-DE" dirty="0"/>
          </a:p>
          <a:p>
            <a:endParaRPr lang="de-CH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04287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CH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Basierend auf den Erkenntnissen</a:t>
            </a:r>
            <a:r>
              <a:rPr lang="de-CH" baseline="0" dirty="0"/>
              <a:t> des Pilotprojekts ökologische Infrastruktur &gt; </a:t>
            </a:r>
            <a:r>
              <a:rPr lang="de-CH" dirty="0">
                <a:latin typeface="+mn-lt"/>
                <a:cs typeface="Tahoma" pitchFamily="34" charset="0"/>
              </a:rPr>
              <a:t>Langfristige Bewirtschaftung und Offenhaltung «Brachliegender Trockenwiesen und</a:t>
            </a:r>
            <a:r>
              <a:rPr lang="de-CH" baseline="0" dirty="0">
                <a:latin typeface="+mn-lt"/>
                <a:cs typeface="Tahoma" pitchFamily="34" charset="0"/>
              </a:rPr>
              <a:t> - weiden</a:t>
            </a:r>
            <a:r>
              <a:rPr lang="de-CH" dirty="0">
                <a:latin typeface="+mn-lt"/>
                <a:cs typeface="Tahoma" pitchFamily="34" charset="0"/>
              </a:rPr>
              <a:t> TWW von</a:t>
            </a:r>
            <a:r>
              <a:rPr lang="de-CH" baseline="0" dirty="0">
                <a:latin typeface="+mn-lt"/>
                <a:cs typeface="Tahoma" pitchFamily="34" charset="0"/>
              </a:rPr>
              <a:t> nationaler Bedeutung</a:t>
            </a:r>
            <a:r>
              <a:rPr lang="de-CH" dirty="0">
                <a:latin typeface="+mn-lt"/>
                <a:cs typeface="Tahoma" pitchFamily="34" charset="0"/>
              </a:rPr>
              <a:t>» und </a:t>
            </a:r>
            <a:r>
              <a:rPr lang="de-CH" dirty="0" err="1">
                <a:latin typeface="+mn-lt"/>
                <a:cs typeface="Tahoma" pitchFamily="34" charset="0"/>
              </a:rPr>
              <a:t>verbuschten</a:t>
            </a:r>
            <a:r>
              <a:rPr lang="de-CH" dirty="0">
                <a:latin typeface="+mn-lt"/>
                <a:cs typeface="Tahoma" pitchFamily="34" charset="0"/>
              </a:rPr>
              <a:t> Alpweiden zur Förderung der Biodiversität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baseline="0" dirty="0"/>
              <a:t> Wertschöpfungskette innerhalb der Region/der ökologischen Infrastruktur : Produktion von Lammfell, Dämmmaterial und Frischfleisch &amp; Salami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CH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CH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baseline="0" dirty="0"/>
              <a:t>Engadiner Schafe (https://engadinerschaf.ch/, www.alpfor.ch: </a:t>
            </a:r>
            <a:r>
              <a:rPr lang="de-CH" baseline="0" dirty="0" err="1"/>
              <a:t>Pulikation</a:t>
            </a:r>
            <a:r>
              <a:rPr lang="de-CH" baseline="0" dirty="0"/>
              <a:t>: 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HOTSPOTFURKA Biologische Vielfalt im Gebirge, E. Hiltbrunner und C. Körner </a:t>
            </a:r>
            <a:r>
              <a:rPr lang="de-CH" baseline="0" dirty="0"/>
              <a:t>) sind seit mehr als 16 Jahre im </a:t>
            </a:r>
            <a:r>
              <a:rPr lang="de-CH" baseline="0" dirty="0" err="1"/>
              <a:t>Furkagebiet</a:t>
            </a:r>
            <a:r>
              <a:rPr lang="de-CH" baseline="0" dirty="0"/>
              <a:t> im Einsatz (Forschung der Uni Basel) &gt; jetzt seit 2020 im Naturpark Beverin. </a:t>
            </a:r>
          </a:p>
          <a:p>
            <a:pPr marL="342900" indent="-342900" defTabSz="1080000" eaLnBrk="0" hangingPunct="0">
              <a:lnSpc>
                <a:spcPct val="120000"/>
              </a:lnSpc>
              <a:buFontTx/>
              <a:buChar char="•"/>
              <a:tabLst>
                <a:tab pos="360000" algn="l"/>
                <a:tab pos="1260000" algn="l"/>
              </a:tabLst>
              <a:defRPr/>
            </a:pPr>
            <a:endParaRPr lang="de-CH" sz="100" dirty="0">
              <a:latin typeface="+mn-lt"/>
              <a:cs typeface="Tahoma" pitchFamily="34" charset="0"/>
            </a:endParaRPr>
          </a:p>
          <a:p>
            <a:pPr marL="342900" indent="-342900" defTabSz="1080000" eaLnBrk="0" hangingPunct="0">
              <a:lnSpc>
                <a:spcPct val="120000"/>
              </a:lnSpc>
              <a:buFontTx/>
              <a:buChar char="•"/>
              <a:tabLst>
                <a:tab pos="360000" algn="l"/>
                <a:tab pos="1260000" algn="l"/>
              </a:tabLst>
              <a:defRPr/>
            </a:pPr>
            <a:endParaRPr lang="de-CH" sz="100" dirty="0">
              <a:latin typeface="+mn-lt"/>
              <a:cs typeface="Tahoma" pitchFamily="34" charset="0"/>
            </a:endParaRPr>
          </a:p>
          <a:p>
            <a:pPr marL="342900" indent="-342900" defTabSz="1080000" eaLnBrk="0" hangingPunct="0">
              <a:lnSpc>
                <a:spcPct val="120000"/>
              </a:lnSpc>
              <a:buFontTx/>
              <a:buChar char="•"/>
              <a:tabLst>
                <a:tab pos="360000" algn="l"/>
                <a:tab pos="1260000" algn="l"/>
              </a:tabLst>
              <a:defRPr/>
            </a:pPr>
            <a:endParaRPr lang="de-CH" sz="100" dirty="0">
              <a:latin typeface="+mn-lt"/>
              <a:cs typeface="Tahoma" pitchFamily="34" charset="0"/>
            </a:endParaRPr>
          </a:p>
          <a:p>
            <a:pPr marL="0" indent="0" defTabSz="1080000" eaLnBrk="0" hangingPunct="0">
              <a:lnSpc>
                <a:spcPct val="120000"/>
              </a:lnSpc>
              <a:buFontTx/>
              <a:buNone/>
              <a:tabLst>
                <a:tab pos="360000" algn="l"/>
                <a:tab pos="1260000" algn="l"/>
              </a:tabLst>
              <a:defRPr/>
            </a:pPr>
            <a:r>
              <a:rPr lang="de-CH" sz="100" dirty="0">
                <a:latin typeface="+mn-lt"/>
                <a:cs typeface="Tahoma" pitchFamily="34" charset="0"/>
              </a:rPr>
              <a:t>Ziele</a:t>
            </a:r>
          </a:p>
          <a:p>
            <a:pPr marL="342900" indent="-342900" defTabSz="1080000" eaLnBrk="0" hangingPunct="0">
              <a:lnSpc>
                <a:spcPct val="120000"/>
              </a:lnSpc>
              <a:buFontTx/>
              <a:buChar char="•"/>
              <a:tabLst>
                <a:tab pos="360000" algn="l"/>
                <a:tab pos="1260000" algn="l"/>
              </a:tabLst>
              <a:defRPr/>
            </a:pPr>
            <a:endParaRPr lang="de-CH" sz="100" dirty="0">
              <a:latin typeface="+mn-lt"/>
              <a:cs typeface="Tahoma" pitchFamily="34" charset="0"/>
            </a:endParaRPr>
          </a:p>
          <a:p>
            <a:pPr marL="342900" lvl="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de-CH" dirty="0">
                <a:latin typeface="+mn-lt"/>
                <a:cs typeface="Tahoma" pitchFamily="34" charset="0"/>
              </a:rPr>
              <a:t>Aufbau einer Engadiner Schafherde in Zusammenarbeit mit Landwirten aus dem Park. Pilotphase 2020-2024</a:t>
            </a:r>
          </a:p>
          <a:p>
            <a:pPr marL="342900" lvl="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de-CH" dirty="0">
                <a:cs typeface="Tahoma" pitchFamily="34" charset="0"/>
              </a:rPr>
              <a:t>Sommerung inklusive Herdenschutz auf ökologisch wertvollen Weiden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de-CH" dirty="0">
                <a:cs typeface="Tahoma" pitchFamily="34" charset="0"/>
              </a:rPr>
              <a:t>Entwicklung und Vermarktung von Produkten:</a:t>
            </a:r>
          </a:p>
          <a:p>
            <a:pPr marL="800100" lvl="1" indent="-342900">
              <a:spcAft>
                <a:spcPts val="0"/>
              </a:spcAft>
              <a:buFont typeface="Arial" pitchFamily="34" charset="0"/>
              <a:buChar char="•"/>
            </a:pPr>
            <a:r>
              <a:rPr lang="de-CH" dirty="0">
                <a:cs typeface="Tahoma" pitchFamily="34" charset="0"/>
              </a:rPr>
              <a:t>Frischfleisch</a:t>
            </a:r>
          </a:p>
          <a:p>
            <a:pPr marL="800100" lvl="1" indent="-342900">
              <a:spcAft>
                <a:spcPts val="0"/>
              </a:spcAft>
              <a:buFont typeface="Arial" pitchFamily="34" charset="0"/>
              <a:buChar char="•"/>
            </a:pPr>
            <a:r>
              <a:rPr lang="de-CH" dirty="0">
                <a:cs typeface="Tahoma" pitchFamily="34" charset="0"/>
              </a:rPr>
              <a:t>Weidepflegesalami</a:t>
            </a:r>
          </a:p>
          <a:p>
            <a:pPr marL="800100" lvl="1" indent="-342900">
              <a:spcAft>
                <a:spcPts val="0"/>
              </a:spcAft>
              <a:buFont typeface="Arial" pitchFamily="34" charset="0"/>
              <a:buChar char="•"/>
            </a:pPr>
            <a:r>
              <a:rPr lang="de-CH" dirty="0">
                <a:cs typeface="Tahoma" pitchFamily="34" charset="0"/>
              </a:rPr>
              <a:t>Lammfelle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CH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CH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06705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8" eaLnBrk="0" hangingPunct="0">
              <a:defRPr sz="2300">
                <a:solidFill>
                  <a:srgbClr val="5C5D44"/>
                </a:solidFill>
                <a:latin typeface="Syntax LT Std" pitchFamily="34" charset="0"/>
              </a:defRPr>
            </a:lvl1pPr>
            <a:lvl2pPr marL="714569" indent="-274834" defTabSz="919168" eaLnBrk="0" hangingPunct="0">
              <a:defRPr sz="2300">
                <a:solidFill>
                  <a:srgbClr val="5C5D44"/>
                </a:solidFill>
                <a:latin typeface="Syntax LT Std" pitchFamily="34" charset="0"/>
              </a:defRPr>
            </a:lvl2pPr>
            <a:lvl3pPr marL="1099337" indent="-219867" defTabSz="919168" eaLnBrk="0" hangingPunct="0">
              <a:defRPr sz="2300">
                <a:solidFill>
                  <a:srgbClr val="5C5D44"/>
                </a:solidFill>
                <a:latin typeface="Syntax LT Std" pitchFamily="34" charset="0"/>
              </a:defRPr>
            </a:lvl3pPr>
            <a:lvl4pPr marL="1539072" indent="-219867" defTabSz="919168" eaLnBrk="0" hangingPunct="0">
              <a:defRPr sz="2300">
                <a:solidFill>
                  <a:srgbClr val="5C5D44"/>
                </a:solidFill>
                <a:latin typeface="Syntax LT Std" pitchFamily="34" charset="0"/>
              </a:defRPr>
            </a:lvl4pPr>
            <a:lvl5pPr marL="1978807" indent="-219867" defTabSz="919168" eaLnBrk="0" hangingPunct="0">
              <a:defRPr sz="2300">
                <a:solidFill>
                  <a:srgbClr val="5C5D44"/>
                </a:solidFill>
                <a:latin typeface="Syntax LT Std" pitchFamily="34" charset="0"/>
              </a:defRPr>
            </a:lvl5pPr>
            <a:lvl6pPr marL="2418542" indent="-219867" defTabSz="91916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5C5D44"/>
                </a:solidFill>
                <a:latin typeface="Syntax LT Std" pitchFamily="34" charset="0"/>
              </a:defRPr>
            </a:lvl6pPr>
            <a:lvl7pPr marL="2858277" indent="-219867" defTabSz="91916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5C5D44"/>
                </a:solidFill>
                <a:latin typeface="Syntax LT Std" pitchFamily="34" charset="0"/>
              </a:defRPr>
            </a:lvl7pPr>
            <a:lvl8pPr marL="3298012" indent="-219867" defTabSz="91916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5C5D44"/>
                </a:solidFill>
                <a:latin typeface="Syntax LT Std" pitchFamily="34" charset="0"/>
              </a:defRPr>
            </a:lvl8pPr>
            <a:lvl9pPr marL="3737747" indent="-219867" defTabSz="91916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5C5D44"/>
                </a:solidFill>
                <a:latin typeface="Syntax LT Std" pitchFamily="34" charset="0"/>
              </a:defRPr>
            </a:lvl9pPr>
          </a:lstStyle>
          <a:p>
            <a:pPr eaLnBrk="1" hangingPunct="1"/>
            <a:fld id="{CA05E538-9EE4-4AE6-B654-2ACFAE5F070C}" type="slidenum">
              <a:rPr lang="de-DE" sz="1300">
                <a:solidFill>
                  <a:schemeClr val="tx1"/>
                </a:solidFill>
              </a:rPr>
              <a:pPr eaLnBrk="1" hangingPunct="1"/>
              <a:t>7</a:t>
            </a:fld>
            <a:endParaRPr lang="de-DE" sz="1300">
              <a:solidFill>
                <a:schemeClr val="tx1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28650"/>
            <a:ext cx="5449888" cy="4087813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defTabSz="1080000" eaLnBrk="0" hangingPunct="0">
              <a:lnSpc>
                <a:spcPct val="120000"/>
              </a:lnSpc>
              <a:buFontTx/>
              <a:buNone/>
              <a:tabLst>
                <a:tab pos="360000" algn="l"/>
                <a:tab pos="1260000" algn="l"/>
              </a:tabLst>
              <a:defRPr/>
            </a:pPr>
            <a:endParaRPr lang="de-CH" sz="100" dirty="0">
              <a:latin typeface="+mn-lt"/>
              <a:cs typeface="Tahoma" pitchFamily="34" charset="0"/>
            </a:endParaRPr>
          </a:p>
          <a:p>
            <a:pPr marL="0" indent="0" defTabSz="1080000" eaLnBrk="0" hangingPunct="0">
              <a:lnSpc>
                <a:spcPct val="120000"/>
              </a:lnSpc>
              <a:buFontTx/>
              <a:buNone/>
              <a:tabLst>
                <a:tab pos="360000" algn="l"/>
                <a:tab pos="1260000" algn="l"/>
              </a:tabLst>
              <a:defRPr/>
            </a:pPr>
            <a:r>
              <a:rPr lang="de-CH" sz="100" dirty="0">
                <a:latin typeface="+mn-lt"/>
                <a:cs typeface="Tahoma" pitchFamily="34" charset="0"/>
              </a:rPr>
              <a:t>Pilotstart</a:t>
            </a:r>
            <a:r>
              <a:rPr lang="de-CH" sz="100" baseline="0" dirty="0">
                <a:latin typeface="+mn-lt"/>
                <a:cs typeface="Tahoma" pitchFamily="34" charset="0"/>
              </a:rPr>
              <a:t> Sommer 2020</a:t>
            </a:r>
            <a:endParaRPr lang="de-CH" sz="100" dirty="0">
              <a:latin typeface="+mn-lt"/>
              <a:cs typeface="Tahoma" pitchFamily="34" charset="0"/>
            </a:endParaRPr>
          </a:p>
          <a:p>
            <a:pPr marL="342900" lvl="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de-CH" dirty="0">
                <a:latin typeface="+mn-lt"/>
                <a:cs typeface="Tahoma" pitchFamily="34" charset="0"/>
              </a:rPr>
              <a:t>Erfolgreiche Sömmerung inclusive Herdenschutz von 52 Engadiner Schafen von Mai bis Oktober</a:t>
            </a:r>
          </a:p>
          <a:p>
            <a:pPr marL="342900" lvl="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de-CH" dirty="0">
                <a:latin typeface="+mn-lt"/>
                <a:cs typeface="Tahoma" pitchFamily="34" charset="0"/>
              </a:rPr>
              <a:t>Beweidung von drei </a:t>
            </a:r>
            <a:r>
              <a:rPr lang="de-CH" dirty="0" err="1">
                <a:latin typeface="+mn-lt"/>
                <a:cs typeface="Tahoma" pitchFamily="34" charset="0"/>
              </a:rPr>
              <a:t>verbuschten</a:t>
            </a:r>
            <a:r>
              <a:rPr lang="de-CH" dirty="0">
                <a:latin typeface="+mn-lt"/>
                <a:cs typeface="Tahoma" pitchFamily="34" charset="0"/>
              </a:rPr>
              <a:t> TWW Objekten von nationaler Bedeutung und einer durch Grünerlen verbuschte </a:t>
            </a:r>
            <a:r>
              <a:rPr lang="de-CH" dirty="0" err="1">
                <a:latin typeface="+mn-lt"/>
                <a:cs typeface="Tahoma" pitchFamily="34" charset="0"/>
              </a:rPr>
              <a:t>Alpweide</a:t>
            </a:r>
            <a:endParaRPr lang="de-CH" dirty="0">
              <a:latin typeface="+mn-lt"/>
              <a:cs typeface="Tahoma" pitchFamily="34" charset="0"/>
            </a:endParaRPr>
          </a:p>
          <a:p>
            <a:pPr marL="342900" lvl="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de-CH" dirty="0">
                <a:latin typeface="+mn-lt"/>
                <a:cs typeface="Tahoma" pitchFamily="34" charset="0"/>
              </a:rPr>
              <a:t>Wissenschaftliche Dokumentation der Entbuschung</a:t>
            </a:r>
          </a:p>
          <a:p>
            <a:pPr marL="342900" lvl="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de-CH" dirty="0">
                <a:cs typeface="Tahoma" pitchFamily="34" charset="0"/>
              </a:rPr>
              <a:t>Lokale Schlachtung und Vermarktung von Lammfleisch an Gastronomie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de-CH" dirty="0">
                <a:cs typeface="Tahoma" pitchFamily="34" charset="0"/>
              </a:rPr>
              <a:t>Entwicklung einer Schafsalami </a:t>
            </a:r>
          </a:p>
          <a:p>
            <a:pPr eaLnBrk="1" hangingPunct="1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55697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CH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Basierend auf den Erkenntnissen</a:t>
            </a:r>
            <a:r>
              <a:rPr lang="de-CH" baseline="0" dirty="0"/>
              <a:t> des Pilotprojekts ökologische Infrastruktur in den Pärke entstand ein Gewässerentwicklungskonzept – der </a:t>
            </a:r>
            <a:r>
              <a:rPr lang="de-CH" baseline="0" dirty="0" err="1"/>
              <a:t>Biotopenverbund</a:t>
            </a:r>
            <a:r>
              <a:rPr lang="de-CH" baseline="0" dirty="0"/>
              <a:t> </a:t>
            </a:r>
            <a:r>
              <a:rPr lang="de-CH" baseline="0" dirty="0" err="1"/>
              <a:t>Albula</a:t>
            </a:r>
            <a:endParaRPr lang="de-CH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Partner:</a:t>
            </a:r>
            <a:r>
              <a:rPr lang="de-CH" baseline="0" dirty="0"/>
              <a:t> </a:t>
            </a:r>
            <a:r>
              <a:rPr lang="de-CH" dirty="0"/>
              <a:t>Gemeinde </a:t>
            </a:r>
            <a:r>
              <a:rPr lang="de-CH" dirty="0" err="1"/>
              <a:t>Surses</a:t>
            </a:r>
            <a:r>
              <a:rPr lang="de-CH" dirty="0"/>
              <a:t>, einem privaten </a:t>
            </a:r>
            <a:r>
              <a:rPr lang="de-CH" dirty="0" err="1"/>
              <a:t>Ökobüro</a:t>
            </a:r>
            <a:r>
              <a:rPr lang="de-CH" dirty="0"/>
              <a:t> und dem </a:t>
            </a:r>
            <a:r>
              <a:rPr lang="de-CH" dirty="0" err="1"/>
              <a:t>naturemade</a:t>
            </a:r>
            <a:r>
              <a:rPr lang="de-CH" dirty="0"/>
              <a:t> star-Fonds von </a:t>
            </a:r>
            <a:r>
              <a:rPr lang="de-CH" dirty="0" err="1"/>
              <a:t>ewz</a:t>
            </a:r>
            <a:endParaRPr lang="de-CH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Gemeinsam mit Partner wertet der Parc Ela die </a:t>
            </a:r>
            <a:r>
              <a:rPr lang="de-CH" dirty="0" err="1"/>
              <a:t>Tümpellandschaft</a:t>
            </a:r>
            <a:r>
              <a:rPr lang="de-CH" dirty="0"/>
              <a:t> im </a:t>
            </a:r>
            <a:r>
              <a:rPr lang="de-CH" dirty="0" err="1"/>
              <a:t>Albulatal</a:t>
            </a:r>
            <a:r>
              <a:rPr lang="de-CH" dirty="0"/>
              <a:t> auf:</a:t>
            </a:r>
            <a:r>
              <a:rPr lang="de-CH" baseline="0" dirty="0"/>
              <a:t> Anlegung neuer Teiche/Tümpel und Aufwertung bestehender und zwar aufgrund von Analysen &gt; gezielt dort, wo die Vernetzung nötig ist.</a:t>
            </a:r>
          </a:p>
          <a:p>
            <a:pPr marL="171450" indent="-171450">
              <a:buFontTx/>
              <a:buChar char="-"/>
            </a:pPr>
            <a:r>
              <a:rPr lang="de-CH" baseline="0" dirty="0"/>
              <a:t>Arten- und Lebensraumaufwertung (Behebung von Defiziten &gt; Vernetzung) und Hochwasserschutz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16026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CH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Basierend auf den Erkenntnissen</a:t>
            </a:r>
            <a:r>
              <a:rPr lang="de-CH" baseline="0" dirty="0"/>
              <a:t> des Pilotprojekts ökologische Infrastruktur in den Pärke entstand ein Gewässerentwicklungskonzept – der </a:t>
            </a:r>
            <a:r>
              <a:rPr lang="de-CH" baseline="0" dirty="0" err="1"/>
              <a:t>Biotopenverbund</a:t>
            </a:r>
            <a:r>
              <a:rPr lang="de-CH" baseline="0" dirty="0"/>
              <a:t> </a:t>
            </a:r>
            <a:r>
              <a:rPr lang="de-CH" baseline="0" dirty="0" err="1"/>
              <a:t>Albula</a:t>
            </a:r>
            <a:endParaRPr lang="de-CH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Partner:</a:t>
            </a:r>
            <a:r>
              <a:rPr lang="de-CH" baseline="0" dirty="0"/>
              <a:t> </a:t>
            </a:r>
            <a:r>
              <a:rPr lang="de-CH" dirty="0"/>
              <a:t>Gemeinde </a:t>
            </a:r>
            <a:r>
              <a:rPr lang="de-CH" dirty="0" err="1"/>
              <a:t>Surses</a:t>
            </a:r>
            <a:r>
              <a:rPr lang="de-CH" dirty="0"/>
              <a:t>, einem privaten </a:t>
            </a:r>
            <a:r>
              <a:rPr lang="de-CH" dirty="0" err="1"/>
              <a:t>Ökobüro</a:t>
            </a:r>
            <a:r>
              <a:rPr lang="de-CH" dirty="0"/>
              <a:t> und dem </a:t>
            </a:r>
            <a:r>
              <a:rPr lang="de-CH" dirty="0" err="1"/>
              <a:t>naturemade</a:t>
            </a:r>
            <a:r>
              <a:rPr lang="de-CH" dirty="0"/>
              <a:t> star-Fonds von </a:t>
            </a:r>
            <a:r>
              <a:rPr lang="de-CH" dirty="0" err="1"/>
              <a:t>ewz</a:t>
            </a:r>
            <a:endParaRPr lang="de-CH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Gemeinsam mit Partner wertet der Parc Ela die </a:t>
            </a:r>
            <a:r>
              <a:rPr lang="de-CH" dirty="0" err="1"/>
              <a:t>Tümpellandschaft</a:t>
            </a:r>
            <a:r>
              <a:rPr lang="de-CH" dirty="0"/>
              <a:t> im </a:t>
            </a:r>
            <a:r>
              <a:rPr lang="de-CH" dirty="0" err="1"/>
              <a:t>Albulatal</a:t>
            </a:r>
            <a:r>
              <a:rPr lang="de-CH" dirty="0"/>
              <a:t> auf:</a:t>
            </a:r>
            <a:r>
              <a:rPr lang="de-CH" baseline="0" dirty="0"/>
              <a:t> Anlegung neuer Teiche/Tümpel und Aufwertung bestehender und zwar aufgrund von Analysen &gt; gezielt dort, wo die Vernetzung nötig ist.</a:t>
            </a:r>
          </a:p>
          <a:p>
            <a:pPr marL="171450" indent="-171450">
              <a:buFontTx/>
              <a:buChar char="-"/>
            </a:pPr>
            <a:r>
              <a:rPr lang="de-CH" baseline="0" dirty="0"/>
              <a:t>Arten- und Lebensraumaufwertung (Behebung von Defiziten &gt; Vernetzung) und Hochwasserschutz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36800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xmlns="" id="{B92E9812-5EAE-4AB5-BD06-CC16E1FC5C6D}"/>
              </a:ext>
            </a:extLst>
          </p:cNvPr>
          <p:cNvSpPr/>
          <p:nvPr userDrawn="1"/>
        </p:nvSpPr>
        <p:spPr>
          <a:xfrm>
            <a:off x="0" y="6606000"/>
            <a:ext cx="9144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xmlns="" id="{B92E9812-5EAE-4AB5-BD06-CC16E1FC5C6D}"/>
              </a:ext>
            </a:extLst>
          </p:cNvPr>
          <p:cNvSpPr/>
          <p:nvPr userDrawn="1"/>
        </p:nvSpPr>
        <p:spPr>
          <a:xfrm>
            <a:off x="-396" y="0"/>
            <a:ext cx="9144396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1FA72A25-D48F-4C10-97C1-22B1246F1607}"/>
              </a:ext>
            </a:extLst>
          </p:cNvPr>
          <p:cNvSpPr/>
          <p:nvPr userDrawn="1"/>
        </p:nvSpPr>
        <p:spPr>
          <a:xfrm>
            <a:off x="3028208" y="0"/>
            <a:ext cx="3055960" cy="30163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311662" y="1122363"/>
            <a:ext cx="2520280" cy="879178"/>
          </a:xfrm>
        </p:spPr>
        <p:txBody>
          <a:bodyPr anchor="ctr"/>
          <a:lstStyle>
            <a:lvl1pPr algn="ctr">
              <a:defRPr sz="1800" b="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311662" y="2132856"/>
            <a:ext cx="2520280" cy="735162"/>
          </a:xfrm>
        </p:spPr>
        <p:txBody>
          <a:bodyPr/>
          <a:lstStyle>
            <a:lvl1pPr marL="0" indent="0" algn="ctr">
              <a:lnSpc>
                <a:spcPct val="11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47290" y="6363230"/>
            <a:ext cx="900000" cy="89539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xmlns="" id="{6E0F1DD2-E2F2-40D5-A1A6-AD29A3BB9B41}"/>
              </a:ext>
            </a:extLst>
          </p:cNvPr>
          <p:cNvCxnSpPr/>
          <p:nvPr userDrawn="1"/>
        </p:nvCxnSpPr>
        <p:spPr>
          <a:xfrm>
            <a:off x="4139754" y="1988840"/>
            <a:ext cx="8640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2669ADB8-E03E-44DA-B39B-3EC0AE306FB5}"/>
              </a:ext>
            </a:extLst>
          </p:cNvPr>
          <p:cNvSpPr/>
          <p:nvPr userDrawn="1"/>
        </p:nvSpPr>
        <p:spPr>
          <a:xfrm>
            <a:off x="3954026" y="6491235"/>
            <a:ext cx="1194038" cy="366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algn="ctr"/>
            <a:r>
              <a:rPr lang="de-CH" sz="1000" b="1" dirty="0">
                <a:solidFill>
                  <a:schemeClr val="tx1"/>
                </a:solidFill>
              </a:rPr>
              <a:t>www.parks.swiss</a:t>
            </a:r>
            <a:endParaRPr lang="de-DE" sz="1000" b="1" dirty="0">
              <a:solidFill>
                <a:schemeClr val="tx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295" y="252000"/>
            <a:ext cx="1210769" cy="772465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xmlns="" id="{B92E9812-5EAE-4AB5-BD06-CC16E1FC5C6D}"/>
              </a:ext>
            </a:extLst>
          </p:cNvPr>
          <p:cNvSpPr/>
          <p:nvPr userDrawn="1"/>
        </p:nvSpPr>
        <p:spPr>
          <a:xfrm rot="5400000">
            <a:off x="-3294396" y="3294000"/>
            <a:ext cx="6840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xmlns="" id="{B92E9812-5EAE-4AB5-BD06-CC16E1FC5C6D}"/>
              </a:ext>
            </a:extLst>
          </p:cNvPr>
          <p:cNvSpPr/>
          <p:nvPr userDrawn="1"/>
        </p:nvSpPr>
        <p:spPr>
          <a:xfrm rot="5400000">
            <a:off x="5598000" y="3294000"/>
            <a:ext cx="6840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 userDrawn="1"/>
        </p:nvSpPr>
        <p:spPr>
          <a:xfrm>
            <a:off x="-396" y="6954765"/>
            <a:ext cx="91443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200" dirty="0">
                <a:solidFill>
                  <a:schemeClr val="tx2"/>
                </a:solidFill>
              </a:rPr>
              <a:t>Hintergrundbild</a:t>
            </a:r>
            <a:r>
              <a:rPr lang="de-CH" sz="1200" baseline="0" dirty="0">
                <a:solidFill>
                  <a:schemeClr val="tx2"/>
                </a:solidFill>
              </a:rPr>
              <a:t> als Hintergrund definieren (Entwurf &gt; Hintergrund formatieren &gt; Bild- oder Texturfüllung)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aseline="0" dirty="0">
                <a:solidFill>
                  <a:schemeClr val="tx2"/>
                </a:solidFill>
              </a:rPr>
              <a:t>oder auf der Masterfolie in den Hintergrund platzieren.</a:t>
            </a:r>
          </a:p>
        </p:txBody>
      </p:sp>
    </p:spTree>
    <p:extLst>
      <p:ext uri="{BB962C8B-B14F-4D97-AF65-F5344CB8AC3E}">
        <p14:creationId xmlns:p14="http://schemas.microsoft.com/office/powerpoint/2010/main" val="3891886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708000" cy="426767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07350" y="2509420"/>
            <a:ext cx="3708000" cy="1791938"/>
          </a:xfrm>
        </p:spPr>
        <p:txBody>
          <a:bodyPr/>
          <a:lstStyle>
            <a:lvl1pPr>
              <a:spcAft>
                <a:spcPts val="1200"/>
              </a:spcAft>
              <a:defRPr sz="2400" i="1">
                <a:solidFill>
                  <a:schemeClr val="tx2"/>
                </a:solidFill>
              </a:defRPr>
            </a:lvl1pPr>
            <a:lvl2pPr marL="0" indent="0">
              <a:buNone/>
              <a:defRPr sz="1800"/>
            </a:lvl2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‹#›</a:t>
            </a:fld>
            <a:endParaRPr lang="de-CH"/>
          </a:p>
        </p:txBody>
      </p:sp>
      <p:cxnSp>
        <p:nvCxnSpPr>
          <p:cNvPr id="8" name="Gerade Verbindung 9">
            <a:extLst>
              <a:ext uri="{FF2B5EF4-FFF2-40B4-BE49-F238E27FC236}">
                <a16:creationId xmlns:a16="http://schemas.microsoft.com/office/drawing/2014/main" xmlns="" id="{B4FC4421-F4FE-480F-A70B-F7826F818845}"/>
              </a:ext>
            </a:extLst>
          </p:cNvPr>
          <p:cNvCxnSpPr/>
          <p:nvPr userDrawn="1"/>
        </p:nvCxnSpPr>
        <p:spPr>
          <a:xfrm>
            <a:off x="5957242" y="2346229"/>
            <a:ext cx="1440160" cy="0"/>
          </a:xfrm>
          <a:prstGeom prst="line">
            <a:avLst/>
          </a:prstGeom>
          <a:ln>
            <a:solidFill>
              <a:srgbClr val="0062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Bildplatzhalter 8">
            <a:extLst>
              <a:ext uri="{FF2B5EF4-FFF2-40B4-BE49-F238E27FC236}">
                <a16:creationId xmlns:a16="http://schemas.microsoft.com/office/drawing/2014/main" xmlns="" id="{CF98DC3F-0C2A-42E0-B4B1-D8577C59C9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67350" y="3972847"/>
            <a:ext cx="1548000" cy="1548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31492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2041236"/>
            <a:ext cx="3583310" cy="405206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28650" y="6256486"/>
            <a:ext cx="3583310" cy="144016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‹#›</a:t>
            </a:fld>
            <a:endParaRPr lang="de-CH"/>
          </a:p>
        </p:txBody>
      </p:sp>
      <p:sp>
        <p:nvSpPr>
          <p:cNvPr id="8" name="Bildplatzhalter 8">
            <a:extLst>
              <a:ext uri="{FF2B5EF4-FFF2-40B4-BE49-F238E27FC236}">
                <a16:creationId xmlns:a16="http://schemas.microsoft.com/office/drawing/2014/main" xmlns="" id="{364DFA48-3972-48F2-A18D-7022533489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40610" y="2041235"/>
            <a:ext cx="3674740" cy="405206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FCEC92C9-3028-4F2C-A676-CDBE1D0D3C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0610" y="6256486"/>
            <a:ext cx="2971800" cy="144000"/>
          </a:xfrm>
        </p:spPr>
        <p:txBody>
          <a:bodyPr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Referenz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3207837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>
            <a:extLst>
              <a:ext uri="{FF2B5EF4-FFF2-40B4-BE49-F238E27FC236}">
                <a16:creationId xmlns:a16="http://schemas.microsoft.com/office/drawing/2014/main" xmlns="" id="{C92271E8-29A3-45C1-A93C-F410E5FA4C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1256" y="4005064"/>
            <a:ext cx="8633362" cy="259761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2041236"/>
            <a:ext cx="7886700" cy="165682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xmlns="" id="{2ACF152F-958A-4DA0-8FDE-257C635FD2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779564"/>
            <a:ext cx="7886700" cy="144000"/>
          </a:xfrm>
        </p:spPr>
        <p:txBody>
          <a:bodyPr anchor="b"/>
          <a:lstStyle>
            <a:lvl1pPr algn="r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Referenz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569937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1340768"/>
            <a:ext cx="3583310" cy="34992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2041236"/>
            <a:ext cx="3583310" cy="405206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8" name="Bildplatzhalter 8">
            <a:extLst>
              <a:ext uri="{FF2B5EF4-FFF2-40B4-BE49-F238E27FC236}">
                <a16:creationId xmlns:a16="http://schemas.microsoft.com/office/drawing/2014/main" xmlns="" id="{364DFA48-3972-48F2-A18D-7022533489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40610" y="278295"/>
            <a:ext cx="4051870" cy="631905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FCEC92C9-3028-4F2C-A676-CDBE1D0D3C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6237312"/>
            <a:ext cx="3583310" cy="163174"/>
          </a:xfrm>
        </p:spPr>
        <p:txBody>
          <a:bodyPr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Referenz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948651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>
            <a:extLst>
              <a:ext uri="{FF2B5EF4-FFF2-40B4-BE49-F238E27FC236}">
                <a16:creationId xmlns:a16="http://schemas.microsoft.com/office/drawing/2014/main" xmlns="" id="{364DFA48-3972-48F2-A18D-7022533489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1340768"/>
            <a:ext cx="7975798" cy="475252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FCEC92C9-3028-4F2C-A676-CDBE1D0D3C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6237312"/>
            <a:ext cx="7975798" cy="163174"/>
          </a:xfrm>
        </p:spPr>
        <p:txBody>
          <a:bodyPr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Referenz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518895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1340768"/>
            <a:ext cx="7975798" cy="34992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8" name="Bildplatzhalter 8">
            <a:extLst>
              <a:ext uri="{FF2B5EF4-FFF2-40B4-BE49-F238E27FC236}">
                <a16:creationId xmlns:a16="http://schemas.microsoft.com/office/drawing/2014/main" xmlns="" id="{364DFA48-3972-48F2-A18D-7022533489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2041236"/>
            <a:ext cx="7975798" cy="405206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FCEC92C9-3028-4F2C-A676-CDBE1D0D3C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6237312"/>
            <a:ext cx="7975798" cy="163174"/>
          </a:xfrm>
        </p:spPr>
        <p:txBody>
          <a:bodyPr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Referenz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4223432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>
            <a:extLst>
              <a:ext uri="{FF2B5EF4-FFF2-40B4-BE49-F238E27FC236}">
                <a16:creationId xmlns:a16="http://schemas.microsoft.com/office/drawing/2014/main" xmlns="" id="{364DFA48-3972-48F2-A18D-7022533489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1520" y="260648"/>
            <a:ext cx="8640960" cy="6336704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xmlns="" id="{69EECB16-CB69-4FF3-8712-61A793246B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9660" y="122075"/>
            <a:ext cx="1072800" cy="684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49253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472" y="275012"/>
            <a:ext cx="8229057" cy="585154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EA3D8-A491-4B48-B946-5FD04C09A28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647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xmlns="" id="{B92E9812-5EAE-4AB5-BD06-CC16E1FC5C6D}"/>
              </a:ext>
            </a:extLst>
          </p:cNvPr>
          <p:cNvSpPr/>
          <p:nvPr userDrawn="1"/>
        </p:nvSpPr>
        <p:spPr>
          <a:xfrm>
            <a:off x="0" y="6606000"/>
            <a:ext cx="9144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xmlns="" id="{B92E9812-5EAE-4AB5-BD06-CC16E1FC5C6D}"/>
              </a:ext>
            </a:extLst>
          </p:cNvPr>
          <p:cNvSpPr/>
          <p:nvPr userDrawn="1"/>
        </p:nvSpPr>
        <p:spPr>
          <a:xfrm>
            <a:off x="-396" y="0"/>
            <a:ext cx="9144396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1FA72A25-D48F-4C10-97C1-22B1246F1607}"/>
              </a:ext>
            </a:extLst>
          </p:cNvPr>
          <p:cNvSpPr/>
          <p:nvPr userDrawn="1"/>
        </p:nvSpPr>
        <p:spPr>
          <a:xfrm>
            <a:off x="1115616" y="0"/>
            <a:ext cx="3055960" cy="30163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399070" y="1122363"/>
            <a:ext cx="2520280" cy="879178"/>
          </a:xfrm>
        </p:spPr>
        <p:txBody>
          <a:bodyPr anchor="ctr"/>
          <a:lstStyle>
            <a:lvl1pPr algn="ctr">
              <a:defRPr sz="1800" b="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99070" y="2132856"/>
            <a:ext cx="2520280" cy="735162"/>
          </a:xfrm>
        </p:spPr>
        <p:txBody>
          <a:bodyPr/>
          <a:lstStyle>
            <a:lvl1pPr marL="0" indent="0" algn="ctr">
              <a:lnSpc>
                <a:spcPct val="11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47290" y="6363230"/>
            <a:ext cx="900000" cy="89539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xmlns="" id="{6E0F1DD2-E2F2-40D5-A1A6-AD29A3BB9B41}"/>
              </a:ext>
            </a:extLst>
          </p:cNvPr>
          <p:cNvCxnSpPr/>
          <p:nvPr userDrawn="1"/>
        </p:nvCxnSpPr>
        <p:spPr>
          <a:xfrm>
            <a:off x="2227162" y="1988840"/>
            <a:ext cx="8640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2669ADB8-E03E-44DA-B39B-3EC0AE306FB5}"/>
              </a:ext>
            </a:extLst>
          </p:cNvPr>
          <p:cNvSpPr/>
          <p:nvPr userDrawn="1"/>
        </p:nvSpPr>
        <p:spPr>
          <a:xfrm>
            <a:off x="3954026" y="6491235"/>
            <a:ext cx="1194038" cy="366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algn="ctr"/>
            <a:r>
              <a:rPr lang="de-CH" sz="1000" b="1" dirty="0">
                <a:solidFill>
                  <a:schemeClr val="tx1"/>
                </a:solidFill>
              </a:rPr>
              <a:t>www.parks.swiss</a:t>
            </a:r>
            <a:endParaRPr lang="de-DE" sz="1000" b="1" dirty="0">
              <a:solidFill>
                <a:schemeClr val="tx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703" y="252000"/>
            <a:ext cx="1210769" cy="772465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xmlns="" id="{B92E9812-5EAE-4AB5-BD06-CC16E1FC5C6D}"/>
              </a:ext>
            </a:extLst>
          </p:cNvPr>
          <p:cNvSpPr/>
          <p:nvPr userDrawn="1"/>
        </p:nvSpPr>
        <p:spPr>
          <a:xfrm rot="5400000">
            <a:off x="-3294396" y="3294000"/>
            <a:ext cx="6840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xmlns="" id="{B92E9812-5EAE-4AB5-BD06-CC16E1FC5C6D}"/>
              </a:ext>
            </a:extLst>
          </p:cNvPr>
          <p:cNvSpPr/>
          <p:nvPr userDrawn="1"/>
        </p:nvSpPr>
        <p:spPr>
          <a:xfrm rot="5400000">
            <a:off x="5598000" y="3294000"/>
            <a:ext cx="6840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 userDrawn="1"/>
        </p:nvSpPr>
        <p:spPr>
          <a:xfrm>
            <a:off x="-396" y="6954765"/>
            <a:ext cx="91443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200" dirty="0">
                <a:solidFill>
                  <a:schemeClr val="tx2"/>
                </a:solidFill>
              </a:rPr>
              <a:t>Hintergrundbild</a:t>
            </a:r>
            <a:r>
              <a:rPr lang="de-CH" sz="1200" baseline="0" dirty="0">
                <a:solidFill>
                  <a:schemeClr val="tx2"/>
                </a:solidFill>
              </a:rPr>
              <a:t> als Hintergrund definieren (Entwurf &gt; Hintergrund formatieren &gt; Bild- oder Texturfüllung)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aseline="0" dirty="0">
                <a:solidFill>
                  <a:schemeClr val="tx2"/>
                </a:solidFill>
              </a:rPr>
              <a:t>oder auf der Masterfolie in den Hintergrund platzieren.</a:t>
            </a:r>
          </a:p>
        </p:txBody>
      </p:sp>
    </p:spTree>
    <p:extLst>
      <p:ext uri="{BB962C8B-B14F-4D97-AF65-F5344CB8AC3E}">
        <p14:creationId xmlns:p14="http://schemas.microsoft.com/office/powerpoint/2010/main" val="3664139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1FA72A25-D48F-4C10-97C1-22B1246F1607}"/>
              </a:ext>
            </a:extLst>
          </p:cNvPr>
          <p:cNvSpPr/>
          <p:nvPr userDrawn="1"/>
        </p:nvSpPr>
        <p:spPr>
          <a:xfrm>
            <a:off x="251604" y="252000"/>
            <a:ext cx="2701480" cy="6353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2708921"/>
            <a:ext cx="2520280" cy="1584175"/>
          </a:xfrm>
        </p:spPr>
        <p:txBody>
          <a:bodyPr anchor="ctr"/>
          <a:lstStyle>
            <a:lvl1pPr algn="ctr"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3528" y="5362440"/>
            <a:ext cx="2520280" cy="735162"/>
          </a:xfrm>
        </p:spPr>
        <p:txBody>
          <a:bodyPr/>
          <a:lstStyle>
            <a:lvl1pPr marL="0" indent="0" algn="ctr">
              <a:lnSpc>
                <a:spcPct val="11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47290" y="6363230"/>
            <a:ext cx="900000" cy="89539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xmlns="" id="{6E0F1DD2-E2F2-40D5-A1A6-AD29A3BB9B41}"/>
              </a:ext>
            </a:extLst>
          </p:cNvPr>
          <p:cNvCxnSpPr/>
          <p:nvPr userDrawn="1"/>
        </p:nvCxnSpPr>
        <p:spPr>
          <a:xfrm>
            <a:off x="1151620" y="4847376"/>
            <a:ext cx="8640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2669ADB8-E03E-44DA-B39B-3EC0AE306FB5}"/>
              </a:ext>
            </a:extLst>
          </p:cNvPr>
          <p:cNvSpPr/>
          <p:nvPr userDrawn="1"/>
        </p:nvSpPr>
        <p:spPr>
          <a:xfrm>
            <a:off x="1033124" y="6491235"/>
            <a:ext cx="1194038" cy="366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algn="ctr"/>
            <a:r>
              <a:rPr lang="de-CH" sz="1000" b="1" dirty="0">
                <a:solidFill>
                  <a:schemeClr val="tx1"/>
                </a:solidFill>
              </a:rPr>
              <a:t>www.parks.swiss</a:t>
            </a:r>
            <a:endParaRPr lang="de-DE" sz="1000" b="1" dirty="0">
              <a:solidFill>
                <a:schemeClr val="tx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7" y="586780"/>
            <a:ext cx="1467258" cy="936104"/>
          </a:xfrm>
          <a:prstGeom prst="rect">
            <a:avLst/>
          </a:prstGeom>
        </p:spPr>
      </p:pic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>
          <a:xfrm>
            <a:off x="2952750" y="252001"/>
            <a:ext cx="5939730" cy="635358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9254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3568" y="2276872"/>
            <a:ext cx="7776864" cy="792087"/>
          </a:xfrm>
        </p:spPr>
        <p:txBody>
          <a:bodyPr anchor="b"/>
          <a:lstStyle>
            <a:lvl1pPr algn="l">
              <a:defRPr sz="2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3568" y="3480048"/>
            <a:ext cx="7776864" cy="1317104"/>
          </a:xfr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47290" y="6363230"/>
            <a:ext cx="900000" cy="89539"/>
          </a:xfrm>
          <a:prstGeom prst="rect">
            <a:avLst/>
          </a:prstGeom>
        </p:spPr>
      </p:pic>
      <p:sp>
        <p:nvSpPr>
          <p:cNvPr id="12" name="Bildplatzhalter 8">
            <a:extLst>
              <a:ext uri="{FF2B5EF4-FFF2-40B4-BE49-F238E27FC236}">
                <a16:creationId xmlns:a16="http://schemas.microsoft.com/office/drawing/2014/main" xmlns="" id="{526FF26B-6433-4DE2-9571-A5A521A113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1589" y="5305726"/>
            <a:ext cx="936000" cy="936000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algn="ctr">
              <a:defRPr sz="1400"/>
            </a:lvl1pPr>
          </a:lstStyle>
          <a:p>
            <a:r>
              <a:rPr lang="de-CH" dirty="0"/>
              <a:t>Partnerlogo</a:t>
            </a:r>
          </a:p>
        </p:txBody>
      </p:sp>
      <p:sp>
        <p:nvSpPr>
          <p:cNvPr id="13" name="Bildplatzhalter 8">
            <a:extLst>
              <a:ext uri="{FF2B5EF4-FFF2-40B4-BE49-F238E27FC236}">
                <a16:creationId xmlns:a16="http://schemas.microsoft.com/office/drawing/2014/main" xmlns="" id="{46E6CE80-008B-426F-BA89-1E7BB4AD529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915725" y="5305726"/>
            <a:ext cx="936000" cy="936000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algn="ctr">
              <a:defRPr sz="1400"/>
            </a:lvl1pPr>
          </a:lstStyle>
          <a:p>
            <a:r>
              <a:rPr lang="de-CH" dirty="0"/>
              <a:t>Partnerlogo</a:t>
            </a:r>
          </a:p>
        </p:txBody>
      </p:sp>
      <p:sp>
        <p:nvSpPr>
          <p:cNvPr id="15" name="Bildplatzhalter 8">
            <a:extLst>
              <a:ext uri="{FF2B5EF4-FFF2-40B4-BE49-F238E27FC236}">
                <a16:creationId xmlns:a16="http://schemas.microsoft.com/office/drawing/2014/main" xmlns="" id="{A9B8767A-8E55-41D1-BF77-B0B7A34DBC4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39861" y="5305726"/>
            <a:ext cx="936000" cy="936000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algn="ctr">
              <a:defRPr sz="1400"/>
            </a:lvl1pPr>
          </a:lstStyle>
          <a:p>
            <a:r>
              <a:rPr lang="de-CH" dirty="0"/>
              <a:t>Partnerlogo</a:t>
            </a:r>
          </a:p>
        </p:txBody>
      </p:sp>
      <p:sp>
        <p:nvSpPr>
          <p:cNvPr id="16" name="Bildplatzhalter 8">
            <a:extLst>
              <a:ext uri="{FF2B5EF4-FFF2-40B4-BE49-F238E27FC236}">
                <a16:creationId xmlns:a16="http://schemas.microsoft.com/office/drawing/2014/main" xmlns="" id="{93CF7663-5F2C-4977-832E-E914353E4D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3997" y="5305726"/>
            <a:ext cx="936000" cy="936000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algn="ctr">
              <a:defRPr sz="1400"/>
            </a:lvl1pPr>
          </a:lstStyle>
          <a:p>
            <a:r>
              <a:rPr lang="de-CH" dirty="0"/>
              <a:t>Partnerlogo</a:t>
            </a:r>
          </a:p>
        </p:txBody>
      </p:sp>
      <p:sp>
        <p:nvSpPr>
          <p:cNvPr id="17" name="Bildplatzhalter 8">
            <a:extLst>
              <a:ext uri="{FF2B5EF4-FFF2-40B4-BE49-F238E27FC236}">
                <a16:creationId xmlns:a16="http://schemas.microsoft.com/office/drawing/2014/main" xmlns="" id="{B540ED2F-2E58-416B-A234-9C3E75D47F1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88133" y="5305726"/>
            <a:ext cx="936000" cy="936000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algn="ctr">
              <a:defRPr sz="1400"/>
            </a:lvl1pPr>
          </a:lstStyle>
          <a:p>
            <a:r>
              <a:rPr lang="de-CH" dirty="0"/>
              <a:t>Partnerlogo</a:t>
            </a:r>
          </a:p>
        </p:txBody>
      </p:sp>
      <p:sp>
        <p:nvSpPr>
          <p:cNvPr id="18" name="Bildplatzhalter 8">
            <a:extLst>
              <a:ext uri="{FF2B5EF4-FFF2-40B4-BE49-F238E27FC236}">
                <a16:creationId xmlns:a16="http://schemas.microsoft.com/office/drawing/2014/main" xmlns="" id="{700169BF-3882-4747-8B10-AEFAC1466FC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12269" y="5305726"/>
            <a:ext cx="936000" cy="936000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algn="ctr">
              <a:defRPr sz="1400"/>
            </a:lvl1pPr>
          </a:lstStyle>
          <a:p>
            <a:r>
              <a:rPr lang="de-CH" dirty="0"/>
              <a:t>Partnerlogo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xmlns="" id="{602B634E-2BCA-45B5-9B73-6B929C0363DF}"/>
              </a:ext>
            </a:extLst>
          </p:cNvPr>
          <p:cNvSpPr/>
          <p:nvPr userDrawn="1"/>
        </p:nvSpPr>
        <p:spPr>
          <a:xfrm>
            <a:off x="3954026" y="6491235"/>
            <a:ext cx="1194038" cy="366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algn="ctr"/>
            <a:r>
              <a:rPr lang="de-CH" sz="1000" b="1" dirty="0">
                <a:solidFill>
                  <a:schemeClr val="tx1"/>
                </a:solidFill>
              </a:rPr>
              <a:t>www.parks.swiss</a:t>
            </a:r>
            <a:endParaRPr lang="de-DE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5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50314" y="2643839"/>
            <a:ext cx="7810118" cy="1584175"/>
          </a:xfrm>
        </p:spPr>
        <p:txBody>
          <a:bodyPr anchor="ctr"/>
          <a:lstStyle>
            <a:lvl1pPr algn="l"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47290" y="6363230"/>
            <a:ext cx="900000" cy="89539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xmlns="" id="{98FA9E9C-55CD-47B5-9803-29E744A1F6B4}"/>
              </a:ext>
            </a:extLst>
          </p:cNvPr>
          <p:cNvSpPr/>
          <p:nvPr userDrawn="1"/>
        </p:nvSpPr>
        <p:spPr>
          <a:xfrm>
            <a:off x="249382" y="267855"/>
            <a:ext cx="8645236" cy="6336145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Bild 6">
            <a:extLst>
              <a:ext uri="{FF2B5EF4-FFF2-40B4-BE49-F238E27FC236}">
                <a16:creationId xmlns:a16="http://schemas.microsoft.com/office/drawing/2014/main" xmlns="" id="{4BD82A73-E373-4D45-9141-0D3C921DA6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15" y="122739"/>
            <a:ext cx="1073235" cy="68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64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50314" y="2643839"/>
            <a:ext cx="4065702" cy="1584175"/>
          </a:xfrm>
        </p:spPr>
        <p:txBody>
          <a:bodyPr anchor="ctr"/>
          <a:lstStyle>
            <a:lvl1pPr algn="l"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47290" y="6363230"/>
            <a:ext cx="900000" cy="89539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xmlns="" id="{98FA9E9C-55CD-47B5-9803-29E744A1F6B4}"/>
              </a:ext>
            </a:extLst>
          </p:cNvPr>
          <p:cNvSpPr/>
          <p:nvPr userDrawn="1"/>
        </p:nvSpPr>
        <p:spPr>
          <a:xfrm>
            <a:off x="249382" y="267855"/>
            <a:ext cx="8645236" cy="6336145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Bild 6">
            <a:extLst>
              <a:ext uri="{FF2B5EF4-FFF2-40B4-BE49-F238E27FC236}">
                <a16:creationId xmlns:a16="http://schemas.microsoft.com/office/drawing/2014/main" xmlns="" id="{4BD82A73-E373-4D45-9141-0D3C921DA6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15" y="122739"/>
            <a:ext cx="1073235" cy="684719"/>
          </a:xfrm>
          <a:prstGeom prst="rect">
            <a:avLst/>
          </a:prstGeom>
        </p:spPr>
      </p:pic>
      <p:sp>
        <p:nvSpPr>
          <p:cNvPr id="9" name="Bildplatzhalter 8">
            <a:extLst>
              <a:ext uri="{FF2B5EF4-FFF2-40B4-BE49-F238E27FC236}">
                <a16:creationId xmlns:a16="http://schemas.microsoft.com/office/drawing/2014/main" xmlns="" id="{60069D50-2F37-4CF6-AA45-58D7C37AB0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76056" y="273132"/>
            <a:ext cx="3818562" cy="632955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91331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708000" cy="426767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07350" y="1825625"/>
            <a:ext cx="3708000" cy="426767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18625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Titel,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1340768"/>
            <a:ext cx="3708000" cy="34992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708000" cy="426767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07350" y="1825625"/>
            <a:ext cx="3708000" cy="426767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‹#›</a:t>
            </a:fld>
            <a:endParaRPr lang="de-CH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xmlns="" id="{572790BD-D4D2-42C5-BE09-03E498AEAF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6950" y="1340767"/>
            <a:ext cx="3708400" cy="349921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2400" b="1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2968106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25807F68-2990-4404-A024-2A5446BC66B5}"/>
              </a:ext>
            </a:extLst>
          </p:cNvPr>
          <p:cNvSpPr/>
          <p:nvPr userDrawn="1"/>
        </p:nvSpPr>
        <p:spPr>
          <a:xfrm>
            <a:off x="249382" y="267855"/>
            <a:ext cx="8645236" cy="6336145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1340768"/>
            <a:ext cx="7886700" cy="3499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2041236"/>
            <a:ext cx="7886700" cy="40520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677322" y="6256486"/>
            <a:ext cx="1135038" cy="14401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28650" y="6256486"/>
            <a:ext cx="5904656" cy="14401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56376" y="6256486"/>
            <a:ext cx="558974" cy="14401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‹#›</a:t>
            </a:fld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47290" y="6363230"/>
            <a:ext cx="900000" cy="89539"/>
          </a:xfrm>
          <a:prstGeom prst="rect">
            <a:avLst/>
          </a:prstGeom>
        </p:spPr>
      </p:pic>
      <p:pic>
        <p:nvPicPr>
          <p:cNvPr id="9" name="Bild 6">
            <a:extLst>
              <a:ext uri="{FF2B5EF4-FFF2-40B4-BE49-F238E27FC236}">
                <a16:creationId xmlns:a16="http://schemas.microsoft.com/office/drawing/2014/main" xmlns="" id="{D20EA47B-A130-4DFE-B96C-CD1D99B268A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66" y="122739"/>
            <a:ext cx="1074133" cy="68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59" r:id="rId7"/>
    <p:sldLayoutId id="2147483661" r:id="rId8"/>
    <p:sldLayoutId id="2147483673" r:id="rId9"/>
    <p:sldLayoutId id="2147483674" r:id="rId10"/>
    <p:sldLayoutId id="2147483670" r:id="rId11"/>
    <p:sldLayoutId id="2147483671" r:id="rId12"/>
    <p:sldLayoutId id="2147483672" r:id="rId13"/>
    <p:sldLayoutId id="2147483675" r:id="rId14"/>
    <p:sldLayoutId id="2147483676" r:id="rId15"/>
    <p:sldLayoutId id="2147483677" r:id="rId16"/>
    <p:sldLayoutId id="2147483663" r:id="rId17"/>
    <p:sldLayoutId id="2147483664" r:id="rId18"/>
    <p:sldLayoutId id="2147483678" r:id="rId19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174625" indent="-174625" algn="l" defTabSz="914400" rtl="0" eaLnBrk="1" latinLnBrk="0" hangingPunct="1">
        <a:lnSpc>
          <a:spcPct val="100000"/>
        </a:lnSpc>
        <a:spcBef>
          <a:spcPts val="0"/>
        </a:spcBef>
        <a:buFont typeface="Symbol" charset="2"/>
        <a:buChar char="-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360363" indent="-185738" algn="l" defTabSz="914400" rtl="0" eaLnBrk="1" latinLnBrk="0" hangingPunct="1">
        <a:lnSpc>
          <a:spcPct val="100000"/>
        </a:lnSpc>
        <a:spcBef>
          <a:spcPts val="0"/>
        </a:spcBef>
        <a:buFont typeface="Symbol" charset="2"/>
        <a:buChar char="-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534988" indent="-174625" algn="l" defTabSz="914400" rtl="0" eaLnBrk="1" latinLnBrk="0" hangingPunct="1">
        <a:lnSpc>
          <a:spcPct val="100000"/>
        </a:lnSpc>
        <a:spcBef>
          <a:spcPts val="0"/>
        </a:spcBef>
        <a:buFont typeface="Symbol" charset="2"/>
        <a:buChar char="-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719138" indent="-184150" algn="l" defTabSz="914400" rtl="0" eaLnBrk="1" latinLnBrk="0" hangingPunct="1">
        <a:lnSpc>
          <a:spcPct val="100000"/>
        </a:lnSpc>
        <a:spcBef>
          <a:spcPts val="0"/>
        </a:spcBef>
        <a:buFont typeface="Symbol" charset="2"/>
        <a:buChar char="-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qtJGOg5mpk" TargetMode="External"/><Relationship Id="rId5" Type="http://schemas.openxmlformats.org/officeDocument/2006/relationships/hyperlink" Target="https://www.parc-ela.ch/de/angebote-erlebnisse/feldlabor-alpine-biodiversitaet" TargetMode="Externa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sz="1600" dirty="0" err="1"/>
              <a:t>Fighting</a:t>
            </a:r>
            <a:r>
              <a:rPr lang="de-CH" sz="1600" dirty="0"/>
              <a:t> </a:t>
            </a:r>
            <a:r>
              <a:rPr lang="de-CH" sz="1600" dirty="0" err="1"/>
              <a:t>biodiversity</a:t>
            </a:r>
            <a:r>
              <a:rPr lang="de-CH" sz="1600" dirty="0"/>
              <a:t> </a:t>
            </a:r>
            <a:r>
              <a:rPr lang="de-CH" sz="1600" dirty="0" err="1"/>
              <a:t>loss</a:t>
            </a:r>
            <a:r>
              <a:rPr lang="de-CH" sz="1600" dirty="0"/>
              <a:t>: </a:t>
            </a:r>
            <a:r>
              <a:rPr lang="de-CH" sz="1600" dirty="0" err="1"/>
              <a:t>green</a:t>
            </a:r>
            <a:r>
              <a:rPr lang="de-CH" sz="1600" dirty="0"/>
              <a:t> </a:t>
            </a:r>
            <a:r>
              <a:rPr lang="de-CH" sz="1600" dirty="0" err="1"/>
              <a:t>infrastructure</a:t>
            </a:r>
            <a:r>
              <a:rPr lang="de-CH" sz="1600" dirty="0"/>
              <a:t> in </a:t>
            </a:r>
            <a:r>
              <a:rPr lang="de-CH" sz="1600" dirty="0" err="1"/>
              <a:t>swiss</a:t>
            </a:r>
            <a:r>
              <a:rPr lang="de-CH" sz="1600" dirty="0"/>
              <a:t> </a:t>
            </a:r>
            <a:r>
              <a:rPr lang="de-CH" sz="1600" dirty="0" err="1"/>
              <a:t>parks</a:t>
            </a:r>
            <a:endParaRPr lang="de-CH" sz="16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/>
              <a:t>Stefan Müller-</a:t>
            </a:r>
            <a:r>
              <a:rPr lang="de-CH" dirty="0" err="1"/>
              <a:t>Altermatt</a:t>
            </a:r>
            <a:r>
              <a:rPr lang="de-CH" dirty="0"/>
              <a:t>, </a:t>
            </a:r>
            <a:r>
              <a:rPr lang="de-CH" dirty="0" err="1"/>
              <a:t>President</a:t>
            </a:r>
            <a:r>
              <a:rPr lang="de-CH" dirty="0"/>
              <a:t>, Swiss Parks Network</a:t>
            </a:r>
          </a:p>
          <a:p>
            <a:r>
              <a:rPr lang="de-CH" dirty="0" err="1"/>
              <a:t>October</a:t>
            </a:r>
            <a:r>
              <a:rPr lang="de-CH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069045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Parc Ela: Field Lab «Alpine </a:t>
            </a:r>
            <a:r>
              <a:rPr lang="de-CH" dirty="0" err="1"/>
              <a:t>Biodiversity</a:t>
            </a:r>
            <a:r>
              <a:rPr lang="de-CH" dirty="0"/>
              <a:t>» …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10</a:t>
            </a:fld>
            <a:endParaRPr lang="de-CH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xmlns="" id="{A16055F4-0E70-439C-B700-2053812FE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700808"/>
            <a:ext cx="8568952" cy="4052060"/>
          </a:xfrm>
        </p:spPr>
        <p:txBody>
          <a:bodyPr/>
          <a:lstStyle/>
          <a:p>
            <a:pPr lvl="2" indent="0">
              <a:buNone/>
            </a:pPr>
            <a:endParaRPr lang="de-CH" dirty="0"/>
          </a:p>
          <a:p>
            <a:pPr lvl="2" indent="0">
              <a:buNone/>
            </a:pPr>
            <a:endParaRPr lang="de-CH" dirty="0"/>
          </a:p>
          <a:p>
            <a:pPr lvl="2" indent="0">
              <a:buNone/>
            </a:pPr>
            <a:endParaRPr lang="de-CH" dirty="0"/>
          </a:p>
          <a:p>
            <a:pPr marL="703263" lvl="2" indent="-34290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pic>
        <p:nvPicPr>
          <p:cNvPr id="7" name="yqtJGOg5mpk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35696" y="2132856"/>
            <a:ext cx="4572000" cy="3429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691680" y="5887154"/>
            <a:ext cx="20711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 err="1">
                <a:hlinkClick r:id="rId5"/>
              </a:rPr>
              <a:t>Feldabor</a:t>
            </a:r>
            <a:r>
              <a:rPr lang="de-CH" dirty="0">
                <a:hlinkClick r:id="rId5"/>
              </a:rPr>
              <a:t> Parc Ela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75209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Green </a:t>
            </a:r>
            <a:r>
              <a:rPr lang="de-CH" dirty="0" err="1"/>
              <a:t>infrastructre</a:t>
            </a:r>
            <a:r>
              <a:rPr lang="de-CH" dirty="0"/>
              <a:t>: </a:t>
            </a:r>
            <a:r>
              <a:rPr lang="de-CH" dirty="0" err="1"/>
              <a:t>first</a:t>
            </a:r>
            <a:r>
              <a:rPr lang="de-CH" dirty="0"/>
              <a:t> </a:t>
            </a:r>
            <a:r>
              <a:rPr lang="de-CH" dirty="0" err="1"/>
              <a:t>learnings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11</a:t>
            </a:fld>
            <a:endParaRPr lang="de-CH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xmlns="" id="{A16055F4-0E70-439C-B700-2053812FE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700808"/>
            <a:ext cx="8568952" cy="4052060"/>
          </a:xfrm>
        </p:spPr>
        <p:txBody>
          <a:bodyPr/>
          <a:lstStyle/>
          <a:p>
            <a:pPr lvl="2" indent="0">
              <a:buNone/>
            </a:pPr>
            <a:endParaRPr lang="de-CH" dirty="0"/>
          </a:p>
          <a:p>
            <a:pPr lvl="2" indent="0">
              <a:buNone/>
            </a:pPr>
            <a:endParaRPr lang="de-CH" dirty="0"/>
          </a:p>
          <a:p>
            <a:pPr lvl="2" indent="0">
              <a:buNone/>
            </a:pPr>
            <a:endParaRPr lang="de-CH" dirty="0"/>
          </a:p>
          <a:p>
            <a:pPr marL="703263" lvl="2" indent="-34290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xmlns="" id="{A16055F4-0E70-439C-B700-2053812FE3FC}"/>
              </a:ext>
            </a:extLst>
          </p:cNvPr>
          <p:cNvSpPr txBox="1">
            <a:spLocks/>
          </p:cNvSpPr>
          <p:nvPr/>
        </p:nvSpPr>
        <p:spPr>
          <a:xfrm>
            <a:off x="323528" y="2194306"/>
            <a:ext cx="8568952" cy="19784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74625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mbol" charset="2"/>
              <a:buChar char="-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0363" indent="-18573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mbol" charset="2"/>
              <a:buChar char="-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34988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mbol" charset="2"/>
              <a:buChar char="-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1913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mbol" charset="2"/>
              <a:buChar char="-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3263" lvl="2" indent="-342900"/>
            <a:r>
              <a:rPr lang="de-CH" dirty="0" err="1"/>
              <a:t>It</a:t>
            </a:r>
            <a:r>
              <a:rPr lang="de-CH" dirty="0"/>
              <a:t> </a:t>
            </a:r>
            <a:r>
              <a:rPr lang="de-CH" dirty="0" err="1"/>
              <a:t>needs</a:t>
            </a:r>
            <a:r>
              <a:rPr lang="de-CH" dirty="0"/>
              <a:t> an </a:t>
            </a:r>
            <a:r>
              <a:rPr lang="de-CH" dirty="0" err="1"/>
              <a:t>overall</a:t>
            </a:r>
            <a:r>
              <a:rPr lang="de-CH" dirty="0"/>
              <a:t> </a:t>
            </a:r>
            <a:r>
              <a:rPr lang="de-CH" dirty="0" err="1"/>
              <a:t>view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green</a:t>
            </a:r>
            <a:r>
              <a:rPr lang="de-CH" dirty="0"/>
              <a:t> </a:t>
            </a:r>
            <a:r>
              <a:rPr lang="de-CH" dirty="0" err="1"/>
              <a:t>infrastructure</a:t>
            </a:r>
            <a:endParaRPr lang="de-CH" dirty="0"/>
          </a:p>
          <a:p>
            <a:pPr marL="703263" lvl="2" indent="-342900"/>
            <a:r>
              <a:rPr lang="de-CH" dirty="0" err="1"/>
              <a:t>Actors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a </a:t>
            </a:r>
            <a:r>
              <a:rPr lang="de-CH" dirty="0" err="1"/>
              <a:t>spatial</a:t>
            </a:r>
            <a:r>
              <a:rPr lang="de-CH" dirty="0"/>
              <a:t> </a:t>
            </a:r>
            <a:r>
              <a:rPr lang="de-CH" dirty="0" err="1"/>
              <a:t>impact</a:t>
            </a:r>
            <a:r>
              <a:rPr lang="de-CH" dirty="0"/>
              <a:t> must </a:t>
            </a:r>
            <a:r>
              <a:rPr lang="de-CH" dirty="0" err="1"/>
              <a:t>be</a:t>
            </a:r>
            <a:r>
              <a:rPr lang="de-CH" dirty="0"/>
              <a:t> </a:t>
            </a:r>
            <a:r>
              <a:rPr lang="de-CH" dirty="0" err="1"/>
              <a:t>networked</a:t>
            </a:r>
            <a:endParaRPr lang="de-CH" dirty="0"/>
          </a:p>
          <a:p>
            <a:pPr marL="703263" lvl="2" indent="-342900"/>
            <a:r>
              <a:rPr lang="de-CH" dirty="0"/>
              <a:t>Data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data</a:t>
            </a:r>
            <a:r>
              <a:rPr lang="de-CH" dirty="0"/>
              <a:t> </a:t>
            </a:r>
            <a:r>
              <a:rPr lang="de-CH" dirty="0" err="1"/>
              <a:t>access</a:t>
            </a:r>
            <a:r>
              <a:rPr lang="de-CH" dirty="0"/>
              <a:t> must </a:t>
            </a:r>
            <a:r>
              <a:rPr lang="de-CH" dirty="0" err="1"/>
              <a:t>be</a:t>
            </a:r>
            <a:r>
              <a:rPr lang="de-CH" dirty="0"/>
              <a:t> </a:t>
            </a:r>
            <a:r>
              <a:rPr lang="de-CH" dirty="0" err="1"/>
              <a:t>available</a:t>
            </a:r>
            <a:endParaRPr lang="de-CH" dirty="0"/>
          </a:p>
          <a:p>
            <a:pPr marL="703263" lvl="2" indent="-342900"/>
            <a:r>
              <a:rPr lang="de-CH" dirty="0" err="1"/>
              <a:t>Promoting</a:t>
            </a:r>
            <a:r>
              <a:rPr lang="de-CH" dirty="0"/>
              <a:t> </a:t>
            </a:r>
            <a:r>
              <a:rPr lang="de-CH" dirty="0" err="1"/>
              <a:t>research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science</a:t>
            </a:r>
            <a:r>
              <a:rPr lang="de-CH" dirty="0"/>
              <a:t> on </a:t>
            </a:r>
            <a:r>
              <a:rPr lang="de-CH" dirty="0" err="1"/>
              <a:t>ecological</a:t>
            </a:r>
            <a:r>
              <a:rPr lang="de-CH" dirty="0"/>
              <a:t> </a:t>
            </a:r>
            <a:r>
              <a:rPr lang="de-CH" dirty="0" err="1"/>
              <a:t>infrastructure</a:t>
            </a:r>
            <a:endParaRPr lang="de-CH" dirty="0"/>
          </a:p>
          <a:p>
            <a:pPr marL="703263" lvl="2" indent="-342900"/>
            <a:r>
              <a:rPr lang="de-CH" dirty="0" err="1"/>
              <a:t>Continue</a:t>
            </a:r>
            <a:r>
              <a:rPr lang="de-CH" dirty="0"/>
              <a:t> </a:t>
            </a:r>
            <a:r>
              <a:rPr lang="de-CH" dirty="0" err="1"/>
              <a:t>projects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extend</a:t>
            </a:r>
            <a:r>
              <a:rPr lang="de-CH" dirty="0"/>
              <a:t> </a:t>
            </a:r>
            <a:r>
              <a:rPr lang="de-CH" dirty="0" err="1"/>
              <a:t>them</a:t>
            </a:r>
            <a:r>
              <a:rPr lang="de-CH" dirty="0"/>
              <a:t> outside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parks</a:t>
            </a:r>
            <a:endParaRPr lang="de-CH" dirty="0"/>
          </a:p>
          <a:p>
            <a:pPr marL="363537"/>
            <a:endParaRPr lang="de-CH" dirty="0"/>
          </a:p>
          <a:p>
            <a:pPr lvl="2" indent="0">
              <a:buFont typeface="Symbol" charset="2"/>
              <a:buNone/>
            </a:pPr>
            <a:endParaRPr lang="de-CH" dirty="0"/>
          </a:p>
          <a:p>
            <a:pPr lvl="2" indent="0">
              <a:buFont typeface="Symbol" charset="2"/>
              <a:buNone/>
            </a:pPr>
            <a:endParaRPr lang="de-CH" dirty="0"/>
          </a:p>
          <a:p>
            <a:pPr marL="703263" lvl="2" indent="-34290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1DAC4801-1406-B245-B225-281761586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46" y="4090392"/>
            <a:ext cx="83312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14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 err="1"/>
              <a:t>Thank</a:t>
            </a:r>
            <a:r>
              <a:rPr lang="de-CH" dirty="0"/>
              <a:t> </a:t>
            </a:r>
            <a:r>
              <a:rPr lang="de-CH" dirty="0" err="1"/>
              <a:t>you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75633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D11D8E3-65B0-48A0-BB4A-7B361A399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The Swiss Regional Nature Parks’ </a:t>
            </a:r>
            <a:r>
              <a:rPr lang="de-CH" dirty="0" err="1"/>
              <a:t>main</a:t>
            </a:r>
            <a:r>
              <a:rPr lang="de-CH" dirty="0"/>
              <a:t> </a:t>
            </a:r>
            <a:r>
              <a:rPr lang="de-CH" dirty="0" err="1"/>
              <a:t>missions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51F8DA38-DE9D-4998-BB34-3F9DB77AD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sz="1800" b="1" dirty="0"/>
          </a:p>
          <a:p>
            <a:r>
              <a:rPr lang="de-CH" sz="1800" dirty="0" err="1"/>
              <a:t>Ensuring</a:t>
            </a:r>
            <a:r>
              <a:rPr lang="de-CH" sz="1800" dirty="0"/>
              <a:t> the </a:t>
            </a:r>
            <a:r>
              <a:rPr lang="de-CH" sz="1800" dirty="0" err="1"/>
              <a:t>free</a:t>
            </a:r>
            <a:r>
              <a:rPr lang="de-CH" sz="1800" dirty="0"/>
              <a:t> </a:t>
            </a:r>
            <a:r>
              <a:rPr lang="de-CH" sz="1800" dirty="0" err="1"/>
              <a:t>development</a:t>
            </a:r>
            <a:r>
              <a:rPr lang="de-CH" sz="1800" dirty="0"/>
              <a:t> </a:t>
            </a:r>
            <a:r>
              <a:rPr lang="de-CH" sz="1800" dirty="0" err="1"/>
              <a:t>of</a:t>
            </a:r>
            <a:r>
              <a:rPr lang="de-CH" sz="1800" dirty="0"/>
              <a:t> </a:t>
            </a:r>
            <a:r>
              <a:rPr lang="de-CH" sz="1800" dirty="0" err="1"/>
              <a:t>nature</a:t>
            </a:r>
            <a:endParaRPr lang="de-CH" sz="1800" dirty="0"/>
          </a:p>
          <a:p>
            <a:endParaRPr lang="fr-CH" sz="1800" dirty="0"/>
          </a:p>
          <a:p>
            <a:r>
              <a:rPr lang="fr-CH" sz="1800" dirty="0"/>
              <a:t>Conservation and </a:t>
            </a:r>
            <a:r>
              <a:rPr lang="fr-CH" sz="1800" dirty="0" err="1"/>
              <a:t>enhancement</a:t>
            </a:r>
            <a:r>
              <a:rPr lang="fr-CH" sz="1800" dirty="0"/>
              <a:t> of cultural and </a:t>
            </a:r>
            <a:r>
              <a:rPr lang="fr-CH" sz="1800" dirty="0" err="1"/>
              <a:t>natural</a:t>
            </a:r>
            <a:r>
              <a:rPr lang="fr-CH" sz="1800" dirty="0"/>
              <a:t> </a:t>
            </a:r>
            <a:r>
              <a:rPr lang="fr-CH" sz="1800" dirty="0" err="1"/>
              <a:t>landscape</a:t>
            </a:r>
            <a:endParaRPr lang="fr-CH" sz="1800" dirty="0"/>
          </a:p>
          <a:p>
            <a:endParaRPr lang="fr-CH" sz="1800" dirty="0"/>
          </a:p>
          <a:p>
            <a:r>
              <a:rPr lang="fr-CH" sz="1800" dirty="0" err="1"/>
              <a:t>Promoting</a:t>
            </a:r>
            <a:r>
              <a:rPr lang="fr-CH" sz="1800" dirty="0"/>
              <a:t> a </a:t>
            </a:r>
            <a:r>
              <a:rPr lang="fr-CH" sz="1800" dirty="0" err="1"/>
              <a:t>sustainable</a:t>
            </a:r>
            <a:r>
              <a:rPr lang="fr-CH" sz="1800" dirty="0"/>
              <a:t> </a:t>
            </a:r>
            <a:r>
              <a:rPr lang="fr-CH" sz="1800" dirty="0" err="1"/>
              <a:t>regionale</a:t>
            </a:r>
            <a:r>
              <a:rPr lang="fr-CH" sz="1800" dirty="0"/>
              <a:t> </a:t>
            </a:r>
            <a:r>
              <a:rPr lang="fr-CH" sz="1800" dirty="0" err="1"/>
              <a:t>economy</a:t>
            </a:r>
            <a:endParaRPr lang="fr-CH" sz="1800" dirty="0"/>
          </a:p>
          <a:p>
            <a:endParaRPr lang="fr-CH" sz="1800" dirty="0"/>
          </a:p>
          <a:p>
            <a:r>
              <a:rPr lang="fr-CH" sz="1800" dirty="0"/>
              <a:t>Education and </a:t>
            </a:r>
            <a:r>
              <a:rPr lang="fr-CH" sz="1800" dirty="0" err="1"/>
              <a:t>awareness</a:t>
            </a:r>
            <a:r>
              <a:rPr lang="fr-CH" sz="1800" dirty="0"/>
              <a:t> </a:t>
            </a:r>
            <a:r>
              <a:rPr lang="fr-CH" sz="1800" dirty="0" err="1"/>
              <a:t>raising</a:t>
            </a:r>
            <a:endParaRPr lang="fr-CH" sz="1800" dirty="0"/>
          </a:p>
          <a:p>
            <a:endParaRPr lang="fr-CH" sz="1800" dirty="0"/>
          </a:p>
          <a:p>
            <a:r>
              <a:rPr lang="fr-CH" sz="1800" dirty="0" err="1"/>
              <a:t>Research</a:t>
            </a:r>
            <a:endParaRPr lang="de-CH" sz="1800" dirty="0"/>
          </a:p>
          <a:p>
            <a:endParaRPr lang="de-CH" sz="1800" b="1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5107FDC4-768D-4353-8735-FCD1D524B3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 err="1"/>
              <a:t>Parc</a:t>
            </a:r>
            <a:r>
              <a:rPr lang="de-CH" dirty="0"/>
              <a:t> </a:t>
            </a:r>
            <a:r>
              <a:rPr lang="de-CH" dirty="0" err="1"/>
              <a:t>Chasseral</a:t>
            </a:r>
            <a:r>
              <a:rPr lang="de-CH" dirty="0"/>
              <a:t> © </a:t>
            </a:r>
            <a:r>
              <a:rPr lang="de-CH" dirty="0" err="1"/>
              <a:t>Parc</a:t>
            </a:r>
            <a:r>
              <a:rPr lang="de-CH" dirty="0"/>
              <a:t> </a:t>
            </a:r>
            <a:r>
              <a:rPr lang="de-CH" dirty="0" err="1"/>
              <a:t>Chasseral</a:t>
            </a:r>
            <a:endParaRPr lang="de-CH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8661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Conservation</a:t>
            </a:r>
            <a:r>
              <a:rPr lang="de-CH" dirty="0"/>
              <a:t> &amp; </a:t>
            </a:r>
            <a:r>
              <a:rPr lang="de-CH" dirty="0" err="1"/>
              <a:t>enhancement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landscape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3</a:t>
            </a:fld>
            <a:endParaRPr lang="de-CH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xmlns="" id="{A16055F4-0E70-439C-B700-2053812FE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700808"/>
            <a:ext cx="8568952" cy="4052060"/>
          </a:xfrm>
        </p:spPr>
        <p:txBody>
          <a:bodyPr/>
          <a:lstStyle/>
          <a:p>
            <a:pPr lvl="2" indent="0">
              <a:buNone/>
            </a:pPr>
            <a:endParaRPr lang="de-CH" dirty="0"/>
          </a:p>
          <a:p>
            <a:pPr lvl="2" indent="0">
              <a:buNone/>
            </a:pPr>
            <a:r>
              <a:rPr lang="en-US" dirty="0"/>
              <a:t>Parks maintain and promote their rich and beautiful landscapes and thus create</a:t>
            </a:r>
          </a:p>
          <a:p>
            <a:pPr marL="703263" lvl="2" indent="-342900"/>
            <a:r>
              <a:rPr lang="en-US" dirty="0"/>
              <a:t>Identification and a sense of belonging</a:t>
            </a:r>
          </a:p>
          <a:p>
            <a:pPr marL="703263" lvl="2" indent="-342900"/>
            <a:r>
              <a:rPr lang="en-US" dirty="0"/>
              <a:t>social and economic value</a:t>
            </a:r>
          </a:p>
          <a:p>
            <a:pPr marL="703263" lvl="2" indent="-342900"/>
            <a:r>
              <a:rPr lang="en-US" dirty="0"/>
              <a:t>natural diversity of habitats and species</a:t>
            </a:r>
            <a:endParaRPr lang="de-CH" dirty="0"/>
          </a:p>
          <a:p>
            <a:pPr lvl="2" indent="0">
              <a:buNone/>
            </a:pPr>
            <a:endParaRPr lang="de-CH" dirty="0"/>
          </a:p>
          <a:p>
            <a:pPr marL="703263" lvl="2" indent="-342900">
              <a:buFont typeface="Arial" panose="020B0604020202020204" pitchFamily="34" charset="0"/>
              <a:buChar char="•"/>
            </a:pPr>
            <a:endParaRPr lang="de-CH" dirty="0"/>
          </a:p>
          <a:p>
            <a:pPr marL="703263" lvl="2" indent="-34290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pic>
        <p:nvPicPr>
          <p:cNvPr id="3" name="Grafik 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8" b="40712"/>
          <a:stretch/>
        </p:blipFill>
        <p:spPr>
          <a:xfrm>
            <a:off x="630000" y="3704400"/>
            <a:ext cx="7848000" cy="22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87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Best Practice </a:t>
            </a:r>
            <a:r>
              <a:rPr lang="de-CH" dirty="0" err="1"/>
              <a:t>Example</a:t>
            </a:r>
            <a:r>
              <a:rPr lang="de-CH" dirty="0"/>
              <a:t>: Green Infrastructure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4</a:t>
            </a:fld>
            <a:endParaRPr lang="de-CH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316E16A8-2488-3F47-A151-46EBADA6B1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772816"/>
            <a:ext cx="6003603" cy="4740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079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00" y="4320000"/>
            <a:ext cx="2627027" cy="180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Best Practice </a:t>
            </a:r>
            <a:r>
              <a:rPr lang="de-CH" dirty="0" err="1"/>
              <a:t>Example</a:t>
            </a:r>
            <a:r>
              <a:rPr lang="de-CH" dirty="0"/>
              <a:t>: Green Infrastructure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5</a:t>
            </a:fld>
            <a:endParaRPr lang="de-CH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xmlns="" id="{A16055F4-0E70-439C-B700-2053812FE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700808"/>
            <a:ext cx="8568952" cy="4052060"/>
          </a:xfrm>
        </p:spPr>
        <p:txBody>
          <a:bodyPr/>
          <a:lstStyle/>
          <a:p>
            <a:pPr lvl="2" indent="0">
              <a:buNone/>
            </a:pPr>
            <a:endParaRPr lang="de-CH" dirty="0"/>
          </a:p>
          <a:p>
            <a:pPr lvl="2" indent="0">
              <a:buNone/>
            </a:pPr>
            <a:r>
              <a:rPr lang="en-US" dirty="0"/>
              <a:t>Parks make a significant contribution to ecological infrastructure: </a:t>
            </a:r>
          </a:p>
          <a:p>
            <a:pPr marL="703263" lvl="2" indent="-342900"/>
            <a:r>
              <a:rPr lang="en-US" dirty="0"/>
              <a:t>by preserving and creating core areas</a:t>
            </a:r>
          </a:p>
          <a:p>
            <a:pPr marL="703263" lvl="2" indent="-342900"/>
            <a:r>
              <a:rPr lang="en-US" dirty="0"/>
              <a:t>by maintaining and looking after networked areas  </a:t>
            </a:r>
          </a:p>
          <a:p>
            <a:pPr marL="703263" lvl="2" indent="-342900"/>
            <a:r>
              <a:rPr lang="en-US" dirty="0"/>
              <a:t>by remedying deficits, in particular in cooperation with agriculture and forestry.</a:t>
            </a:r>
          </a:p>
          <a:p>
            <a:pPr lvl="2" indent="0">
              <a:buNone/>
            </a:pPr>
            <a:endParaRPr lang="de-CH" dirty="0"/>
          </a:p>
          <a:p>
            <a:pPr lvl="2" indent="0">
              <a:buNone/>
            </a:pPr>
            <a:r>
              <a:rPr lang="de-CH" dirty="0"/>
              <a:t>Pilot </a:t>
            </a:r>
            <a:r>
              <a:rPr lang="de-CH" dirty="0" err="1"/>
              <a:t>programme</a:t>
            </a:r>
            <a:r>
              <a:rPr lang="de-CH" dirty="0"/>
              <a:t> 2016 - 2019</a:t>
            </a:r>
          </a:p>
          <a:p>
            <a:pPr lvl="2" indent="0">
              <a:buNone/>
            </a:pPr>
            <a:endParaRPr lang="de-CH" dirty="0"/>
          </a:p>
          <a:p>
            <a:pPr marL="703263" lvl="2" indent="-34290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l="2329"/>
          <a:stretch/>
        </p:blipFill>
        <p:spPr>
          <a:xfrm>
            <a:off x="3338243" y="4320000"/>
            <a:ext cx="2745925" cy="180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95772" y="4320000"/>
            <a:ext cx="24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68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Beverin</a:t>
            </a:r>
            <a:r>
              <a:rPr lang="de-CH" dirty="0"/>
              <a:t> Nature Park: </a:t>
            </a:r>
            <a:r>
              <a:rPr lang="de-CH" dirty="0" err="1"/>
              <a:t>Promoting</a:t>
            </a:r>
            <a:r>
              <a:rPr lang="de-CH" dirty="0"/>
              <a:t> </a:t>
            </a:r>
            <a:r>
              <a:rPr lang="de-CH" dirty="0" err="1"/>
              <a:t>biodiversity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…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6</a:t>
            </a:fld>
            <a:endParaRPr lang="de-CH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xmlns="" id="{A16055F4-0E70-439C-B700-2053812FE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700808"/>
            <a:ext cx="8568952" cy="4052060"/>
          </a:xfrm>
        </p:spPr>
        <p:txBody>
          <a:bodyPr/>
          <a:lstStyle/>
          <a:p>
            <a:pPr lvl="2" indent="0">
              <a:buNone/>
            </a:pPr>
            <a:endParaRPr lang="de-CH" dirty="0"/>
          </a:p>
          <a:p>
            <a:pPr lvl="2" indent="0">
              <a:buNone/>
            </a:pPr>
            <a:endParaRPr lang="de-CH" dirty="0"/>
          </a:p>
          <a:p>
            <a:pPr lvl="2" indent="0">
              <a:buNone/>
            </a:pPr>
            <a:endParaRPr lang="de-CH" dirty="0"/>
          </a:p>
          <a:p>
            <a:pPr lvl="2" indent="0">
              <a:buNone/>
            </a:pPr>
            <a:endParaRPr lang="de-CH" dirty="0"/>
          </a:p>
          <a:p>
            <a:pPr marL="703263" lvl="2" indent="-34290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02" b="4215"/>
          <a:stretch/>
        </p:blipFill>
        <p:spPr bwMode="auto">
          <a:xfrm>
            <a:off x="251520" y="2136771"/>
            <a:ext cx="8640000" cy="167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/>
          <p:nvPr/>
        </p:nvSpPr>
        <p:spPr>
          <a:xfrm>
            <a:off x="251520" y="4509120"/>
            <a:ext cx="8568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2">
              <a:spcAft>
                <a:spcPts val="600"/>
              </a:spcAft>
            </a:pPr>
            <a:r>
              <a:rPr lang="de-CH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 </a:t>
            </a:r>
            <a:r>
              <a:rPr lang="de-CH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Sheep</a:t>
            </a:r>
            <a:r>
              <a:rPr lang="de-CH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CH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from</a:t>
            </a:r>
            <a:r>
              <a:rPr lang="de-CH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Engadin</a:t>
            </a:r>
          </a:p>
          <a:p>
            <a:pPr marL="703263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Creation</a:t>
            </a:r>
            <a:r>
              <a:rPr lang="de-CH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CH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de-CH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 </a:t>
            </a:r>
            <a:r>
              <a:rPr lang="de-CH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Engadine</a:t>
            </a:r>
            <a:r>
              <a:rPr lang="de-CH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CH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flock</a:t>
            </a:r>
            <a:r>
              <a:rPr lang="de-CH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CH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de-CH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CH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sheep</a:t>
            </a:r>
            <a:r>
              <a:rPr lang="de-CH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</a:t>
            </a:r>
            <a:r>
              <a:rPr lang="de-CH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cooperation</a:t>
            </a:r>
            <a:r>
              <a:rPr lang="de-CH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CH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de-CH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CH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farmers</a:t>
            </a:r>
            <a:r>
              <a:rPr lang="de-CH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CH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from</a:t>
            </a:r>
            <a:r>
              <a:rPr lang="de-CH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the Park. Pilot </a:t>
            </a:r>
            <a:r>
              <a:rPr lang="de-CH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phase</a:t>
            </a:r>
            <a:r>
              <a:rPr lang="de-CH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2020 – 2024 </a:t>
            </a:r>
          </a:p>
          <a:p>
            <a:pPr marL="703263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Summering</a:t>
            </a:r>
            <a:r>
              <a:rPr lang="de-CH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CH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including</a:t>
            </a:r>
            <a:r>
              <a:rPr lang="de-CH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CH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herd</a:t>
            </a:r>
            <a:r>
              <a:rPr lang="de-CH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CH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protection</a:t>
            </a:r>
            <a:r>
              <a:rPr lang="de-CH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on </a:t>
            </a:r>
            <a:r>
              <a:rPr lang="de-CH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ecologically</a:t>
            </a:r>
            <a:r>
              <a:rPr lang="de-CH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CH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valuable</a:t>
            </a:r>
            <a:r>
              <a:rPr lang="de-CH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CH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pastures</a:t>
            </a:r>
            <a:endParaRPr lang="de-CH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03263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Development </a:t>
            </a:r>
            <a:r>
              <a:rPr lang="de-CH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de-CH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CH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marketing</a:t>
            </a:r>
            <a:r>
              <a:rPr lang="de-CH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CH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de-CH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CH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products</a:t>
            </a:r>
            <a:r>
              <a:rPr lang="de-CH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de-CH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meat</a:t>
            </a:r>
            <a:r>
              <a:rPr lang="de-CH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de-CH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lambskin</a:t>
            </a:r>
            <a:endParaRPr lang="de-CH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708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außen, sitzend, Gras, braun enthält.&#10;&#10;Automatisch generierte Beschreibung">
            <a:extLst>
              <a:ext uri="{FF2B5EF4-FFF2-40B4-BE49-F238E27FC236}">
                <a16:creationId xmlns:a16="http://schemas.microsoft.com/office/drawing/2014/main" xmlns="" id="{D2C838A5-FB09-40CB-8F93-071341C109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44624"/>
            <a:ext cx="4500000" cy="6749999"/>
          </a:xfrm>
          <a:prstGeom prst="rect">
            <a:avLst/>
          </a:prstGeom>
        </p:spPr>
      </p:pic>
      <p:pic>
        <p:nvPicPr>
          <p:cNvPr id="8" name="Grafik 7" descr="Ein Bild, das draußen, Pflanze, Baum, Gras enthält.&#10;&#10;Automatisch generierte Beschreibung">
            <a:extLst>
              <a:ext uri="{FF2B5EF4-FFF2-40B4-BE49-F238E27FC236}">
                <a16:creationId xmlns:a16="http://schemas.microsoft.com/office/drawing/2014/main" xmlns="" id="{76371397-B62C-43B4-9B2F-2207A19F1C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80" t="-252" r="8447" b="252"/>
          <a:stretch/>
        </p:blipFill>
        <p:spPr>
          <a:xfrm>
            <a:off x="4576527" y="44624"/>
            <a:ext cx="4608000" cy="672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59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Parc Ela: </a:t>
            </a:r>
            <a:r>
              <a:rPr lang="de-CH" dirty="0" err="1"/>
              <a:t>Connecting</a:t>
            </a:r>
            <a:r>
              <a:rPr lang="de-CH" dirty="0"/>
              <a:t> </a:t>
            </a:r>
            <a:r>
              <a:rPr lang="de-CH" dirty="0" err="1"/>
              <a:t>biotopes</a:t>
            </a:r>
            <a:r>
              <a:rPr lang="de-CH" dirty="0"/>
              <a:t> in </a:t>
            </a:r>
            <a:r>
              <a:rPr lang="de-CH" dirty="0" err="1"/>
              <a:t>Albula</a:t>
            </a:r>
            <a:r>
              <a:rPr lang="de-CH" dirty="0"/>
              <a:t> …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8</a:t>
            </a:fld>
            <a:endParaRPr lang="de-CH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xmlns="" id="{A16055F4-0E70-439C-B700-2053812FE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700808"/>
            <a:ext cx="8568952" cy="4052060"/>
          </a:xfrm>
        </p:spPr>
        <p:txBody>
          <a:bodyPr/>
          <a:lstStyle/>
          <a:p>
            <a:pPr lvl="2" indent="0">
              <a:buNone/>
            </a:pPr>
            <a:endParaRPr lang="de-CH" dirty="0"/>
          </a:p>
          <a:p>
            <a:pPr lvl="2" indent="0">
              <a:buNone/>
            </a:pPr>
            <a:endParaRPr lang="de-CH" dirty="0"/>
          </a:p>
          <a:p>
            <a:pPr lvl="2" indent="0">
              <a:buNone/>
            </a:pPr>
            <a:endParaRPr lang="de-CH" dirty="0"/>
          </a:p>
          <a:p>
            <a:pPr marL="703263" lvl="2" indent="-34290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8400"/>
            <a:ext cx="3139440" cy="235610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138400"/>
            <a:ext cx="3509578" cy="2358000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xmlns="" id="{A16055F4-0E70-439C-B700-2053812FE3FC}"/>
              </a:ext>
            </a:extLst>
          </p:cNvPr>
          <p:cNvSpPr txBox="1">
            <a:spLocks/>
          </p:cNvSpPr>
          <p:nvPr/>
        </p:nvSpPr>
        <p:spPr>
          <a:xfrm>
            <a:off x="252000" y="4690900"/>
            <a:ext cx="8568952" cy="19784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74625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mbol" charset="2"/>
              <a:buChar char="-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0363" indent="-18573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mbol" charset="2"/>
              <a:buChar char="-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34988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mbol" charset="2"/>
              <a:buChar char="-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1913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mbol" charset="2"/>
              <a:buChar char="-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indent="0">
              <a:buNone/>
            </a:pPr>
            <a:r>
              <a:rPr lang="de-CH" dirty="0"/>
              <a:t>… </a:t>
            </a:r>
            <a:r>
              <a:rPr lang="de-CH" dirty="0" err="1"/>
              <a:t>by</a:t>
            </a:r>
            <a:r>
              <a:rPr lang="de-CH" dirty="0"/>
              <a:t> </a:t>
            </a:r>
            <a:r>
              <a:rPr lang="de-CH" dirty="0" err="1"/>
              <a:t>promoting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still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small</a:t>
            </a:r>
            <a:r>
              <a:rPr lang="de-CH" dirty="0"/>
              <a:t> </a:t>
            </a:r>
            <a:r>
              <a:rPr lang="de-CH" dirty="0" err="1"/>
              <a:t>water</a:t>
            </a:r>
            <a:r>
              <a:rPr lang="de-CH" dirty="0"/>
              <a:t> </a:t>
            </a:r>
            <a:r>
              <a:rPr lang="de-CH" dirty="0" err="1"/>
              <a:t>bodies</a:t>
            </a:r>
            <a:r>
              <a:rPr lang="de-CH" dirty="0"/>
              <a:t> </a:t>
            </a:r>
          </a:p>
          <a:p>
            <a:pPr marL="703263" lvl="2" indent="-342900">
              <a:buFont typeface="Arial" panose="020B0604020202020204" pitchFamily="34" charset="0"/>
              <a:buChar char="•"/>
            </a:pPr>
            <a:r>
              <a:rPr lang="en-US" dirty="0"/>
              <a:t>targeted promotion of networks, remedying deficits</a:t>
            </a:r>
          </a:p>
          <a:p>
            <a:pPr marL="703263" lvl="2" indent="-342900">
              <a:buFont typeface="Arial" panose="020B0604020202020204" pitchFamily="34" charset="0"/>
              <a:buChar char="•"/>
            </a:pPr>
            <a:r>
              <a:rPr lang="en-US" dirty="0"/>
              <a:t>In cooperation with the local and cantonal authorities </a:t>
            </a:r>
          </a:p>
          <a:p>
            <a:pPr marL="703263" lvl="2" indent="-342900">
              <a:buFont typeface="Arial" panose="020B0604020202020204" pitchFamily="34" charset="0"/>
              <a:buChar char="•"/>
            </a:pPr>
            <a:r>
              <a:rPr lang="en-US" dirty="0"/>
              <a:t>Habitat creation and flood protection</a:t>
            </a:r>
          </a:p>
          <a:p>
            <a:pPr lvl="2" indent="0">
              <a:buFont typeface="Symbol" charset="2"/>
              <a:buNone/>
            </a:pPr>
            <a:endParaRPr lang="de-CH" dirty="0"/>
          </a:p>
          <a:p>
            <a:pPr lvl="2" indent="0">
              <a:buFont typeface="Symbol" charset="2"/>
              <a:buNone/>
            </a:pPr>
            <a:endParaRPr lang="de-CH" dirty="0"/>
          </a:p>
          <a:p>
            <a:pPr marL="703263" lvl="2" indent="-34290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0" y="2138400"/>
            <a:ext cx="3141966" cy="23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16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627" y="2128279"/>
            <a:ext cx="3558853" cy="2358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2128279"/>
            <a:ext cx="3558847" cy="23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Parc Ela: Field Lab «Alpine </a:t>
            </a:r>
            <a:r>
              <a:rPr lang="de-CH" dirty="0" err="1"/>
              <a:t>Biodiversity</a:t>
            </a:r>
            <a:r>
              <a:rPr lang="de-CH" dirty="0"/>
              <a:t>» …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9</a:t>
            </a:fld>
            <a:endParaRPr lang="de-CH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xmlns="" id="{A16055F4-0E70-439C-B700-2053812FE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700808"/>
            <a:ext cx="8568952" cy="4052060"/>
          </a:xfrm>
        </p:spPr>
        <p:txBody>
          <a:bodyPr/>
          <a:lstStyle/>
          <a:p>
            <a:pPr lvl="2" indent="0">
              <a:buNone/>
            </a:pPr>
            <a:endParaRPr lang="de-CH" dirty="0"/>
          </a:p>
          <a:p>
            <a:pPr lvl="2" indent="0">
              <a:buNone/>
            </a:pPr>
            <a:endParaRPr lang="de-CH" dirty="0"/>
          </a:p>
          <a:p>
            <a:pPr lvl="2" indent="0">
              <a:buNone/>
            </a:pPr>
            <a:endParaRPr lang="de-CH" dirty="0"/>
          </a:p>
          <a:p>
            <a:pPr marL="703263" lvl="2" indent="-34290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xmlns="" id="{A16055F4-0E70-439C-B700-2053812FE3FC}"/>
              </a:ext>
            </a:extLst>
          </p:cNvPr>
          <p:cNvSpPr txBox="1">
            <a:spLocks/>
          </p:cNvSpPr>
          <p:nvPr/>
        </p:nvSpPr>
        <p:spPr>
          <a:xfrm>
            <a:off x="252000" y="4690900"/>
            <a:ext cx="8568952" cy="19784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74625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mbol" charset="2"/>
              <a:buChar char="-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0363" indent="-18573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mbol" charset="2"/>
              <a:buChar char="-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34988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mbol" charset="2"/>
              <a:buChar char="-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1913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mbol" charset="2"/>
              <a:buChar char="-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indent="0">
              <a:buNone/>
            </a:pPr>
            <a:r>
              <a:rPr lang="de-CH" dirty="0"/>
              <a:t>… Educational </a:t>
            </a:r>
            <a:r>
              <a:rPr lang="de-CH" dirty="0" err="1"/>
              <a:t>programms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school</a:t>
            </a:r>
            <a:r>
              <a:rPr lang="de-CH" dirty="0"/>
              <a:t> </a:t>
            </a:r>
            <a:r>
              <a:rPr lang="de-CH" dirty="0" err="1"/>
              <a:t>classes</a:t>
            </a:r>
            <a:endParaRPr lang="de-CH" dirty="0"/>
          </a:p>
          <a:p>
            <a:pPr marL="714375" indent="-350838">
              <a:buFont typeface="Arial" panose="020B0604020202020204" pitchFamily="34" charset="0"/>
              <a:buChar char="•"/>
            </a:pP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gain</a:t>
            </a:r>
            <a:r>
              <a:rPr lang="de-CH" dirty="0"/>
              <a:t> </a:t>
            </a:r>
            <a:r>
              <a:rPr lang="de-CH" dirty="0" err="1"/>
              <a:t>insight</a:t>
            </a:r>
            <a:r>
              <a:rPr lang="de-CH" dirty="0"/>
              <a:t> </a:t>
            </a:r>
            <a:r>
              <a:rPr lang="de-CH" dirty="0" err="1"/>
              <a:t>into</a:t>
            </a:r>
            <a:r>
              <a:rPr lang="de-CH" dirty="0"/>
              <a:t> the </a:t>
            </a:r>
            <a:r>
              <a:rPr lang="de-CH" dirty="0" err="1"/>
              <a:t>biodiversity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the Alps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conduct</a:t>
            </a:r>
            <a:r>
              <a:rPr lang="de-CH" dirty="0"/>
              <a:t> </a:t>
            </a:r>
            <a:r>
              <a:rPr lang="de-CH" dirty="0" err="1"/>
              <a:t>scientific</a:t>
            </a:r>
            <a:r>
              <a:rPr lang="de-CH" dirty="0"/>
              <a:t> </a:t>
            </a:r>
            <a:r>
              <a:rPr lang="de-CH" dirty="0" err="1"/>
              <a:t>research</a:t>
            </a:r>
            <a:r>
              <a:rPr lang="de-CH" dirty="0"/>
              <a:t> </a:t>
            </a:r>
            <a:r>
              <a:rPr lang="de-CH" dirty="0" err="1"/>
              <a:t>under</a:t>
            </a:r>
            <a:r>
              <a:rPr lang="de-CH" dirty="0"/>
              <a:t> expert </a:t>
            </a:r>
            <a:r>
              <a:rPr lang="de-CH" dirty="0" err="1"/>
              <a:t>guidance</a:t>
            </a:r>
            <a:endParaRPr lang="de-CH" dirty="0"/>
          </a:p>
          <a:p>
            <a:pPr marL="363537"/>
            <a:endParaRPr lang="de-CH" dirty="0"/>
          </a:p>
          <a:p>
            <a:pPr lvl="2" indent="0">
              <a:buFont typeface="Symbol" charset="2"/>
              <a:buNone/>
            </a:pPr>
            <a:endParaRPr lang="de-CH" dirty="0"/>
          </a:p>
          <a:p>
            <a:pPr lvl="2" indent="0">
              <a:buFont typeface="Symbol" charset="2"/>
              <a:buNone/>
            </a:pPr>
            <a:endParaRPr lang="de-CH" dirty="0"/>
          </a:p>
          <a:p>
            <a:pPr marL="703263" lvl="2" indent="-34290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29" y="2128279"/>
            <a:ext cx="3558847" cy="23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90001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Schweizer Pärke">
      <a:dk1>
        <a:sysClr val="windowText" lastClr="000000"/>
      </a:dk1>
      <a:lt1>
        <a:sysClr val="window" lastClr="FFFFFF"/>
      </a:lt1>
      <a:dk2>
        <a:srgbClr val="00625C"/>
      </a:dk2>
      <a:lt2>
        <a:srgbClr val="8CCAAD"/>
      </a:lt2>
      <a:accent1>
        <a:srgbClr val="1CAF8E"/>
      </a:accent1>
      <a:accent2>
        <a:srgbClr val="362782"/>
      </a:accent2>
      <a:accent3>
        <a:srgbClr val="79BCDA"/>
      </a:accent3>
      <a:accent4>
        <a:srgbClr val="843441"/>
      </a:accent4>
      <a:accent5>
        <a:srgbClr val="C62945"/>
      </a:accent5>
      <a:accent6>
        <a:srgbClr val="F3975F"/>
      </a:accent6>
      <a:hlink>
        <a:srgbClr val="00625C"/>
      </a:hlink>
      <a:folHlink>
        <a:srgbClr val="00625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F0B89884-5F8D-4A35-B40D-2ABC20A3A892}" vid="{1B3BA5FF-6B56-4338-A470-4AAF290DB40F}"/>
    </a:ext>
  </a:extLst>
</a:theme>
</file>

<file path=ppt/theme/theme2.xml><?xml version="1.0" encoding="utf-8"?>
<a:theme xmlns:a="http://schemas.openxmlformats.org/drawingml/2006/main" name="Office Theme">
  <a:themeElements>
    <a:clrScheme name="Schweizer Pärke">
      <a:dk1>
        <a:sysClr val="windowText" lastClr="000000"/>
      </a:dk1>
      <a:lt1>
        <a:sysClr val="window" lastClr="FFFFFF"/>
      </a:lt1>
      <a:dk2>
        <a:srgbClr val="00625C"/>
      </a:dk2>
      <a:lt2>
        <a:srgbClr val="8CCAAD"/>
      </a:lt2>
      <a:accent1>
        <a:srgbClr val="1CAF8E"/>
      </a:accent1>
      <a:accent2>
        <a:srgbClr val="362782"/>
      </a:accent2>
      <a:accent3>
        <a:srgbClr val="79BCDA"/>
      </a:accent3>
      <a:accent4>
        <a:srgbClr val="843441"/>
      </a:accent4>
      <a:accent5>
        <a:srgbClr val="C62945"/>
      </a:accent5>
      <a:accent6>
        <a:srgbClr val="F3975F"/>
      </a:accent6>
      <a:hlink>
        <a:srgbClr val="00625C"/>
      </a:hlink>
      <a:folHlink>
        <a:srgbClr val="00625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chweizer Pärke">
      <a:dk1>
        <a:sysClr val="windowText" lastClr="000000"/>
      </a:dk1>
      <a:lt1>
        <a:sysClr val="window" lastClr="FFFFFF"/>
      </a:lt1>
      <a:dk2>
        <a:srgbClr val="00625C"/>
      </a:dk2>
      <a:lt2>
        <a:srgbClr val="8CCAAD"/>
      </a:lt2>
      <a:accent1>
        <a:srgbClr val="1CAF8E"/>
      </a:accent1>
      <a:accent2>
        <a:srgbClr val="362782"/>
      </a:accent2>
      <a:accent3>
        <a:srgbClr val="79BCDA"/>
      </a:accent3>
      <a:accent4>
        <a:srgbClr val="843441"/>
      </a:accent4>
      <a:accent5>
        <a:srgbClr val="C62945"/>
      </a:accent5>
      <a:accent6>
        <a:srgbClr val="F3975F"/>
      </a:accent6>
      <a:hlink>
        <a:srgbClr val="00625C"/>
      </a:hlink>
      <a:folHlink>
        <a:srgbClr val="00625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mustervorlage</Template>
  <TotalTime>2</TotalTime>
  <Words>755</Words>
  <Application>Microsoft Office PowerPoint</Application>
  <PresentationFormat>On-screen Show (4:3)</PresentationFormat>
  <Paragraphs>143</Paragraphs>
  <Slides>12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Symbol</vt:lpstr>
      <vt:lpstr>Syntax LT Std</vt:lpstr>
      <vt:lpstr>Tahoma</vt:lpstr>
      <vt:lpstr>Benutzerdefiniertes Design</vt:lpstr>
      <vt:lpstr>Fighting biodiversity loss: green infrastructure in swiss parks</vt:lpstr>
      <vt:lpstr>The Swiss Regional Nature Parks’ main missions</vt:lpstr>
      <vt:lpstr>Conservation &amp; enhancement of landscape</vt:lpstr>
      <vt:lpstr>Best Practice Example: Green Infrastructure</vt:lpstr>
      <vt:lpstr>Best Practice Example: Green Infrastructure</vt:lpstr>
      <vt:lpstr>Beverin Nature Park: Promoting biodiversity with… </vt:lpstr>
      <vt:lpstr>PowerPoint Presentation</vt:lpstr>
      <vt:lpstr>Parc Ela: Connecting biotopes in Albula …</vt:lpstr>
      <vt:lpstr>Parc Ela: Field Lab «Alpine Biodiversity» …</vt:lpstr>
      <vt:lpstr>Parc Ela: Field Lab «Alpine Biodiversity» …</vt:lpstr>
      <vt:lpstr>Green infrastructre: first learnings</vt:lpstr>
      <vt:lpstr>Thank you</vt:lpstr>
    </vt:vector>
  </TitlesOfParts>
  <Company>Netzwerk Schweizer P??rke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Kurzer Titel</dc:title>
  <dc:creator>Erica Baumann</dc:creator>
  <cp:lastModifiedBy>Carol Ritchie</cp:lastModifiedBy>
  <cp:revision>307</cp:revision>
  <dcterms:created xsi:type="dcterms:W3CDTF">2019-05-02T10:13:34Z</dcterms:created>
  <dcterms:modified xsi:type="dcterms:W3CDTF">2020-10-22T06:46:12Z</dcterms:modified>
</cp:coreProperties>
</file>