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302" r:id="rId2"/>
    <p:sldId id="258" r:id="rId3"/>
    <p:sldId id="262" r:id="rId4"/>
    <p:sldId id="263" r:id="rId5"/>
    <p:sldId id="264" r:id="rId6"/>
    <p:sldId id="265" r:id="rId7"/>
    <p:sldId id="266" r:id="rId8"/>
    <p:sldId id="267" r:id="rId9"/>
    <p:sldId id="268" r:id="rId10"/>
    <p:sldId id="269" r:id="rId11"/>
    <p:sldId id="270" r:id="rId12"/>
    <p:sldId id="272" r:id="rId13"/>
    <p:sldId id="277" r:id="rId14"/>
    <p:sldId id="278" r:id="rId15"/>
    <p:sldId id="281" r:id="rId16"/>
    <p:sldId id="282" r:id="rId17"/>
    <p:sldId id="293" r:id="rId18"/>
    <p:sldId id="294" r:id="rId19"/>
    <p:sldId id="298" r:id="rId20"/>
    <p:sldId id="299" r:id="rId21"/>
    <p:sldId id="301"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roxima Nova" panose="02000506030000020004" pitchFamily="2" charset="0"/>
      <p:regular r:id="rId36"/>
      <p:bold r:id="rId37"/>
      <p:italic r:id="rId38"/>
      <p:boldItalic r:id="rId39"/>
    </p:embeddedFont>
    <p:embeddedFont>
      <p:font typeface="Proxima Nova Extrabold" panose="02000506030000020004" pitchFamily="2" charset="0"/>
      <p:bold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7394"/>
  </p:normalViewPr>
  <p:slideViewPr>
    <p:cSldViewPr snapToGrid="0">
      <p:cViewPr varScale="1">
        <p:scale>
          <a:sx n="90" d="100"/>
          <a:sy n="90" d="100"/>
        </p:scale>
        <p:origin x="22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363f005f9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d363f005f9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23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330b8e4a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330b8e4a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30b8e4a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30b8e4a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330b8e4a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330b8e4a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i="0" u="none" strike="noStrike" cap="none" dirty="0">
                <a:solidFill>
                  <a:srgbClr val="000000"/>
                </a:solidFill>
                <a:effectLst/>
                <a:latin typeface="Arial"/>
                <a:ea typeface="Arial"/>
                <a:cs typeface="Arial"/>
                <a:sym typeface="Arial"/>
              </a:rPr>
              <a:t>Sustainability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Adventure travel depends upon vibrant, resilient communities, ecosystems and landscapes. Adventure travel participants expect to participate in adventure travel activities in places that are protected from negative social and environmental impacts and that their contributions to the local economy enhance that goal. As a result, adventure travel guides play a fundamental role in safeguarding the environmental, social and economic sustainability of the communities and ecosystems where guiding and related adventure activities take place. </a:t>
            </a:r>
            <a:endParaRPr lang="en-GB" dirty="0"/>
          </a:p>
          <a:p>
            <a:pPr marL="0" lvl="0" indent="0" algn="l" rtl="0">
              <a:spcBef>
                <a:spcPts val="0"/>
              </a:spcBef>
              <a:spcAft>
                <a:spcPts val="0"/>
              </a:spcAft>
              <a:buNone/>
            </a:pPr>
            <a:endParaRPr lang="en-GB" sz="11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b="1" i="0" u="sng" dirty="0">
                <a:solidFill>
                  <a:schemeClr val="dk1"/>
                </a:solidFill>
                <a:latin typeface="Calibri"/>
                <a:ea typeface="Calibri"/>
                <a:cs typeface="Calibri"/>
                <a:sym typeface="Calibri"/>
              </a:rPr>
              <a:t>SAFETY</a:t>
            </a:r>
            <a:endParaRPr lang="en-GB" b="0" dirty="0"/>
          </a:p>
          <a:p>
            <a:pPr marL="0" lvl="0" indent="0" algn="l" rtl="0">
              <a:spcBef>
                <a:spcPts val="0"/>
              </a:spcBef>
              <a:spcAft>
                <a:spcPts val="0"/>
              </a:spcAft>
              <a:buNone/>
            </a:pPr>
            <a:r>
              <a:rPr lang="en-GB" sz="1100" dirty="0">
                <a:solidFill>
                  <a:schemeClr val="dk1"/>
                </a:solidFill>
                <a:latin typeface="Calibri"/>
                <a:ea typeface="Calibri"/>
                <a:cs typeface="Calibri"/>
                <a:sym typeface="Calibri"/>
              </a:rPr>
              <a:t>While there is inherent risk to traveling, and especially in adventure travel, a guide must be constantly aware of his / her role minimizing the likelihood of accidents and incidents. If an incident or accident occurs, a guide must be prepared with appropriate skills to address the needs of the guest. </a:t>
            </a:r>
            <a:endParaRPr lang="en-GB" dirty="0"/>
          </a:p>
          <a:p>
            <a:pPr marL="0" lvl="0" indent="0" algn="l" rtl="0">
              <a:spcBef>
                <a:spcPts val="0"/>
              </a:spcBef>
              <a:spcAft>
                <a:spcPts val="0"/>
              </a:spcAft>
              <a:buNone/>
            </a:pPr>
            <a:br>
              <a:rPr lang="en-GB" b="0" dirty="0"/>
            </a:br>
            <a:endParaRPr lang="en-GB" sz="11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b="1" i="0" u="none" strike="noStrike" dirty="0">
                <a:solidFill>
                  <a:schemeClr val="dk1"/>
                </a:solidFill>
                <a:latin typeface="Calibri"/>
                <a:ea typeface="Calibri"/>
                <a:cs typeface="Calibri"/>
                <a:sym typeface="Calibri"/>
              </a:rPr>
              <a:t>Quality &amp; Meaning</a:t>
            </a:r>
          </a:p>
          <a:p>
            <a:pPr marL="0" lvl="0" indent="0" algn="l" rtl="0">
              <a:spcBef>
                <a:spcPts val="0"/>
              </a:spcBef>
              <a:spcAft>
                <a:spcPts val="0"/>
              </a:spcAft>
              <a:buNone/>
            </a:pPr>
            <a:r>
              <a:rPr lang="en-GB" sz="1100" b="0" i="0" u="none" strike="noStrike" dirty="0">
                <a:solidFill>
                  <a:schemeClr val="dk1"/>
                </a:solidFill>
                <a:latin typeface="Calibri"/>
                <a:ea typeface="Calibri"/>
                <a:cs typeface="Calibri"/>
                <a:sym typeface="Calibri"/>
              </a:rPr>
              <a:t>Travel can impact destinations in both positive and negative ways. While travel and tourism make important contributions to local economies, the increasing threats and impacts of climate change has called into question the very act of traveling for recreation. We are moving out of an era where to travel just for sheer recreation is viewed as acceptable and therefore traveling must seek a higher purpose. </a:t>
            </a:r>
            <a:endParaRPr lang="en-GB" dirty="0"/>
          </a:p>
          <a:p>
            <a:pPr marL="0" lvl="0" indent="0" algn="l" rtl="0">
              <a:spcBef>
                <a:spcPts val="0"/>
              </a:spcBef>
              <a:spcAft>
                <a:spcPts val="0"/>
              </a:spcAft>
              <a:buNone/>
            </a:pPr>
            <a:endParaRPr lang="en-GB" sz="11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At the same time, </a:t>
            </a:r>
            <a:r>
              <a:rPr lang="en-GB" sz="1100" dirty="0" err="1">
                <a:solidFill>
                  <a:schemeClr val="dk1"/>
                </a:solidFill>
                <a:latin typeface="Calibri"/>
                <a:ea typeface="Calibri"/>
                <a:cs typeface="Calibri"/>
                <a:sym typeface="Calibri"/>
              </a:rPr>
              <a:t>travelers’</a:t>
            </a:r>
            <a:r>
              <a:rPr lang="en-GB" sz="1100" dirty="0">
                <a:solidFill>
                  <a:schemeClr val="dk1"/>
                </a:solidFill>
                <a:latin typeface="Calibri"/>
                <a:ea typeface="Calibri"/>
                <a:cs typeface="Calibri"/>
                <a:sym typeface="Calibri"/>
              </a:rPr>
              <a:t> expectation of quality has been elevated due to the availability of information and customer rating systems. These customer service considerations in adventure tourism combined with the increased emphasis on sharing meaningful content has expanded the responsibilities of the guide and elevated the customer experience aspect to the level of safety and sustainability. </a:t>
            </a:r>
            <a:endParaRPr lang="en-GB" dirty="0"/>
          </a:p>
          <a:p>
            <a:pPr marL="0" lvl="0" indent="0" algn="l" rtl="0">
              <a:spcBef>
                <a:spcPts val="0"/>
              </a:spcBef>
              <a:spcAft>
                <a:spcPts val="0"/>
              </a:spcAft>
              <a:buNone/>
            </a:pPr>
            <a:r>
              <a:rPr lang="en-GB" sz="1100" dirty="0">
                <a:solidFill>
                  <a:schemeClr val="dk1"/>
                </a:solidFill>
                <a:latin typeface="Calibri"/>
                <a:ea typeface="Calibri"/>
                <a:cs typeface="Calibri"/>
                <a:sym typeface="Calibri"/>
              </a:rPr>
              <a:t> </a:t>
            </a:r>
            <a:endParaRPr lang="en-GB"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292e3def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292e3def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dk1"/>
                </a:solidFill>
              </a:rPr>
              <a:t>Myles</a:t>
            </a:r>
          </a:p>
          <a:p>
            <a:pPr marL="0" lvl="0" indent="0" algn="l" rtl="0">
              <a:lnSpc>
                <a:spcPct val="115000"/>
              </a:lnSpc>
              <a:spcBef>
                <a:spcPts val="0"/>
              </a:spcBef>
              <a:spcAft>
                <a:spcPts val="0"/>
              </a:spcAft>
              <a:buNone/>
            </a:pPr>
            <a:endParaRPr lang="en-GB" dirty="0">
              <a:solidFill>
                <a:schemeClr val="dk1"/>
              </a:solidFil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GB" dirty="0"/>
              <a:t>Don’t see this list as exhaustive.  We should all be open to any way that we can develop our guiding workforce and share and promote best practice around the world. Remember what was once wisely said at ATWS in Quebec in 2009 </a:t>
            </a:r>
            <a:r>
              <a:rPr lang="en-GB" i="1" dirty="0"/>
              <a:t>“Your Brand is in their hands”</a:t>
            </a:r>
            <a:endParaRPr lang="en-GB" dirty="0">
              <a:solidFill>
                <a:schemeClr val="dk1"/>
              </a:solidFill>
            </a:endParaRPr>
          </a:p>
          <a:p>
            <a:pPr marL="0" lvl="0" indent="0" algn="l" rtl="0">
              <a:lnSpc>
                <a:spcPct val="115000"/>
              </a:lnSpc>
              <a:spcBef>
                <a:spcPts val="0"/>
              </a:spcBef>
              <a:spcAft>
                <a:spcPts val="0"/>
              </a:spcAft>
              <a:buNone/>
            </a:pPr>
            <a:r>
              <a:rPr lang="en-GB" dirty="0">
                <a:solidFill>
                  <a:schemeClr val="dk1"/>
                </a:solidFill>
              </a:rPr>
              <a:t>Examples for each:</a:t>
            </a: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1.Career reflection, professional development framework. Institute for Outdoor Learning (IOL) professional development coaching and assessment.</a:t>
            </a:r>
          </a:p>
          <a:p>
            <a:pPr marL="0" lvl="0" indent="0" algn="l" rtl="0">
              <a:lnSpc>
                <a:spcPct val="115000"/>
              </a:lnSpc>
              <a:spcBef>
                <a:spcPts val="0"/>
              </a:spcBef>
              <a:spcAft>
                <a:spcPts val="0"/>
              </a:spcAft>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2.In-house Wilderness Scotland Guide training.  Wilderness Guide Training Programme (WGTP)</a:t>
            </a: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3.Two Modules on Adventure Tourism undergraduate degree course – University of The Highlands &amp; Islands (UHI). Forthcoming article in Horizons IOL magazine.  Forthcoming book </a:t>
            </a:r>
            <a:r>
              <a:rPr lang="en-GB" i="1" dirty="0">
                <a:solidFill>
                  <a:schemeClr val="dk1"/>
                </a:solidFill>
              </a:rPr>
              <a:t>The Adventure Tourist: Being, knowing, becoming.</a:t>
            </a: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4.Wild Scotland Best Practice Guidance – alignment with ATGS</a:t>
            </a: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5.Europarc Federation and European Network of Outdoor Sports (ENOS) Potential for ATGS around Sustainability aligning with the work of the SEE project.</a:t>
            </a:r>
          </a:p>
          <a:p>
            <a:pPr marL="0" lvl="0" indent="0" algn="l" rtl="0">
              <a:spcBef>
                <a:spcPts val="0"/>
              </a:spcBef>
              <a:spcAft>
                <a:spcPts val="0"/>
              </a:spcAft>
              <a:buNone/>
            </a:pP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330b8e4a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330b8e4a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2. Activity skills, Navigation, Meteorology, Natural phenomena interpretation, Equipment &amp; Vehicles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3. Risk Inventory, Analysis &amp; Treatment (RIAT), Emergency Action Plan (EAP), Standard Operating Procedures (SOP), ISO 21101 Certification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4. Guide outside the comfort zone, Manage conflicts, Manage and aim to exceed Expectations, Hospitality and advocate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5. Nature &amp; Culture history, Folklore, Fauna &amp; Flora, Content Delivery &amp; Storytelling, Forging Emotion connections potentially transformational, Authenticity and balance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292e3def9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FontTx/>
              <a:buNone/>
            </a:pPr>
            <a:r>
              <a:rPr lang="en-GB" sz="1100" b="0" i="0" u="none" strike="noStrike" cap="none" dirty="0">
                <a:solidFill>
                  <a:srgbClr val="000000"/>
                </a:solidFill>
                <a:effectLst/>
                <a:latin typeface="Arial"/>
                <a:ea typeface="Arial"/>
                <a:cs typeface="Arial"/>
                <a:sym typeface="Arial"/>
              </a:rPr>
              <a:t>The rapid growth of global travel in recent decades has also contributed to an increase in impacts both positive and negative. </a:t>
            </a:r>
          </a:p>
          <a:p>
            <a:pPr marL="158750" indent="0">
              <a:buFontTx/>
              <a:buNone/>
            </a:pPr>
            <a:endParaRPr lang="en-GB" sz="1100" b="0" i="0" u="none" strike="noStrike" cap="none" dirty="0">
              <a:solidFill>
                <a:srgbClr val="000000"/>
              </a:solidFill>
              <a:effectLst/>
              <a:latin typeface="Arial"/>
              <a:ea typeface="Arial"/>
              <a:cs typeface="Arial"/>
              <a:sym typeface="Arial"/>
            </a:endParaRPr>
          </a:p>
          <a:p>
            <a:pPr marL="158750" indent="0">
              <a:buFontTx/>
              <a:buNone/>
            </a:pPr>
            <a:r>
              <a:rPr lang="en-GB" sz="1100" b="0" i="0" u="none" strike="noStrike" cap="none" dirty="0">
                <a:solidFill>
                  <a:srgbClr val="000000"/>
                </a:solidFill>
                <a:effectLst/>
                <a:latin typeface="Arial"/>
                <a:ea typeface="Arial"/>
                <a:cs typeface="Arial"/>
                <a:sym typeface="Arial"/>
              </a:rPr>
              <a:t>According to a study published in 2018, tourism accounts for 8% of global emissions, with air travel being a major component. Development for tourism can also lead to urban sprawl and the destruction of critical wildlife habitats. Irresponsible destination management can have a devastating impact on local communities and residents. </a:t>
            </a:r>
            <a:endParaRPr lang="en-GB" dirty="0"/>
          </a:p>
          <a:p>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Intricately interwoven, the climate emergency and biodiversity crisis are no longer disputable. Atmospheric carbon dioxide has increased 25% in the last 50 years, and species are being lost at 1000 times their natural rate. According to the International Union for the Conservation of Nature (IUCN), we are witnessing the greatest mass extinction crisis since dinosaurs disappeared from our planet 65 million years ago.</a:t>
            </a:r>
          </a:p>
          <a:p>
            <a:pPr marL="158750" indent="0">
              <a:buNone/>
            </a:pPr>
            <a:endParaRPr lang="en-GB"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However, sustainably carried out adventure travel can be a positive force as well. In many parts of the world, tourism offers the financial incentive that persuades communities and governments to halt destructive development, like mining, intensive agriculture or logging. </a:t>
            </a:r>
            <a:endParaRPr lang="en-GB" dirty="0"/>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Besides tourism having a role in securing environmental protection, the most responsible experiences recognise that local communities must be empowered, too. Operators should strive to not only equip local people with the skills and resources to deliver meaningful travel experiences, but to ensure that tourism revenue remains in the local economy. </a:t>
            </a: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Having less of an impact is no longer enough. To be truly sustainable, our travel experiences must contribute to solving environmental and societal problems. </a:t>
            </a:r>
          </a:p>
          <a:p>
            <a:pPr marL="158750" indent="0">
              <a:buNone/>
            </a:pPr>
            <a:endParaRPr lang="en-GB" sz="1100" b="0" i="0" u="none" strike="noStrike" cap="none" dirty="0">
              <a:solidFill>
                <a:srgbClr val="000000"/>
              </a:solidFill>
              <a:effectLst/>
              <a:latin typeface="Arial"/>
              <a:ea typeface="Arial"/>
              <a:cs typeface="Arial"/>
              <a:sym typeface="Arial"/>
            </a:endParaRPr>
          </a:p>
          <a:p>
            <a:endParaRPr lang="en-GB" dirty="0"/>
          </a:p>
          <a:p>
            <a:pPr marL="0" lvl="0" indent="0" algn="l" rtl="0">
              <a:spcBef>
                <a:spcPts val="0"/>
              </a:spcBef>
              <a:spcAft>
                <a:spcPts val="0"/>
              </a:spcAft>
              <a:buNone/>
            </a:pPr>
            <a:endParaRPr lang="en-GB" dirty="0"/>
          </a:p>
        </p:txBody>
      </p:sp>
      <p:sp>
        <p:nvSpPr>
          <p:cNvPr id="273" name="Google Shape;273;gd292e3def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292e3def9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d292e3def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7db89995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c7db89995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Ana</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7db89995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c7db89995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292e3def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292e3def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a20abf1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a20abf1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330b8e4a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d330b8e4a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330b8e4a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d330b8e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Dan prep 1-3 questions to ask Governance Board to get Q&amp;A rolling, if needed.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292e3def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d292e3def9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DM</a:t>
            </a:r>
            <a:endParaRPr dirty="0"/>
          </a:p>
        </p:txBody>
      </p:sp>
      <p:sp>
        <p:nvSpPr>
          <p:cNvPr id="123" name="Google Shape;123;gd292e3def9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27d7cb1b2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d27d7cb1b2_1_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DM</a:t>
            </a:r>
            <a:endParaRPr/>
          </a:p>
        </p:txBody>
      </p:sp>
      <p:sp>
        <p:nvSpPr>
          <p:cNvPr id="131" name="Google Shape;131;gd27d7cb1b2_1_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27d7cb1b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d27d7cb1b2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DM</a:t>
            </a:r>
            <a:endParaRPr/>
          </a:p>
        </p:txBody>
      </p:sp>
      <p:sp>
        <p:nvSpPr>
          <p:cNvPr id="138" name="Google Shape;138;gd27d7cb1b2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27d7cb1b2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d27d7cb1b2_1_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DM</a:t>
            </a:r>
            <a:endParaRPr/>
          </a:p>
        </p:txBody>
      </p:sp>
      <p:sp>
        <p:nvSpPr>
          <p:cNvPr id="145" name="Google Shape;145;gd27d7cb1b2_1_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27d7cb1b2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d27d7cb1b2_1_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DM</a:t>
            </a:r>
            <a:endParaRPr/>
          </a:p>
        </p:txBody>
      </p:sp>
      <p:sp>
        <p:nvSpPr>
          <p:cNvPr id="153" name="Google Shape;153;gd27d7cb1b2_1_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2fd429c6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2fd429c6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330b8e4a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330b8e4a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0" y="842892"/>
            <a:ext cx="9144000" cy="685800"/>
          </a:xfrm>
          <a:prstGeom prst="rect">
            <a:avLst/>
          </a:prstGeom>
          <a:solidFill>
            <a:schemeClr val="dk2"/>
          </a:solidFill>
          <a:ln>
            <a:noFill/>
          </a:ln>
        </p:spPr>
        <p:txBody>
          <a:bodyPr spcFirstLastPara="1" wrap="square" lIns="342900" tIns="34275" rIns="205725" bIns="34275" anchor="ctr" anchorCtr="0">
            <a:normAutofit/>
          </a:bodyPr>
          <a:lstStyle>
            <a:lvl1pPr lvl="0" algn="l">
              <a:spcBef>
                <a:spcPts val="0"/>
              </a:spcBef>
              <a:spcAft>
                <a:spcPts val="0"/>
              </a:spcAft>
              <a:buClr>
                <a:schemeClr val="lt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3" name="Google Shape;53;p13"/>
          <p:cNvSpPr txBox="1">
            <a:spLocks noGrp="1"/>
          </p:cNvSpPr>
          <p:nvPr>
            <p:ph type="body" idx="1"/>
          </p:nvPr>
        </p:nvSpPr>
        <p:spPr>
          <a:xfrm>
            <a:off x="1114424" y="1946672"/>
            <a:ext cx="7610476" cy="2753075"/>
          </a:xfrm>
          <a:prstGeom prst="rect">
            <a:avLst/>
          </a:prstGeom>
          <a:noFill/>
          <a:ln>
            <a:noFill/>
          </a:ln>
        </p:spPr>
        <p:txBody>
          <a:bodyPr spcFirstLastPara="1" wrap="square" lIns="68575" tIns="34275" rIns="68575" bIns="34275" anchor="t" anchorCtr="0">
            <a:normAutofit/>
          </a:bodyPr>
          <a:lstStyle>
            <a:lvl1pPr marL="457200" lvl="0" indent="-317500" algn="l">
              <a:spcBef>
                <a:spcPts val="1500"/>
              </a:spcBef>
              <a:spcAft>
                <a:spcPts val="0"/>
              </a:spcAft>
              <a:buSzPts val="1400"/>
              <a:buChar char="●"/>
              <a:defRPr sz="1100"/>
            </a:lvl1pPr>
            <a:lvl2pPr marL="914400" lvl="1" indent="-317500" algn="l">
              <a:spcBef>
                <a:spcPts val="1600"/>
              </a:spcBef>
              <a:spcAft>
                <a:spcPts val="0"/>
              </a:spcAft>
              <a:buSzPts val="1400"/>
              <a:buChar char="○"/>
              <a:defRPr sz="1100"/>
            </a:lvl2pPr>
            <a:lvl3pPr marL="1371600" lvl="2" indent="-317500" algn="l">
              <a:spcBef>
                <a:spcPts val="1600"/>
              </a:spcBef>
              <a:spcAft>
                <a:spcPts val="0"/>
              </a:spcAft>
              <a:buSzPts val="1400"/>
              <a:buChar char="■"/>
              <a:defRPr sz="1100"/>
            </a:lvl3pPr>
            <a:lvl4pPr marL="1828800" lvl="3" indent="-317500" algn="l">
              <a:spcBef>
                <a:spcPts val="1600"/>
              </a:spcBef>
              <a:spcAft>
                <a:spcPts val="0"/>
              </a:spcAft>
              <a:buSzPts val="1400"/>
              <a:buChar char="●"/>
              <a:defRPr sz="1100"/>
            </a:lvl4pPr>
            <a:lvl5pPr marL="2286000" lvl="4" indent="-317500" algn="l">
              <a:spcBef>
                <a:spcPts val="1600"/>
              </a:spcBef>
              <a:spcAft>
                <a:spcPts val="0"/>
              </a:spcAft>
              <a:buSzPts val="1400"/>
              <a:buChar char="○"/>
              <a:defRPr sz="1100"/>
            </a:lvl5pPr>
            <a:lvl6pPr marL="2743200" lvl="5" indent="-317500" algn="l">
              <a:spcBef>
                <a:spcPts val="1600"/>
              </a:spcBef>
              <a:spcAft>
                <a:spcPts val="0"/>
              </a:spcAft>
              <a:buClr>
                <a:schemeClr val="dk1"/>
              </a:buClr>
              <a:buSzPts val="1400"/>
              <a:buChar char="■"/>
              <a:defRPr sz="1100"/>
            </a:lvl6pPr>
            <a:lvl7pPr marL="3200400" lvl="6" indent="-317500" algn="l">
              <a:spcBef>
                <a:spcPts val="1600"/>
              </a:spcBef>
              <a:spcAft>
                <a:spcPts val="0"/>
              </a:spcAft>
              <a:buClr>
                <a:schemeClr val="dk1"/>
              </a:buClr>
              <a:buSzPts val="1400"/>
              <a:buChar char="●"/>
              <a:defRPr sz="1100"/>
            </a:lvl7pPr>
            <a:lvl8pPr marL="3657600" lvl="7" indent="-317500" algn="l">
              <a:spcBef>
                <a:spcPts val="1600"/>
              </a:spcBef>
              <a:spcAft>
                <a:spcPts val="0"/>
              </a:spcAft>
              <a:buClr>
                <a:schemeClr val="dk1"/>
              </a:buClr>
              <a:buSzPts val="1400"/>
              <a:buChar char="○"/>
              <a:defRPr sz="1100"/>
            </a:lvl8pPr>
            <a:lvl9pPr marL="4114800" lvl="8" indent="-317500" algn="l">
              <a:spcBef>
                <a:spcPts val="1600"/>
              </a:spcBef>
              <a:spcAft>
                <a:spcPts val="1600"/>
              </a:spcAft>
              <a:buClr>
                <a:schemeClr val="dk1"/>
              </a:buClr>
              <a:buSzPts val="1400"/>
              <a:buChar char="■"/>
              <a:defRPr sz="1100"/>
            </a:lvl9pPr>
          </a:lstStyle>
          <a:p>
            <a:endParaRPr/>
          </a:p>
        </p:txBody>
      </p:sp>
      <p:sp>
        <p:nvSpPr>
          <p:cNvPr id="54" name="Google Shape;54;p13"/>
          <p:cNvSpPr txBox="1">
            <a:spLocks noGrp="1"/>
          </p:cNvSpPr>
          <p:nvPr>
            <p:ph type="dt" idx="10"/>
          </p:nvPr>
        </p:nvSpPr>
        <p:spPr>
          <a:xfrm>
            <a:off x="6580095" y="141195"/>
            <a:ext cx="21336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ftr" idx="11"/>
          </p:nvPr>
        </p:nvSpPr>
        <p:spPr>
          <a:xfrm>
            <a:off x="1120588" y="141195"/>
            <a:ext cx="2895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8789895" y="4926807"/>
            <a:ext cx="457200"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0" y="843534"/>
            <a:ext cx="8915400" cy="685800"/>
          </a:xfrm>
          <a:prstGeom prst="rect">
            <a:avLst/>
          </a:prstGeom>
          <a:solidFill>
            <a:schemeClr val="dk2"/>
          </a:solidFill>
          <a:ln>
            <a:noFill/>
          </a:ln>
        </p:spPr>
        <p:txBody>
          <a:bodyPr spcFirstLastPara="1" wrap="square" lIns="891525" tIns="34275" rIns="205725" bIns="34275" anchor="ctr" anchorCtr="0">
            <a:normAutofit/>
          </a:bodyPr>
          <a:lstStyle>
            <a:lvl1pPr lvl="0" algn="l">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9" name="Google Shape;59;p14"/>
          <p:cNvSpPr txBox="1">
            <a:spLocks noGrp="1"/>
          </p:cNvSpPr>
          <p:nvPr>
            <p:ph type="body" idx="1"/>
          </p:nvPr>
        </p:nvSpPr>
        <p:spPr>
          <a:xfrm>
            <a:off x="5147534" y="1943101"/>
            <a:ext cx="3566160" cy="2764631"/>
          </a:xfrm>
          <a:prstGeom prst="rect">
            <a:avLst/>
          </a:prstGeom>
          <a:noFill/>
          <a:ln>
            <a:noFill/>
          </a:ln>
        </p:spPr>
        <p:txBody>
          <a:bodyPr spcFirstLastPara="1" wrap="square" lIns="68575" tIns="34275" rIns="68575" bIns="34275" anchor="t" anchorCtr="0">
            <a:normAutofit/>
          </a:bodyPr>
          <a:lstStyle>
            <a:lvl1pPr marL="457200" lvl="0" indent="-317500" algn="l">
              <a:spcBef>
                <a:spcPts val="1500"/>
              </a:spcBef>
              <a:spcAft>
                <a:spcPts val="0"/>
              </a:spcAft>
              <a:buSzPts val="1400"/>
              <a:buChar char="●"/>
              <a:defRPr sz="1400"/>
            </a:lvl1pPr>
            <a:lvl2pPr marL="914400" lvl="1" indent="-317500" algn="l">
              <a:spcBef>
                <a:spcPts val="1600"/>
              </a:spcBef>
              <a:spcAft>
                <a:spcPts val="0"/>
              </a:spcAft>
              <a:buSzPts val="1400"/>
              <a:buChar char="○"/>
              <a:defRPr sz="1400"/>
            </a:lvl2pPr>
            <a:lvl3pPr marL="1371600" lvl="2" indent="-317500" algn="l">
              <a:spcBef>
                <a:spcPts val="1600"/>
              </a:spcBef>
              <a:spcAft>
                <a:spcPts val="0"/>
              </a:spcAft>
              <a:buSzPts val="1400"/>
              <a:buChar char="■"/>
              <a:defRPr sz="1400"/>
            </a:lvl3pPr>
            <a:lvl4pPr marL="1828800" lvl="3" indent="-317500" algn="l">
              <a:spcBef>
                <a:spcPts val="1600"/>
              </a:spcBef>
              <a:spcAft>
                <a:spcPts val="0"/>
              </a:spcAft>
              <a:buSzPts val="1400"/>
              <a:buChar char="●"/>
              <a:defRPr sz="1400"/>
            </a:lvl4pPr>
            <a:lvl5pPr marL="2286000" lvl="4" indent="-317500" algn="l">
              <a:spcBef>
                <a:spcPts val="1600"/>
              </a:spcBef>
              <a:spcAft>
                <a:spcPts val="0"/>
              </a:spcAft>
              <a:buSzPts val="1400"/>
              <a:buChar char="○"/>
              <a:defRPr sz="1400"/>
            </a:lvl5pPr>
            <a:lvl6pPr marL="2743200" lvl="5" indent="-323850" algn="l">
              <a:spcBef>
                <a:spcPts val="1600"/>
              </a:spcBef>
              <a:spcAft>
                <a:spcPts val="0"/>
              </a:spcAft>
              <a:buClr>
                <a:schemeClr val="dk1"/>
              </a:buClr>
              <a:buSzPts val="1500"/>
              <a:buChar char="■"/>
              <a:defRPr sz="1500"/>
            </a:lvl6pPr>
            <a:lvl7pPr marL="3200400" lvl="6" indent="-323850" algn="l">
              <a:spcBef>
                <a:spcPts val="1600"/>
              </a:spcBef>
              <a:spcAft>
                <a:spcPts val="0"/>
              </a:spcAft>
              <a:buClr>
                <a:schemeClr val="dk1"/>
              </a:buClr>
              <a:buSzPts val="1500"/>
              <a:buChar char="●"/>
              <a:defRPr sz="1500"/>
            </a:lvl7pPr>
            <a:lvl8pPr marL="3657600" lvl="7" indent="-323850" algn="l">
              <a:spcBef>
                <a:spcPts val="1600"/>
              </a:spcBef>
              <a:spcAft>
                <a:spcPts val="0"/>
              </a:spcAft>
              <a:buClr>
                <a:schemeClr val="dk1"/>
              </a:buClr>
              <a:buSzPts val="1500"/>
              <a:buChar char="○"/>
              <a:defRPr sz="1500"/>
            </a:lvl8pPr>
            <a:lvl9pPr marL="4114800" lvl="8" indent="-323850" algn="l">
              <a:spcBef>
                <a:spcPts val="1600"/>
              </a:spcBef>
              <a:spcAft>
                <a:spcPts val="1600"/>
              </a:spcAft>
              <a:buClr>
                <a:schemeClr val="dk1"/>
              </a:buClr>
              <a:buSzPts val="1500"/>
              <a:buChar char="■"/>
              <a:defRPr sz="1500"/>
            </a:lvl9pPr>
          </a:lstStyle>
          <a:p>
            <a:endParaRPr/>
          </a:p>
        </p:txBody>
      </p:sp>
      <p:sp>
        <p:nvSpPr>
          <p:cNvPr id="60" name="Google Shape;60;p14"/>
          <p:cNvSpPr txBox="1">
            <a:spLocks noGrp="1"/>
          </p:cNvSpPr>
          <p:nvPr>
            <p:ph type="body" idx="2"/>
          </p:nvPr>
        </p:nvSpPr>
        <p:spPr>
          <a:xfrm>
            <a:off x="900952" y="1529333"/>
            <a:ext cx="3566160" cy="3168396"/>
          </a:xfrm>
          <a:prstGeom prst="rect">
            <a:avLst/>
          </a:prstGeom>
          <a:solidFill>
            <a:srgbClr val="E3E5DC"/>
          </a:solidFill>
          <a:ln>
            <a:noFill/>
          </a:ln>
        </p:spPr>
        <p:txBody>
          <a:bodyPr spcFirstLastPara="1" wrap="square" lIns="219450" tIns="205725" rIns="205725" bIns="205725" anchor="t" anchorCtr="0">
            <a:normAutofit/>
          </a:bodyPr>
          <a:lstStyle>
            <a:lvl1pPr marL="457200" lvl="0" indent="-228600" algn="l">
              <a:spcBef>
                <a:spcPts val="1500"/>
              </a:spcBef>
              <a:spcAft>
                <a:spcPts val="0"/>
              </a:spcAft>
              <a:buClr>
                <a:schemeClr val="accent1"/>
              </a:buClr>
              <a:buSzPts val="1400"/>
              <a:buFont typeface="Noto Sans Symbols"/>
              <a:buNone/>
              <a:defRPr sz="1400">
                <a:solidFill>
                  <a:srgbClr val="595959"/>
                </a:solidFill>
                <a:latin typeface="Cambria"/>
                <a:ea typeface="Cambria"/>
                <a:cs typeface="Cambria"/>
                <a:sym typeface="Cambria"/>
              </a:defRPr>
            </a:lvl1pPr>
            <a:lvl2pPr marL="914400" lvl="1" indent="-228600" algn="l">
              <a:spcBef>
                <a:spcPts val="1600"/>
              </a:spcBef>
              <a:spcAft>
                <a:spcPts val="0"/>
              </a:spcAft>
              <a:buSzPts val="900"/>
              <a:buNone/>
              <a:defRPr sz="900">
                <a:solidFill>
                  <a:schemeClr val="lt1"/>
                </a:solidFill>
                <a:latin typeface="Cambria"/>
                <a:ea typeface="Cambria"/>
                <a:cs typeface="Cambria"/>
                <a:sym typeface="Cambria"/>
              </a:defRPr>
            </a:lvl2pPr>
            <a:lvl3pPr marL="1371600" lvl="2" indent="-228600" algn="l">
              <a:spcBef>
                <a:spcPts val="1600"/>
              </a:spcBef>
              <a:spcAft>
                <a:spcPts val="0"/>
              </a:spcAft>
              <a:buSzPts val="800"/>
              <a:buNone/>
              <a:defRPr sz="800">
                <a:solidFill>
                  <a:schemeClr val="lt1"/>
                </a:solidFill>
                <a:latin typeface="Cambria"/>
                <a:ea typeface="Cambria"/>
                <a:cs typeface="Cambria"/>
                <a:sym typeface="Cambria"/>
              </a:defRPr>
            </a:lvl3pPr>
            <a:lvl4pPr marL="1828800" lvl="3" indent="-228600" algn="l">
              <a:spcBef>
                <a:spcPts val="1600"/>
              </a:spcBef>
              <a:spcAft>
                <a:spcPts val="0"/>
              </a:spcAft>
              <a:buSzPts val="700"/>
              <a:buNone/>
              <a:defRPr sz="700">
                <a:solidFill>
                  <a:schemeClr val="lt1"/>
                </a:solidFill>
                <a:latin typeface="Cambria"/>
                <a:ea typeface="Cambria"/>
                <a:cs typeface="Cambria"/>
                <a:sym typeface="Cambria"/>
              </a:defRPr>
            </a:lvl4pPr>
            <a:lvl5pPr marL="2286000" lvl="4" indent="-228600" algn="l">
              <a:spcBef>
                <a:spcPts val="1600"/>
              </a:spcBef>
              <a:spcAft>
                <a:spcPts val="0"/>
              </a:spcAft>
              <a:buSzPts val="700"/>
              <a:buNone/>
              <a:defRPr sz="700">
                <a:solidFill>
                  <a:schemeClr val="lt1"/>
                </a:solidFill>
                <a:latin typeface="Cambria"/>
                <a:ea typeface="Cambria"/>
                <a:cs typeface="Cambria"/>
                <a:sym typeface="Cambria"/>
              </a:defRPr>
            </a:lvl5pPr>
            <a:lvl6pPr marL="2743200" lvl="5" indent="-228600" algn="l">
              <a:spcBef>
                <a:spcPts val="1600"/>
              </a:spcBef>
              <a:spcAft>
                <a:spcPts val="0"/>
              </a:spcAft>
              <a:buClr>
                <a:schemeClr val="dk1"/>
              </a:buClr>
              <a:buSzPts val="700"/>
              <a:buNone/>
              <a:defRPr sz="700">
                <a:solidFill>
                  <a:schemeClr val="lt1"/>
                </a:solidFill>
                <a:latin typeface="Cambria"/>
                <a:ea typeface="Cambria"/>
                <a:cs typeface="Cambria"/>
                <a:sym typeface="Cambria"/>
              </a:defRPr>
            </a:lvl6pPr>
            <a:lvl7pPr marL="3200400" lvl="6" indent="-228600" algn="l">
              <a:spcBef>
                <a:spcPts val="1600"/>
              </a:spcBef>
              <a:spcAft>
                <a:spcPts val="0"/>
              </a:spcAft>
              <a:buClr>
                <a:schemeClr val="dk1"/>
              </a:buClr>
              <a:buSzPts val="700"/>
              <a:buNone/>
              <a:defRPr sz="700">
                <a:solidFill>
                  <a:schemeClr val="lt1"/>
                </a:solidFill>
                <a:latin typeface="Cambria"/>
                <a:ea typeface="Cambria"/>
                <a:cs typeface="Cambria"/>
                <a:sym typeface="Cambria"/>
              </a:defRPr>
            </a:lvl7pPr>
            <a:lvl8pPr marL="3657600" lvl="7" indent="-228600" algn="l">
              <a:spcBef>
                <a:spcPts val="1600"/>
              </a:spcBef>
              <a:spcAft>
                <a:spcPts val="0"/>
              </a:spcAft>
              <a:buClr>
                <a:schemeClr val="dk1"/>
              </a:buClr>
              <a:buSzPts val="700"/>
              <a:buNone/>
              <a:defRPr sz="700">
                <a:solidFill>
                  <a:schemeClr val="lt1"/>
                </a:solidFill>
                <a:latin typeface="Cambria"/>
                <a:ea typeface="Cambria"/>
                <a:cs typeface="Cambria"/>
                <a:sym typeface="Cambria"/>
              </a:defRPr>
            </a:lvl8pPr>
            <a:lvl9pPr marL="4114800" lvl="8" indent="-228600" algn="l">
              <a:spcBef>
                <a:spcPts val="1600"/>
              </a:spcBef>
              <a:spcAft>
                <a:spcPts val="1600"/>
              </a:spcAft>
              <a:buClr>
                <a:schemeClr val="dk1"/>
              </a:buClr>
              <a:buSzPts val="700"/>
              <a:buNone/>
              <a:defRPr sz="700">
                <a:solidFill>
                  <a:schemeClr val="lt1"/>
                </a:solidFill>
                <a:latin typeface="Cambria"/>
                <a:ea typeface="Cambria"/>
                <a:cs typeface="Cambria"/>
                <a:sym typeface="Cambria"/>
              </a:defRPr>
            </a:lvl9pPr>
          </a:lstStyle>
          <a:p>
            <a:endParaRPr/>
          </a:p>
        </p:txBody>
      </p:sp>
      <p:sp>
        <p:nvSpPr>
          <p:cNvPr id="61" name="Google Shape;61;p14"/>
          <p:cNvSpPr txBox="1">
            <a:spLocks noGrp="1"/>
          </p:cNvSpPr>
          <p:nvPr>
            <p:ph type="dt" idx="10"/>
          </p:nvPr>
        </p:nvSpPr>
        <p:spPr>
          <a:xfrm>
            <a:off x="6580095" y="141195"/>
            <a:ext cx="21336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2" name="Google Shape;62;p14"/>
          <p:cNvSpPr txBox="1">
            <a:spLocks noGrp="1"/>
          </p:cNvSpPr>
          <p:nvPr>
            <p:ph type="ftr" idx="11"/>
          </p:nvPr>
        </p:nvSpPr>
        <p:spPr>
          <a:xfrm>
            <a:off x="1120588" y="141195"/>
            <a:ext cx="2895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3" name="Google Shape;63;p14"/>
          <p:cNvSpPr txBox="1">
            <a:spLocks noGrp="1"/>
          </p:cNvSpPr>
          <p:nvPr>
            <p:ph type="sldNum" idx="12"/>
          </p:nvPr>
        </p:nvSpPr>
        <p:spPr>
          <a:xfrm>
            <a:off x="8789895" y="4926807"/>
            <a:ext cx="457200"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0"/>
            <a:ext cx="9143998" cy="5143499"/>
          </a:xfrm>
          <a:prstGeom prst="rect">
            <a:avLst/>
          </a:prstGeom>
          <a:noFill/>
          <a:ln>
            <a:noFill/>
          </a:ln>
        </p:spPr>
      </p:pic>
    </p:spTree>
    <p:extLst>
      <p:ext uri="{BB962C8B-B14F-4D97-AF65-F5344CB8AC3E}">
        <p14:creationId xmlns:p14="http://schemas.microsoft.com/office/powerpoint/2010/main" val="314082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5">
            <a:alphaModFix amt="14000"/>
          </a:blip>
          <a:srcRect l="2922" t="29942" r="5174"/>
          <a:stretch/>
        </p:blipFill>
        <p:spPr>
          <a:xfrm>
            <a:off x="0" y="3794650"/>
            <a:ext cx="9144001" cy="1348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dventuretravel.biz/education/guide-standard/adventure-travel-guide-standar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ATGuideStandar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adventuretravel.biz/education/guide-standard/adventure-travel-guide-standar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extBox 1"/>
          <p:cNvSpPr txBox="1"/>
          <p:nvPr/>
        </p:nvSpPr>
        <p:spPr>
          <a:xfrm>
            <a:off x="2436376" y="1590160"/>
            <a:ext cx="4467890" cy="369332"/>
          </a:xfrm>
          <a:prstGeom prst="rect">
            <a:avLst/>
          </a:prstGeom>
          <a:noFill/>
        </p:spPr>
        <p:txBody>
          <a:bodyPr wrap="none" rtlCol="0">
            <a:spAutoFit/>
          </a:bodyPr>
          <a:lstStyle/>
          <a:p>
            <a:r>
              <a:rPr lang="es-ES" sz="1800" dirty="0" err="1"/>
              <a:t>Adventure</a:t>
            </a:r>
            <a:r>
              <a:rPr lang="es-ES" sz="1800" dirty="0"/>
              <a:t> </a:t>
            </a:r>
            <a:r>
              <a:rPr lang="es-ES" sz="1800" dirty="0" err="1"/>
              <a:t>Travel</a:t>
            </a:r>
            <a:r>
              <a:rPr lang="es-ES" sz="1800" dirty="0"/>
              <a:t> </a:t>
            </a:r>
            <a:r>
              <a:rPr lang="es-ES" sz="1800" dirty="0" err="1"/>
              <a:t>Guide</a:t>
            </a:r>
            <a:r>
              <a:rPr lang="es-ES" sz="1800" dirty="0"/>
              <a:t> Standard (ATGS)</a:t>
            </a:r>
            <a:endParaRPr lang="en-GB" sz="1800" dirty="0"/>
          </a:p>
        </p:txBody>
      </p:sp>
      <p:sp>
        <p:nvSpPr>
          <p:cNvPr id="3" name="TextBox 2"/>
          <p:cNvSpPr txBox="1"/>
          <p:nvPr/>
        </p:nvSpPr>
        <p:spPr>
          <a:xfrm>
            <a:off x="3203676" y="2210808"/>
            <a:ext cx="2736647" cy="1077218"/>
          </a:xfrm>
          <a:prstGeom prst="rect">
            <a:avLst/>
          </a:prstGeom>
          <a:noFill/>
        </p:spPr>
        <p:txBody>
          <a:bodyPr wrap="none" rtlCol="0">
            <a:spAutoFit/>
          </a:bodyPr>
          <a:lstStyle/>
          <a:p>
            <a:r>
              <a:rPr lang="es-ES" sz="1600" b="1" dirty="0"/>
              <a:t>Myles Farnbank,</a:t>
            </a:r>
            <a:r>
              <a:rPr lang="es-ES" sz="1600" dirty="0"/>
              <a:t> </a:t>
            </a:r>
          </a:p>
          <a:p>
            <a:r>
              <a:rPr lang="es-ES" sz="1600" dirty="0" err="1"/>
              <a:t>Wilderness</a:t>
            </a:r>
            <a:r>
              <a:rPr lang="es-ES" sz="1600" dirty="0"/>
              <a:t> </a:t>
            </a:r>
            <a:r>
              <a:rPr lang="es-ES" sz="1600" dirty="0" err="1"/>
              <a:t>Foundation</a:t>
            </a:r>
            <a:r>
              <a:rPr lang="es-ES" sz="1600" dirty="0"/>
              <a:t> UK, </a:t>
            </a:r>
          </a:p>
          <a:p>
            <a:r>
              <a:rPr lang="es-ES" sz="1600" dirty="0" err="1"/>
              <a:t>info@mylesfarnbank.com</a:t>
            </a:r>
            <a:r>
              <a:rPr lang="es-ES" sz="1600" dirty="0"/>
              <a:t>  </a:t>
            </a:r>
            <a:endParaRPr lang="en-GB" sz="1600" dirty="0"/>
          </a:p>
          <a:p>
            <a:endParaRPr lang="en-GB"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txBox="1"/>
          <p:nvPr/>
        </p:nvSpPr>
        <p:spPr>
          <a:xfrm>
            <a:off x="214550" y="450875"/>
            <a:ext cx="627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44A63"/>
                </a:solidFill>
                <a:latin typeface="Proxima Nova Extrabold"/>
                <a:ea typeface="Proxima Nova Extrabold"/>
                <a:cs typeface="Proxima Nova Extrabold"/>
                <a:sym typeface="Proxima Nova Extrabold"/>
              </a:rPr>
              <a:t>Why the Guides Standard Matter</a:t>
            </a:r>
            <a:endParaRPr/>
          </a:p>
        </p:txBody>
      </p:sp>
      <p:sp>
        <p:nvSpPr>
          <p:cNvPr id="179" name="Google Shape;179;p28"/>
          <p:cNvSpPr txBox="1"/>
          <p:nvPr/>
        </p:nvSpPr>
        <p:spPr>
          <a:xfrm>
            <a:off x="140100" y="1195100"/>
            <a:ext cx="5089800" cy="319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3000" b="1">
                <a:solidFill>
                  <a:srgbClr val="1F91AE"/>
                </a:solidFill>
                <a:latin typeface="Proxima Nova"/>
                <a:ea typeface="Proxima Nova"/>
                <a:cs typeface="Proxima Nova"/>
                <a:sym typeface="Proxima Nova"/>
              </a:rPr>
              <a:t>Emphasis on Sustainability</a:t>
            </a:r>
            <a:endParaRPr sz="2700">
              <a:solidFill>
                <a:schemeClr val="dk1"/>
              </a:solidFill>
              <a:latin typeface="Proxima Nova"/>
              <a:ea typeface="Proxima Nova"/>
              <a:cs typeface="Proxima Nova"/>
              <a:sym typeface="Proxima Nova"/>
            </a:endParaRPr>
          </a:p>
          <a:p>
            <a:pPr marL="520700" lvl="1" indent="-279400" algn="l" rtl="0">
              <a:lnSpc>
                <a:spcPct val="115000"/>
              </a:lnSpc>
              <a:spcBef>
                <a:spcPts val="600"/>
              </a:spcBef>
              <a:spcAft>
                <a:spcPts val="0"/>
              </a:spcAft>
              <a:buClr>
                <a:srgbClr val="2A2A2A"/>
              </a:buClr>
              <a:buSzPts val="2000"/>
              <a:buFont typeface="Proxima Nova"/>
              <a:buChar char="•"/>
            </a:pPr>
            <a:r>
              <a:rPr lang="en" sz="2700">
                <a:solidFill>
                  <a:srgbClr val="2A2A2A"/>
                </a:solidFill>
                <a:latin typeface="Proxima Nova"/>
                <a:ea typeface="Proxima Nova"/>
                <a:cs typeface="Proxima Nova"/>
                <a:sym typeface="Proxima Nova"/>
              </a:rPr>
              <a:t>Travel under scrutiny for impacts on communities and environment</a:t>
            </a:r>
            <a:endParaRPr sz="2700">
              <a:solidFill>
                <a:schemeClr val="dk1"/>
              </a:solidFill>
              <a:latin typeface="Proxima Nova"/>
              <a:ea typeface="Proxima Nova"/>
              <a:cs typeface="Proxima Nova"/>
              <a:sym typeface="Proxima Nova"/>
            </a:endParaRPr>
          </a:p>
          <a:p>
            <a:pPr marL="520700" lvl="1" indent="-279400" algn="l" rtl="0">
              <a:lnSpc>
                <a:spcPct val="115000"/>
              </a:lnSpc>
              <a:spcBef>
                <a:spcPts val="600"/>
              </a:spcBef>
              <a:spcAft>
                <a:spcPts val="1600"/>
              </a:spcAft>
              <a:buClr>
                <a:srgbClr val="2A2A2A"/>
              </a:buClr>
              <a:buSzPts val="2000"/>
              <a:buFont typeface="Proxima Nova"/>
              <a:buChar char="•"/>
            </a:pPr>
            <a:r>
              <a:rPr lang="en" sz="2700">
                <a:solidFill>
                  <a:srgbClr val="2A2A2A"/>
                </a:solidFill>
                <a:latin typeface="Proxima Nova"/>
                <a:ea typeface="Proxima Nova"/>
                <a:cs typeface="Proxima Nova"/>
                <a:sym typeface="Proxima Nova"/>
              </a:rPr>
              <a:t>Essential for future of adventure travel</a:t>
            </a:r>
            <a:endParaRPr sz="1800" b="1">
              <a:solidFill>
                <a:schemeClr val="dk1"/>
              </a:solidFill>
              <a:latin typeface="Proxima Nova"/>
              <a:ea typeface="Proxima Nova"/>
              <a:cs typeface="Proxima Nova"/>
              <a:sym typeface="Proxima Nova"/>
            </a:endParaRPr>
          </a:p>
        </p:txBody>
      </p:sp>
      <p:pic>
        <p:nvPicPr>
          <p:cNvPr id="180" name="Google Shape;180;p28"/>
          <p:cNvPicPr preferRelativeResize="0"/>
          <p:nvPr/>
        </p:nvPicPr>
        <p:blipFill rotWithShape="1">
          <a:blip r:embed="rId3">
            <a:alphaModFix/>
          </a:blip>
          <a:srcRect/>
          <a:stretch/>
        </p:blipFill>
        <p:spPr>
          <a:xfrm>
            <a:off x="5749100" y="410501"/>
            <a:ext cx="3203500" cy="415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txBox="1"/>
          <p:nvPr/>
        </p:nvSpPr>
        <p:spPr>
          <a:xfrm>
            <a:off x="214550" y="450875"/>
            <a:ext cx="5348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44A63"/>
                </a:solidFill>
                <a:latin typeface="Proxima Nova Extrabold"/>
                <a:ea typeface="Proxima Nova Extrabold"/>
                <a:cs typeface="Proxima Nova Extrabold"/>
                <a:sym typeface="Proxima Nova Extrabold"/>
              </a:rPr>
              <a:t>Background on ATGS</a:t>
            </a:r>
            <a:endParaRPr/>
          </a:p>
        </p:txBody>
      </p:sp>
      <p:grpSp>
        <p:nvGrpSpPr>
          <p:cNvPr id="187" name="Google Shape;187;p29"/>
          <p:cNvGrpSpPr/>
          <p:nvPr/>
        </p:nvGrpSpPr>
        <p:grpSpPr>
          <a:xfrm>
            <a:off x="5079006" y="539939"/>
            <a:ext cx="3809311" cy="4063608"/>
            <a:chOff x="5528825" y="1032200"/>
            <a:chExt cx="3615176" cy="4111299"/>
          </a:xfrm>
        </p:grpSpPr>
        <p:pic>
          <p:nvPicPr>
            <p:cNvPr id="188" name="Google Shape;188;p29"/>
            <p:cNvPicPr preferRelativeResize="0"/>
            <p:nvPr/>
          </p:nvPicPr>
          <p:blipFill rotWithShape="1">
            <a:blip r:embed="rId3">
              <a:alphaModFix/>
            </a:blip>
            <a:srcRect/>
            <a:stretch/>
          </p:blipFill>
          <p:spPr>
            <a:xfrm>
              <a:off x="5528825" y="1032200"/>
              <a:ext cx="3615176" cy="4111299"/>
            </a:xfrm>
            <a:prstGeom prst="rect">
              <a:avLst/>
            </a:prstGeom>
            <a:noFill/>
            <a:ln>
              <a:noFill/>
            </a:ln>
          </p:spPr>
        </p:pic>
        <p:pic>
          <p:nvPicPr>
            <p:cNvPr id="189" name="Google Shape;189;p29"/>
            <p:cNvPicPr preferRelativeResize="0"/>
            <p:nvPr/>
          </p:nvPicPr>
          <p:blipFill rotWithShape="1">
            <a:blip r:embed="rId4">
              <a:alphaModFix/>
            </a:blip>
            <a:srcRect b="56563"/>
            <a:stretch/>
          </p:blipFill>
          <p:spPr>
            <a:xfrm>
              <a:off x="5721900" y="2267943"/>
              <a:ext cx="1228725" cy="244100"/>
            </a:xfrm>
            <a:prstGeom prst="rect">
              <a:avLst/>
            </a:prstGeom>
            <a:noFill/>
            <a:ln>
              <a:noFill/>
            </a:ln>
          </p:spPr>
        </p:pic>
      </p:grpSp>
      <p:sp>
        <p:nvSpPr>
          <p:cNvPr id="190" name="Google Shape;190;p29"/>
          <p:cNvSpPr txBox="1"/>
          <p:nvPr/>
        </p:nvSpPr>
        <p:spPr>
          <a:xfrm>
            <a:off x="140100" y="1195100"/>
            <a:ext cx="4734600" cy="3370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800" b="1">
                <a:solidFill>
                  <a:schemeClr val="dk1"/>
                </a:solidFill>
                <a:latin typeface="Proxima Nova"/>
                <a:ea typeface="Proxima Nova"/>
                <a:cs typeface="Proxima Nova"/>
                <a:sym typeface="Proxima Nova"/>
              </a:rPr>
              <a:t>2014</a:t>
            </a:r>
            <a:r>
              <a:rPr lang="en" sz="1800">
                <a:solidFill>
                  <a:schemeClr val="dk1"/>
                </a:solidFill>
                <a:latin typeface="Proxima Nova"/>
                <a:ea typeface="Proxima Nova"/>
                <a:cs typeface="Proxima Nova"/>
                <a:sym typeface="Proxima Nova"/>
              </a:rPr>
              <a:t> - Working Group Formed</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a:solidFill>
                  <a:schemeClr val="dk1"/>
                </a:solidFill>
                <a:latin typeface="Proxima Nova"/>
                <a:ea typeface="Proxima Nova"/>
                <a:cs typeface="Proxima Nova"/>
                <a:sym typeface="Proxima Nova"/>
              </a:rPr>
              <a:t>Representatives from 18 Countries</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a:solidFill>
                  <a:schemeClr val="dk1"/>
                </a:solidFill>
                <a:latin typeface="Proxima Nova"/>
                <a:ea typeface="Proxima Nova"/>
                <a:cs typeface="Proxima Nova"/>
                <a:sym typeface="Proxima Nova"/>
              </a:rPr>
              <a:t>Spearheaded by ATTA</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a:solidFill>
                  <a:schemeClr val="dk1"/>
                </a:solidFill>
                <a:latin typeface="Proxima Nova"/>
                <a:ea typeface="Proxima Nova"/>
                <a:cs typeface="Proxima Nova"/>
                <a:sym typeface="Proxima Nova"/>
              </a:rPr>
              <a:t>10+ Months</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b="1">
                <a:solidFill>
                  <a:schemeClr val="dk1"/>
                </a:solidFill>
                <a:latin typeface="Proxima Nova"/>
                <a:ea typeface="Proxima Nova"/>
                <a:cs typeface="Proxima Nova"/>
                <a:sym typeface="Proxima Nova"/>
              </a:rPr>
              <a:t>2016</a:t>
            </a:r>
            <a:r>
              <a:rPr lang="en" sz="1800">
                <a:solidFill>
                  <a:schemeClr val="dk1"/>
                </a:solidFill>
                <a:latin typeface="Proxima Nova"/>
                <a:ea typeface="Proxima Nova"/>
                <a:cs typeface="Proxima Nova"/>
                <a:sym typeface="Proxima Nova"/>
              </a:rPr>
              <a:t> - Published first international Adventure Travel Guide Standard</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b="1">
                <a:solidFill>
                  <a:schemeClr val="dk1"/>
                </a:solidFill>
                <a:latin typeface="Proxima Nova"/>
                <a:ea typeface="Proxima Nova"/>
                <a:cs typeface="Proxima Nova"/>
                <a:sym typeface="Proxima Nova"/>
              </a:rPr>
              <a:t>2019</a:t>
            </a:r>
            <a:r>
              <a:rPr lang="en" sz="1800">
                <a:solidFill>
                  <a:schemeClr val="dk1"/>
                </a:solidFill>
                <a:latin typeface="Proxima Nova"/>
                <a:ea typeface="Proxima Nova"/>
                <a:cs typeface="Proxima Nova"/>
                <a:sym typeface="Proxima Nova"/>
              </a:rPr>
              <a:t> - First revision begun</a:t>
            </a:r>
            <a:endParaRPr sz="18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b="1">
                <a:solidFill>
                  <a:schemeClr val="dk1"/>
                </a:solidFill>
                <a:latin typeface="Proxima Nova"/>
                <a:ea typeface="Proxima Nova"/>
                <a:cs typeface="Proxima Nova"/>
                <a:sym typeface="Proxima Nova"/>
              </a:rPr>
              <a:t>2021</a:t>
            </a:r>
            <a:r>
              <a:rPr lang="en" sz="1800">
                <a:solidFill>
                  <a:schemeClr val="dk1"/>
                </a:solidFill>
                <a:latin typeface="Proxima Nova"/>
                <a:ea typeface="Proxima Nova"/>
                <a:cs typeface="Proxima Nova"/>
                <a:sym typeface="Proxima Nova"/>
              </a:rPr>
              <a:t> - Second Edition published</a:t>
            </a:r>
            <a:endParaRPr sz="12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txBox="1"/>
          <p:nvPr/>
        </p:nvSpPr>
        <p:spPr>
          <a:xfrm>
            <a:off x="202925" y="516325"/>
            <a:ext cx="853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514769"/>
                </a:solidFill>
                <a:latin typeface="Proxima Nova"/>
                <a:ea typeface="Proxima Nova"/>
                <a:cs typeface="Proxima Nova"/>
                <a:sym typeface="Proxima Nova"/>
              </a:rPr>
              <a:t>Core Responsibilities of an Adventure Travel Guide</a:t>
            </a:r>
            <a:endParaRPr sz="2800" b="1">
              <a:solidFill>
                <a:srgbClr val="514769"/>
              </a:solidFill>
              <a:latin typeface="Proxima Nova"/>
              <a:ea typeface="Proxima Nova"/>
              <a:cs typeface="Proxima Nova"/>
              <a:sym typeface="Proxima Nova"/>
            </a:endParaRPr>
          </a:p>
        </p:txBody>
      </p:sp>
      <p:pic>
        <p:nvPicPr>
          <p:cNvPr id="203" name="Google Shape;203;p31"/>
          <p:cNvPicPr preferRelativeResize="0"/>
          <p:nvPr/>
        </p:nvPicPr>
        <p:blipFill rotWithShape="1">
          <a:blip r:embed="rId3">
            <a:alphaModFix/>
          </a:blip>
          <a:srcRect t="6454"/>
          <a:stretch/>
        </p:blipFill>
        <p:spPr>
          <a:xfrm>
            <a:off x="1877633" y="1437894"/>
            <a:ext cx="5388732" cy="33604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279913" y="216425"/>
            <a:ext cx="592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4A63"/>
                </a:solidFill>
                <a:latin typeface="Proxima Nova Extrabold"/>
                <a:ea typeface="Proxima Nova Extrabold"/>
                <a:cs typeface="Proxima Nova Extrabold"/>
                <a:sym typeface="Proxima Nova Extrabold"/>
              </a:rPr>
              <a:t>How to use the ATGS?</a:t>
            </a:r>
            <a:endParaRPr>
              <a:solidFill>
                <a:srgbClr val="244A63"/>
              </a:solidFill>
              <a:latin typeface="Proxima Nova Extrabold"/>
              <a:ea typeface="Proxima Nova Extrabold"/>
              <a:cs typeface="Proxima Nova Extrabold"/>
              <a:sym typeface="Proxima Nova Extrabold"/>
            </a:endParaRPr>
          </a:p>
        </p:txBody>
      </p:sp>
      <p:sp>
        <p:nvSpPr>
          <p:cNvPr id="245" name="Google Shape;245;p36"/>
          <p:cNvSpPr/>
          <p:nvPr/>
        </p:nvSpPr>
        <p:spPr>
          <a:xfrm>
            <a:off x="0" y="2747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txBox="1"/>
          <p:nvPr/>
        </p:nvSpPr>
        <p:spPr>
          <a:xfrm>
            <a:off x="279925" y="1132650"/>
            <a:ext cx="8596800" cy="272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rgbClr val="3E3E3E"/>
                </a:solidFill>
                <a:latin typeface="Verdana"/>
                <a:ea typeface="Verdana"/>
                <a:cs typeface="Verdana"/>
                <a:sym typeface="Verdana"/>
              </a:rPr>
              <a:t>Individual Guide</a:t>
            </a:r>
            <a:endParaRPr sz="2000">
              <a:solidFill>
                <a:srgbClr val="3E3E3E"/>
              </a:solidFill>
              <a:latin typeface="Verdana"/>
              <a:ea typeface="Verdana"/>
              <a:cs typeface="Verdana"/>
              <a:sym typeface="Verdana"/>
            </a:endParaRPr>
          </a:p>
          <a:p>
            <a:pPr marL="0" lvl="0" indent="0" algn="l" rtl="0">
              <a:lnSpc>
                <a:spcPct val="115000"/>
              </a:lnSpc>
              <a:spcBef>
                <a:spcPts val="1600"/>
              </a:spcBef>
              <a:spcAft>
                <a:spcPts val="0"/>
              </a:spcAft>
              <a:buNone/>
            </a:pPr>
            <a:r>
              <a:rPr lang="en" sz="2000">
                <a:solidFill>
                  <a:srgbClr val="3E3E3E"/>
                </a:solidFill>
                <a:latin typeface="Verdana"/>
                <a:ea typeface="Verdana"/>
                <a:cs typeface="Verdana"/>
                <a:sym typeface="Verdana"/>
              </a:rPr>
              <a:t>Adventure Travel Business</a:t>
            </a:r>
            <a:endParaRPr sz="2000">
              <a:solidFill>
                <a:srgbClr val="3E3E3E"/>
              </a:solidFill>
              <a:latin typeface="Verdana"/>
              <a:ea typeface="Verdana"/>
              <a:cs typeface="Verdana"/>
              <a:sym typeface="Verdana"/>
            </a:endParaRPr>
          </a:p>
          <a:p>
            <a:pPr marL="0" lvl="0" indent="0" algn="l" rtl="0">
              <a:lnSpc>
                <a:spcPct val="115000"/>
              </a:lnSpc>
              <a:spcBef>
                <a:spcPts val="1600"/>
              </a:spcBef>
              <a:spcAft>
                <a:spcPts val="0"/>
              </a:spcAft>
              <a:buNone/>
            </a:pPr>
            <a:r>
              <a:rPr lang="en" sz="2000">
                <a:solidFill>
                  <a:srgbClr val="3E3E3E"/>
                </a:solidFill>
                <a:latin typeface="Verdana"/>
                <a:ea typeface="Verdana"/>
                <a:cs typeface="Verdana"/>
                <a:sym typeface="Verdana"/>
              </a:rPr>
              <a:t>Academia &amp; in press</a:t>
            </a:r>
            <a:endParaRPr sz="2000">
              <a:solidFill>
                <a:srgbClr val="3E3E3E"/>
              </a:solidFill>
              <a:latin typeface="Verdana"/>
              <a:ea typeface="Verdana"/>
              <a:cs typeface="Verdana"/>
              <a:sym typeface="Verdana"/>
            </a:endParaRPr>
          </a:p>
          <a:p>
            <a:pPr marL="0" lvl="0" indent="0" algn="l" rtl="0">
              <a:lnSpc>
                <a:spcPct val="115000"/>
              </a:lnSpc>
              <a:spcBef>
                <a:spcPts val="1600"/>
              </a:spcBef>
              <a:spcAft>
                <a:spcPts val="0"/>
              </a:spcAft>
              <a:buNone/>
            </a:pPr>
            <a:r>
              <a:rPr lang="en" sz="2000">
                <a:solidFill>
                  <a:srgbClr val="3E3E3E"/>
                </a:solidFill>
                <a:latin typeface="Verdana"/>
                <a:ea typeface="Verdana"/>
                <a:cs typeface="Verdana"/>
                <a:sym typeface="Verdana"/>
              </a:rPr>
              <a:t>Trade Bodies &amp; DMO’s</a:t>
            </a:r>
            <a:endParaRPr sz="2000">
              <a:solidFill>
                <a:srgbClr val="3E3E3E"/>
              </a:solidFill>
              <a:latin typeface="Verdana"/>
              <a:ea typeface="Verdana"/>
              <a:cs typeface="Verdana"/>
              <a:sym typeface="Verdana"/>
            </a:endParaRPr>
          </a:p>
          <a:p>
            <a:pPr marL="0" lvl="0" indent="0" algn="l" rtl="0">
              <a:lnSpc>
                <a:spcPct val="115000"/>
              </a:lnSpc>
              <a:spcBef>
                <a:spcPts val="1600"/>
              </a:spcBef>
              <a:spcAft>
                <a:spcPts val="1600"/>
              </a:spcAft>
              <a:buNone/>
            </a:pPr>
            <a:r>
              <a:rPr lang="en" sz="2000">
                <a:solidFill>
                  <a:srgbClr val="3E3E3E"/>
                </a:solidFill>
                <a:latin typeface="Verdana"/>
                <a:ea typeface="Verdana"/>
                <a:cs typeface="Verdana"/>
                <a:sym typeface="Verdana"/>
              </a:rPr>
              <a:t>Strategic </a:t>
            </a:r>
            <a:endParaRPr>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279925" y="216425"/>
            <a:ext cx="772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4A63"/>
                </a:solidFill>
                <a:latin typeface="Proxima Nova Extrabold"/>
                <a:ea typeface="Proxima Nova Extrabold"/>
                <a:cs typeface="Proxima Nova Extrabold"/>
                <a:sym typeface="Proxima Nova Extrabold"/>
              </a:rPr>
              <a:t>Adventure Travel Guide Core Competencies</a:t>
            </a:r>
            <a:endParaRPr>
              <a:solidFill>
                <a:srgbClr val="244A63"/>
              </a:solidFill>
              <a:latin typeface="Proxima Nova Extrabold"/>
              <a:ea typeface="Proxima Nova Extrabold"/>
              <a:cs typeface="Proxima Nova Extrabold"/>
              <a:sym typeface="Proxima Nova Extrabold"/>
            </a:endParaRPr>
          </a:p>
        </p:txBody>
      </p:sp>
      <p:sp>
        <p:nvSpPr>
          <p:cNvPr id="252" name="Google Shape;252;p37"/>
          <p:cNvSpPr/>
          <p:nvPr/>
        </p:nvSpPr>
        <p:spPr>
          <a:xfrm>
            <a:off x="0" y="2747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txBox="1"/>
          <p:nvPr/>
        </p:nvSpPr>
        <p:spPr>
          <a:xfrm>
            <a:off x="279925" y="1132650"/>
            <a:ext cx="5584800" cy="2943900"/>
          </a:xfrm>
          <a:prstGeom prst="rect">
            <a:avLst/>
          </a:prstGeom>
          <a:noFill/>
          <a:ln>
            <a:noFill/>
          </a:ln>
        </p:spPr>
        <p:txBody>
          <a:bodyPr spcFirstLastPara="1" wrap="square" lIns="91425" tIns="91425" rIns="91425" bIns="91425" anchor="t" anchorCtr="0">
            <a:spAutoFit/>
          </a:bodyPr>
          <a:lstStyle/>
          <a:p>
            <a:pPr marL="342900" lvl="0" indent="-323850" algn="l" rtl="0">
              <a:lnSpc>
                <a:spcPct val="115000"/>
              </a:lnSpc>
              <a:spcBef>
                <a:spcPts val="1500"/>
              </a:spcBef>
              <a:spcAft>
                <a:spcPts val="0"/>
              </a:spcAft>
              <a:buClr>
                <a:schemeClr val="dk2"/>
              </a:buClr>
              <a:buSzPts val="1900"/>
              <a:buFont typeface="Verdana"/>
              <a:buAutoNum type="arabicPeriod"/>
            </a:pPr>
            <a:r>
              <a:rPr lang="en" sz="1900">
                <a:solidFill>
                  <a:schemeClr val="dk2"/>
                </a:solidFill>
                <a:latin typeface="Verdana"/>
                <a:ea typeface="Verdana"/>
                <a:cs typeface="Verdana"/>
                <a:sym typeface="Verdana"/>
              </a:rPr>
              <a:t>Sustainability </a:t>
            </a:r>
            <a:endParaRPr sz="900">
              <a:solidFill>
                <a:schemeClr val="dk2"/>
              </a:solidFill>
              <a:latin typeface="Verdana"/>
              <a:ea typeface="Verdana"/>
              <a:cs typeface="Verdana"/>
              <a:sym typeface="Verdana"/>
            </a:endParaRPr>
          </a:p>
          <a:p>
            <a:pPr marL="342900" lvl="0" indent="-323850" algn="l" rtl="0">
              <a:lnSpc>
                <a:spcPct val="115000"/>
              </a:lnSpc>
              <a:spcBef>
                <a:spcPts val="1500"/>
              </a:spcBef>
              <a:spcAft>
                <a:spcPts val="0"/>
              </a:spcAft>
              <a:buClr>
                <a:schemeClr val="dk2"/>
              </a:buClr>
              <a:buSzPts val="1900"/>
              <a:buFont typeface="Verdana"/>
              <a:buAutoNum type="arabicPeriod"/>
            </a:pPr>
            <a:r>
              <a:rPr lang="en" sz="1900">
                <a:solidFill>
                  <a:schemeClr val="dk2"/>
                </a:solidFill>
                <a:latin typeface="Verdana"/>
                <a:ea typeface="Verdana"/>
                <a:cs typeface="Verdana"/>
                <a:sym typeface="Verdana"/>
              </a:rPr>
              <a:t>Technical Skills &amp; First Aid</a:t>
            </a:r>
            <a:endParaRPr sz="900">
              <a:solidFill>
                <a:schemeClr val="dk2"/>
              </a:solidFill>
              <a:latin typeface="Verdana"/>
              <a:ea typeface="Verdana"/>
              <a:cs typeface="Verdana"/>
              <a:sym typeface="Verdana"/>
            </a:endParaRPr>
          </a:p>
          <a:p>
            <a:pPr marL="342900" lvl="0" indent="-323850" algn="l" rtl="0">
              <a:lnSpc>
                <a:spcPct val="115000"/>
              </a:lnSpc>
              <a:spcBef>
                <a:spcPts val="1500"/>
              </a:spcBef>
              <a:spcAft>
                <a:spcPts val="0"/>
              </a:spcAft>
              <a:buClr>
                <a:schemeClr val="dk2"/>
              </a:buClr>
              <a:buSzPts val="1900"/>
              <a:buFont typeface="Verdana"/>
              <a:buAutoNum type="arabicPeriod"/>
            </a:pPr>
            <a:r>
              <a:rPr lang="en" sz="1900">
                <a:solidFill>
                  <a:schemeClr val="dk2"/>
                </a:solidFill>
                <a:latin typeface="Verdana"/>
                <a:ea typeface="Verdana"/>
                <a:cs typeface="Verdana"/>
                <a:sym typeface="Verdana"/>
              </a:rPr>
              <a:t>Safety &amp; Risk Management</a:t>
            </a:r>
            <a:endParaRPr sz="900">
              <a:solidFill>
                <a:schemeClr val="dk2"/>
              </a:solidFill>
              <a:latin typeface="Verdana"/>
              <a:ea typeface="Verdana"/>
              <a:cs typeface="Verdana"/>
              <a:sym typeface="Verdana"/>
            </a:endParaRPr>
          </a:p>
          <a:p>
            <a:pPr marL="342900" lvl="0" indent="-323850" algn="l" rtl="0">
              <a:lnSpc>
                <a:spcPct val="115000"/>
              </a:lnSpc>
              <a:spcBef>
                <a:spcPts val="1500"/>
              </a:spcBef>
              <a:spcAft>
                <a:spcPts val="0"/>
              </a:spcAft>
              <a:buClr>
                <a:schemeClr val="dk2"/>
              </a:buClr>
              <a:buSzPts val="1900"/>
              <a:buFont typeface="Verdana"/>
              <a:buAutoNum type="arabicPeriod"/>
            </a:pPr>
            <a:r>
              <a:rPr lang="en" sz="1900">
                <a:solidFill>
                  <a:schemeClr val="dk2"/>
                </a:solidFill>
                <a:latin typeface="Verdana"/>
                <a:ea typeface="Verdana"/>
                <a:cs typeface="Verdana"/>
                <a:sym typeface="Verdana"/>
              </a:rPr>
              <a:t>Customer Service &amp; Group Management </a:t>
            </a:r>
            <a:endParaRPr sz="900">
              <a:solidFill>
                <a:schemeClr val="dk2"/>
              </a:solidFill>
              <a:latin typeface="Verdana"/>
              <a:ea typeface="Verdana"/>
              <a:cs typeface="Verdana"/>
              <a:sym typeface="Verdana"/>
            </a:endParaRPr>
          </a:p>
          <a:p>
            <a:pPr marL="342900" lvl="0" indent="-323850" algn="l" rtl="0">
              <a:lnSpc>
                <a:spcPct val="115000"/>
              </a:lnSpc>
              <a:spcBef>
                <a:spcPts val="1500"/>
              </a:spcBef>
              <a:spcAft>
                <a:spcPts val="0"/>
              </a:spcAft>
              <a:buClr>
                <a:schemeClr val="dk2"/>
              </a:buClr>
              <a:buSzPts val="1900"/>
              <a:buFont typeface="Verdana"/>
              <a:buAutoNum type="arabicPeriod"/>
            </a:pPr>
            <a:r>
              <a:rPr lang="en" sz="1900">
                <a:solidFill>
                  <a:schemeClr val="dk2"/>
                </a:solidFill>
                <a:latin typeface="Verdana"/>
                <a:ea typeface="Verdana"/>
                <a:cs typeface="Verdana"/>
                <a:sym typeface="Verdana"/>
              </a:rPr>
              <a:t>Natural &amp; Cultural History Interpretation</a:t>
            </a:r>
            <a:endParaRPr sz="1200">
              <a:latin typeface="Verdana"/>
              <a:ea typeface="Verdana"/>
              <a:cs typeface="Verdana"/>
              <a:sym typeface="Verdana"/>
            </a:endParaRPr>
          </a:p>
          <a:p>
            <a:pPr marL="0" lvl="0" indent="0" algn="l" rtl="0">
              <a:lnSpc>
                <a:spcPct val="115000"/>
              </a:lnSpc>
              <a:spcBef>
                <a:spcPts val="0"/>
              </a:spcBef>
              <a:spcAft>
                <a:spcPts val="1600"/>
              </a:spcAft>
              <a:buNone/>
            </a:pPr>
            <a:endParaRPr sz="2000">
              <a:solidFill>
                <a:srgbClr val="3E3E3E"/>
              </a:solidFill>
              <a:latin typeface="Verdana"/>
              <a:ea typeface="Verdana"/>
              <a:cs typeface="Verdana"/>
              <a:sym typeface="Verdana"/>
            </a:endParaRPr>
          </a:p>
        </p:txBody>
      </p:sp>
      <p:grpSp>
        <p:nvGrpSpPr>
          <p:cNvPr id="254" name="Google Shape;254;p37"/>
          <p:cNvGrpSpPr/>
          <p:nvPr/>
        </p:nvGrpSpPr>
        <p:grpSpPr>
          <a:xfrm>
            <a:off x="5972167" y="1005352"/>
            <a:ext cx="2859604" cy="3132810"/>
            <a:chOff x="5528825" y="1032200"/>
            <a:chExt cx="3615176" cy="4111299"/>
          </a:xfrm>
        </p:grpSpPr>
        <p:pic>
          <p:nvPicPr>
            <p:cNvPr id="255" name="Google Shape;255;p37"/>
            <p:cNvPicPr preferRelativeResize="0"/>
            <p:nvPr/>
          </p:nvPicPr>
          <p:blipFill rotWithShape="1">
            <a:blip r:embed="rId3">
              <a:alphaModFix/>
            </a:blip>
            <a:srcRect/>
            <a:stretch/>
          </p:blipFill>
          <p:spPr>
            <a:xfrm>
              <a:off x="5528825" y="1032200"/>
              <a:ext cx="3615176" cy="4111299"/>
            </a:xfrm>
            <a:prstGeom prst="rect">
              <a:avLst/>
            </a:prstGeom>
            <a:noFill/>
            <a:ln>
              <a:noFill/>
            </a:ln>
          </p:spPr>
        </p:pic>
        <p:pic>
          <p:nvPicPr>
            <p:cNvPr id="256" name="Google Shape;256;p37"/>
            <p:cNvPicPr preferRelativeResize="0"/>
            <p:nvPr/>
          </p:nvPicPr>
          <p:blipFill rotWithShape="1">
            <a:blip r:embed="rId4">
              <a:alphaModFix/>
            </a:blip>
            <a:srcRect b="56563"/>
            <a:stretch/>
          </p:blipFill>
          <p:spPr>
            <a:xfrm>
              <a:off x="5721900" y="2267943"/>
              <a:ext cx="1228725" cy="2441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p:nvPr/>
        </p:nvSpPr>
        <p:spPr>
          <a:xfrm>
            <a:off x="0" y="-49728"/>
            <a:ext cx="9144000" cy="5218800"/>
          </a:xfrm>
          <a:prstGeom prst="rect">
            <a:avLst/>
          </a:prstGeom>
          <a:solidFill>
            <a:srgbClr val="FFFFFF"/>
          </a:solidFill>
          <a:ln>
            <a:noFill/>
          </a:ln>
        </p:spPr>
        <p:txBody>
          <a:bodyPr spcFirstLastPara="1" wrap="square" lIns="342900" tIns="102875" rIns="205725" bIns="102875" anchor="ctr" anchorCtr="0">
            <a:noAutofit/>
          </a:bodyPr>
          <a:lstStyle/>
          <a:p>
            <a:pPr marL="0" lvl="0" indent="0" algn="ctr" rtl="0">
              <a:spcBef>
                <a:spcPts val="0"/>
              </a:spcBef>
              <a:spcAft>
                <a:spcPts val="0"/>
              </a:spcAft>
              <a:buClr>
                <a:schemeClr val="lt1"/>
              </a:buClr>
              <a:buSzPts val="3300"/>
              <a:buFont typeface="Calibri"/>
              <a:buNone/>
            </a:pPr>
            <a:endParaRPr sz="3200" b="1">
              <a:solidFill>
                <a:srgbClr val="FFFFFF"/>
              </a:solidFill>
              <a:latin typeface="Calibri"/>
              <a:ea typeface="Calibri"/>
              <a:cs typeface="Calibri"/>
              <a:sym typeface="Calibri"/>
            </a:endParaRPr>
          </a:p>
        </p:txBody>
      </p:sp>
      <p:pic>
        <p:nvPicPr>
          <p:cNvPr id="276" name="Google Shape;276;p40"/>
          <p:cNvPicPr preferRelativeResize="0"/>
          <p:nvPr/>
        </p:nvPicPr>
        <p:blipFill>
          <a:blip r:embed="rId3">
            <a:alphaModFix/>
          </a:blip>
          <a:stretch>
            <a:fillRect/>
          </a:stretch>
        </p:blipFill>
        <p:spPr>
          <a:xfrm>
            <a:off x="1363450" y="25550"/>
            <a:ext cx="6447734"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1"/>
          <p:cNvPicPr preferRelativeResize="0"/>
          <p:nvPr/>
        </p:nvPicPr>
        <p:blipFill>
          <a:blip r:embed="rId3">
            <a:alphaModFix/>
          </a:blip>
          <a:stretch>
            <a:fillRect/>
          </a:stretch>
        </p:blipFill>
        <p:spPr>
          <a:xfrm>
            <a:off x="4397700" y="1325575"/>
            <a:ext cx="4746301" cy="3786230"/>
          </a:xfrm>
          <a:prstGeom prst="rect">
            <a:avLst/>
          </a:prstGeom>
          <a:noFill/>
          <a:ln>
            <a:noFill/>
          </a:ln>
        </p:spPr>
      </p:pic>
      <p:sp>
        <p:nvSpPr>
          <p:cNvPr id="282" name="Google Shape;282;p41"/>
          <p:cNvSpPr txBox="1"/>
          <p:nvPr/>
        </p:nvSpPr>
        <p:spPr>
          <a:xfrm>
            <a:off x="-138113" y="1035575"/>
            <a:ext cx="5249400" cy="4028252"/>
          </a:xfrm>
          <a:prstGeom prst="rect">
            <a:avLst/>
          </a:prstGeom>
          <a:noFill/>
          <a:ln>
            <a:noFill/>
          </a:ln>
        </p:spPr>
        <p:txBody>
          <a:bodyPr spcFirstLastPara="1" wrap="square" lIns="91425" tIns="91425" rIns="91425" bIns="91425" anchor="t" anchorCtr="0">
            <a:spAutoFit/>
          </a:bodyPr>
          <a:lstStyle/>
          <a:p>
            <a:pPr marL="558800" lvl="1" indent="-215900" algn="l" rtl="0">
              <a:lnSpc>
                <a:spcPct val="115000"/>
              </a:lnSpc>
              <a:spcBef>
                <a:spcPts val="50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Impacts - Leave No Trace</a:t>
            </a:r>
            <a:endParaRPr sz="1800" b="1" dirty="0">
              <a:solidFill>
                <a:schemeClr val="dk2"/>
              </a:solidFill>
              <a:latin typeface="Open Sans"/>
              <a:ea typeface="Open Sans"/>
              <a:cs typeface="Open Sans"/>
              <a:sym typeface="Open Sans"/>
            </a:endParaRPr>
          </a:p>
          <a:p>
            <a:pPr marL="558800" lvl="1" indent="-215900" algn="l" rtl="0">
              <a:lnSpc>
                <a:spcPct val="115000"/>
              </a:lnSpc>
              <a:spcBef>
                <a:spcPts val="160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Respect to local communities - </a:t>
            </a:r>
            <a:r>
              <a:rPr lang="en" sz="1800" b="1" dirty="0" err="1">
                <a:solidFill>
                  <a:schemeClr val="dk2"/>
                </a:solidFill>
                <a:latin typeface="Open Sans"/>
                <a:ea typeface="Open Sans"/>
                <a:cs typeface="Open Sans"/>
                <a:sym typeface="Open Sans"/>
              </a:rPr>
              <a:t>Overtourism</a:t>
            </a:r>
            <a:endParaRPr sz="1800" b="1" dirty="0">
              <a:solidFill>
                <a:schemeClr val="dk2"/>
              </a:solidFill>
              <a:latin typeface="Open Sans"/>
              <a:ea typeface="Open Sans"/>
              <a:cs typeface="Open Sans"/>
              <a:sym typeface="Open Sans"/>
            </a:endParaRPr>
          </a:p>
          <a:p>
            <a:pPr marL="558800" lvl="1" indent="-215900" algn="l" rtl="0">
              <a:lnSpc>
                <a:spcPct val="115000"/>
              </a:lnSpc>
              <a:spcBef>
                <a:spcPts val="160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Climate Emergency/biodiversity loss – relate local to global</a:t>
            </a:r>
            <a:endParaRPr sz="1800" b="1" dirty="0">
              <a:solidFill>
                <a:schemeClr val="dk2"/>
              </a:solidFill>
              <a:latin typeface="Open Sans"/>
              <a:ea typeface="Open Sans"/>
              <a:cs typeface="Open Sans"/>
              <a:sym typeface="Open Sans"/>
            </a:endParaRPr>
          </a:p>
          <a:p>
            <a:pPr marL="558800" lvl="1" indent="-215900" algn="l" rtl="0">
              <a:lnSpc>
                <a:spcPct val="115000"/>
              </a:lnSpc>
              <a:spcBef>
                <a:spcPts val="160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Human AND animal rights/welfare</a:t>
            </a:r>
            <a:endParaRPr sz="1800" b="1" dirty="0">
              <a:solidFill>
                <a:schemeClr val="dk2"/>
              </a:solidFill>
              <a:latin typeface="Open Sans"/>
              <a:ea typeface="Open Sans"/>
              <a:cs typeface="Open Sans"/>
              <a:sym typeface="Open Sans"/>
            </a:endParaRPr>
          </a:p>
          <a:p>
            <a:pPr marL="558800" lvl="1" indent="-215900" algn="l" rtl="0">
              <a:lnSpc>
                <a:spcPct val="115000"/>
              </a:lnSpc>
              <a:spcBef>
                <a:spcPts val="1600"/>
              </a:spcBef>
              <a:spcAft>
                <a:spcPts val="0"/>
              </a:spcAft>
              <a:buClr>
                <a:schemeClr val="dk2"/>
              </a:buClr>
              <a:buSzPts val="1800"/>
              <a:buFont typeface="Open Sans"/>
              <a:buChar char="○"/>
            </a:pPr>
            <a:r>
              <a:rPr lang="en" sz="1800" b="1" dirty="0">
                <a:solidFill>
                  <a:schemeClr val="dk2"/>
                </a:solidFill>
                <a:latin typeface="Open Sans"/>
                <a:ea typeface="Open Sans"/>
                <a:cs typeface="Open Sans"/>
                <a:sym typeface="Open Sans"/>
              </a:rPr>
              <a:t>Avoid plastic – especially single use</a:t>
            </a:r>
            <a:endParaRPr sz="1800" b="1" dirty="0">
              <a:solidFill>
                <a:schemeClr val="dk2"/>
              </a:solidFill>
              <a:latin typeface="Open Sans"/>
              <a:ea typeface="Open Sans"/>
              <a:cs typeface="Open Sans"/>
              <a:sym typeface="Open Sans"/>
            </a:endParaRPr>
          </a:p>
          <a:p>
            <a:pPr marL="558800" lvl="1" indent="-215900" algn="l" rtl="0">
              <a:lnSpc>
                <a:spcPct val="115000"/>
              </a:lnSpc>
              <a:spcBef>
                <a:spcPts val="1600"/>
              </a:spcBef>
              <a:spcAft>
                <a:spcPts val="1600"/>
              </a:spcAft>
              <a:buClr>
                <a:schemeClr val="dk2"/>
              </a:buClr>
              <a:buSzPts val="1800"/>
              <a:buFont typeface="Open Sans"/>
              <a:buChar char="○"/>
            </a:pPr>
            <a:r>
              <a:rPr lang="en" sz="1800" b="1" dirty="0">
                <a:solidFill>
                  <a:schemeClr val="dk2"/>
                </a:solidFill>
                <a:latin typeface="Open Sans"/>
                <a:ea typeface="Open Sans"/>
                <a:cs typeface="Open Sans"/>
                <a:sym typeface="Open Sans"/>
              </a:rPr>
              <a:t>Educate – balanced view</a:t>
            </a:r>
            <a:endParaRPr sz="1800" b="1" dirty="0">
              <a:solidFill>
                <a:schemeClr val="dk2"/>
              </a:solidFill>
              <a:latin typeface="Open Sans"/>
              <a:ea typeface="Open Sans"/>
              <a:cs typeface="Open Sans"/>
              <a:sym typeface="Open Sans"/>
            </a:endParaRPr>
          </a:p>
        </p:txBody>
      </p:sp>
      <p:sp>
        <p:nvSpPr>
          <p:cNvPr id="283" name="Google Shape;283;p41"/>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txBox="1"/>
          <p:nvPr/>
        </p:nvSpPr>
        <p:spPr>
          <a:xfrm>
            <a:off x="202925" y="516325"/>
            <a:ext cx="853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514769"/>
                </a:solidFill>
                <a:latin typeface="Proxima Nova"/>
                <a:ea typeface="Proxima Nova"/>
                <a:cs typeface="Proxima Nova"/>
                <a:sym typeface="Proxima Nova"/>
              </a:rPr>
              <a:t>Sustainability</a:t>
            </a:r>
            <a:endParaRPr sz="2800" b="1">
              <a:solidFill>
                <a:srgbClr val="514769"/>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267350" y="1228675"/>
            <a:ext cx="6147600" cy="34809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404040"/>
              </a:buClr>
              <a:buSzPts val="2200"/>
              <a:buFont typeface="Open Sans"/>
              <a:buChar char="●"/>
            </a:pPr>
            <a:r>
              <a:rPr lang="en" sz="2200">
                <a:solidFill>
                  <a:srgbClr val="404040"/>
                </a:solidFill>
                <a:latin typeface="Open Sans"/>
                <a:ea typeface="Open Sans"/>
                <a:cs typeface="Open Sans"/>
                <a:sym typeface="Open Sans"/>
              </a:rPr>
              <a:t>Volunteer group made up of guides &amp; adventure travel professionals.</a:t>
            </a:r>
            <a:endParaRPr sz="2200">
              <a:solidFill>
                <a:srgbClr val="404040"/>
              </a:solidFill>
              <a:latin typeface="Open Sans"/>
              <a:ea typeface="Open Sans"/>
              <a:cs typeface="Open Sans"/>
              <a:sym typeface="Open Sans"/>
            </a:endParaRPr>
          </a:p>
          <a:p>
            <a:pPr marL="457200" lvl="0" indent="-368300" algn="l" rtl="0">
              <a:lnSpc>
                <a:spcPct val="150000"/>
              </a:lnSpc>
              <a:spcBef>
                <a:spcPts val="0"/>
              </a:spcBef>
              <a:spcAft>
                <a:spcPts val="0"/>
              </a:spcAft>
              <a:buClr>
                <a:srgbClr val="404040"/>
              </a:buClr>
              <a:buSzPts val="2200"/>
              <a:buFont typeface="Open Sans"/>
              <a:buChar char="●"/>
            </a:pPr>
            <a:r>
              <a:rPr lang="en" sz="2200">
                <a:solidFill>
                  <a:srgbClr val="404040"/>
                </a:solidFill>
                <a:latin typeface="Open Sans"/>
                <a:ea typeface="Open Sans"/>
                <a:cs typeface="Open Sans"/>
                <a:sym typeface="Open Sans"/>
              </a:rPr>
              <a:t>Purpose to oversee the ongoing maintenance of the standard</a:t>
            </a:r>
            <a:endParaRPr sz="2200">
              <a:solidFill>
                <a:srgbClr val="404040"/>
              </a:solidFill>
              <a:latin typeface="Open Sans"/>
              <a:ea typeface="Open Sans"/>
              <a:cs typeface="Open Sans"/>
              <a:sym typeface="Open Sans"/>
            </a:endParaRPr>
          </a:p>
          <a:p>
            <a:pPr marL="457200" lvl="0" indent="-368300" algn="l" rtl="0">
              <a:lnSpc>
                <a:spcPct val="150000"/>
              </a:lnSpc>
              <a:spcBef>
                <a:spcPts val="0"/>
              </a:spcBef>
              <a:spcAft>
                <a:spcPts val="0"/>
              </a:spcAft>
              <a:buClr>
                <a:srgbClr val="404040"/>
              </a:buClr>
              <a:buSzPts val="2200"/>
              <a:buFont typeface="Open Sans"/>
              <a:buChar char="●"/>
            </a:pPr>
            <a:r>
              <a:rPr lang="en" sz="2200">
                <a:solidFill>
                  <a:srgbClr val="404040"/>
                </a:solidFill>
                <a:latin typeface="Open Sans"/>
                <a:ea typeface="Open Sans"/>
                <a:cs typeface="Open Sans"/>
                <a:sym typeface="Open Sans"/>
              </a:rPr>
              <a:t>Conduct outreach</a:t>
            </a:r>
            <a:endParaRPr sz="2200">
              <a:solidFill>
                <a:srgbClr val="404040"/>
              </a:solidFill>
              <a:latin typeface="Open Sans"/>
              <a:ea typeface="Open Sans"/>
              <a:cs typeface="Open Sans"/>
              <a:sym typeface="Open Sans"/>
            </a:endParaRPr>
          </a:p>
          <a:p>
            <a:pPr marL="457200" lvl="0" indent="-368300" algn="l" rtl="0">
              <a:lnSpc>
                <a:spcPct val="150000"/>
              </a:lnSpc>
              <a:spcBef>
                <a:spcPts val="0"/>
              </a:spcBef>
              <a:spcAft>
                <a:spcPts val="0"/>
              </a:spcAft>
              <a:buClr>
                <a:srgbClr val="404040"/>
              </a:buClr>
              <a:buSzPts val="2200"/>
              <a:buFont typeface="Open Sans"/>
              <a:buChar char="●"/>
            </a:pPr>
            <a:r>
              <a:rPr lang="en" sz="2200">
                <a:solidFill>
                  <a:srgbClr val="404040"/>
                </a:solidFill>
                <a:latin typeface="Open Sans"/>
                <a:ea typeface="Open Sans"/>
                <a:cs typeface="Open Sans"/>
                <a:sym typeface="Open Sans"/>
              </a:rPr>
              <a:t>Represent all 7 continents</a:t>
            </a:r>
            <a:endParaRPr sz="2200">
              <a:solidFill>
                <a:srgbClr val="404040"/>
              </a:solidFill>
              <a:latin typeface="Open Sans"/>
              <a:ea typeface="Open Sans"/>
              <a:cs typeface="Open Sans"/>
              <a:sym typeface="Open Sans"/>
            </a:endParaRPr>
          </a:p>
        </p:txBody>
      </p:sp>
      <p:sp>
        <p:nvSpPr>
          <p:cNvPr id="365" name="Google Shape;365;p52"/>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2"/>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44A63"/>
                </a:solidFill>
                <a:latin typeface="Proxima Nova Extrabold"/>
                <a:ea typeface="Proxima Nova Extrabold"/>
                <a:cs typeface="Proxima Nova Extrabold"/>
                <a:sym typeface="Proxima Nova Extrabold"/>
              </a:rPr>
              <a:t>ATGS Governance Board</a:t>
            </a:r>
            <a:endParaRPr dirty="0">
              <a:solidFill>
                <a:srgbClr val="244A63"/>
              </a:solidFill>
              <a:latin typeface="Proxima Nova Extrabold"/>
              <a:ea typeface="Proxima Nova Extrabold"/>
              <a:cs typeface="Proxima Nova Extrabold"/>
              <a:sym typeface="Proxima Nova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3"/>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3"/>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4A63"/>
                </a:solidFill>
                <a:latin typeface="Proxima Nova Extrabold"/>
                <a:ea typeface="Proxima Nova Extrabold"/>
                <a:cs typeface="Proxima Nova Extrabold"/>
                <a:sym typeface="Proxima Nova Extrabold"/>
              </a:rPr>
              <a:t>Support the Guide Standard </a:t>
            </a:r>
            <a:endParaRPr>
              <a:solidFill>
                <a:srgbClr val="244A63"/>
              </a:solidFill>
              <a:latin typeface="Proxima Nova Extrabold"/>
              <a:ea typeface="Proxima Nova Extrabold"/>
              <a:cs typeface="Proxima Nova Extrabold"/>
              <a:sym typeface="Proxima Nova Extrabold"/>
            </a:endParaRPr>
          </a:p>
        </p:txBody>
      </p:sp>
      <p:pic>
        <p:nvPicPr>
          <p:cNvPr id="373" name="Google Shape;373;p53"/>
          <p:cNvPicPr preferRelativeResize="0"/>
          <p:nvPr/>
        </p:nvPicPr>
        <p:blipFill>
          <a:blip r:embed="rId3">
            <a:alphaModFix/>
          </a:blip>
          <a:stretch>
            <a:fillRect/>
          </a:stretch>
        </p:blipFill>
        <p:spPr>
          <a:xfrm>
            <a:off x="4221527" y="1360300"/>
            <a:ext cx="4850926" cy="3075426"/>
          </a:xfrm>
          <a:prstGeom prst="rect">
            <a:avLst/>
          </a:prstGeom>
          <a:noFill/>
          <a:ln>
            <a:noFill/>
          </a:ln>
        </p:spPr>
      </p:pic>
      <p:sp>
        <p:nvSpPr>
          <p:cNvPr id="374" name="Google Shape;374;p53"/>
          <p:cNvSpPr txBox="1"/>
          <p:nvPr/>
        </p:nvSpPr>
        <p:spPr>
          <a:xfrm>
            <a:off x="246775" y="2156100"/>
            <a:ext cx="3805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hlinkClick r:id="rId4"/>
              </a:rPr>
              <a:t>www.adventuretravel.biz/</a:t>
            </a:r>
            <a:br>
              <a:rPr lang="en" sz="2000" u="sng">
                <a:solidFill>
                  <a:schemeClr val="hlink"/>
                </a:solidFill>
                <a:hlinkClick r:id="rId4"/>
              </a:rPr>
            </a:br>
            <a:r>
              <a:rPr lang="en" sz="2000" u="sng">
                <a:solidFill>
                  <a:schemeClr val="hlink"/>
                </a:solidFill>
                <a:hlinkClick r:id="rId4"/>
              </a:rPr>
              <a:t>education/guide-standard/</a:t>
            </a:r>
            <a:br>
              <a:rPr lang="en" sz="2000" u="sng">
                <a:solidFill>
                  <a:schemeClr val="hlink"/>
                </a:solidFill>
                <a:hlinkClick r:id="rId4"/>
              </a:rPr>
            </a:br>
            <a:r>
              <a:rPr lang="en" sz="2000" u="sng">
                <a:solidFill>
                  <a:schemeClr val="hlink"/>
                </a:solidFill>
                <a:hlinkClick r:id="rId4"/>
              </a:rPr>
              <a:t>adventure-travel-guide-standard</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7"/>
          <p:cNvSpPr txBox="1">
            <a:spLocks noGrp="1"/>
          </p:cNvSpPr>
          <p:nvPr>
            <p:ph type="title"/>
          </p:nvPr>
        </p:nvSpPr>
        <p:spPr>
          <a:xfrm>
            <a:off x="707803" y="216425"/>
            <a:ext cx="749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244A63"/>
                </a:solidFill>
                <a:latin typeface="Proxima Nova Extrabold"/>
                <a:ea typeface="Proxima Nova Extrabold"/>
                <a:cs typeface="Proxima Nova Extrabold"/>
                <a:sym typeface="Proxima Nova Extrabold"/>
              </a:rPr>
              <a:t>ENGAGE &amp; SUPPORTING THE ATGS</a:t>
            </a:r>
            <a:endParaRPr dirty="0">
              <a:solidFill>
                <a:srgbClr val="244A63"/>
              </a:solidFill>
              <a:latin typeface="Proxima Nova Extrabold"/>
              <a:ea typeface="Proxima Nova Extrabold"/>
              <a:cs typeface="Proxima Nova Extrabold"/>
              <a:sym typeface="Proxima Nova Extrabold"/>
            </a:endParaRPr>
          </a:p>
        </p:txBody>
      </p:sp>
      <p:sp>
        <p:nvSpPr>
          <p:cNvPr id="400" name="Google Shape;400;p57"/>
          <p:cNvSpPr/>
          <p:nvPr/>
        </p:nvSpPr>
        <p:spPr>
          <a:xfrm>
            <a:off x="0" y="2747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7"/>
          <p:cNvSpPr txBox="1"/>
          <p:nvPr/>
        </p:nvSpPr>
        <p:spPr>
          <a:xfrm>
            <a:off x="285850" y="789125"/>
            <a:ext cx="4427700" cy="3647122"/>
          </a:xfrm>
          <a:prstGeom prst="rect">
            <a:avLst/>
          </a:prstGeom>
          <a:noFill/>
          <a:ln>
            <a:noFill/>
          </a:ln>
        </p:spPr>
        <p:txBody>
          <a:bodyPr spcFirstLastPara="1" wrap="square" lIns="91425" tIns="91425" rIns="91425" bIns="91425" anchor="t" anchorCtr="0">
            <a:spAutoFit/>
          </a:bodyPr>
          <a:lstStyle/>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Follow the Standard on Facebook: @</a:t>
            </a:r>
            <a:r>
              <a:rPr lang="en" sz="1500" u="sng" dirty="0">
                <a:solidFill>
                  <a:schemeClr val="hlink"/>
                </a:solidFill>
                <a:latin typeface="Proxima Nova"/>
                <a:ea typeface="Proxima Nova"/>
                <a:cs typeface="Proxima Nova"/>
                <a:sym typeface="Proxima Nova"/>
                <a:hlinkClick r:id="rId3"/>
              </a:rPr>
              <a:t>ATGuideStandard</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u="sng" dirty="0">
                <a:solidFill>
                  <a:schemeClr val="hlink"/>
                </a:solidFill>
                <a:latin typeface="Proxima Nova"/>
                <a:ea typeface="Proxima Nova"/>
                <a:cs typeface="Proxima Nova"/>
                <a:sym typeface="Proxima Nova"/>
                <a:hlinkClick r:id="rId4"/>
              </a:rPr>
              <a:t>Commit yourself or your guides</a:t>
            </a:r>
            <a:r>
              <a:rPr lang="en" sz="1500" dirty="0">
                <a:solidFill>
                  <a:schemeClr val="dk1"/>
                </a:solidFill>
                <a:latin typeface="Proxima Nova"/>
                <a:ea typeface="Proxima Nova"/>
                <a:cs typeface="Proxima Nova"/>
                <a:sym typeface="Proxima Nova"/>
              </a:rPr>
              <a:t> to following the criteria of the Standard</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Join the Governance Board, 2026 will be here soon!</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Host a local events and trainings and share the Standard with peers, guides, etc. </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Translate the Standard into local language(s)</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Share your training materials</a:t>
            </a:r>
            <a:endParaRPr sz="1500" dirty="0">
              <a:solidFill>
                <a:schemeClr val="dk1"/>
              </a:solidFill>
              <a:latin typeface="Proxima Nova"/>
              <a:ea typeface="Proxima Nova"/>
              <a:cs typeface="Proxima Nova"/>
              <a:sym typeface="Proxima Nova"/>
            </a:endParaRPr>
          </a:p>
          <a:p>
            <a:pPr marL="457200" lvl="1" indent="-323850" algn="l" rtl="0">
              <a:lnSpc>
                <a:spcPct val="115000"/>
              </a:lnSpc>
              <a:spcBef>
                <a:spcPts val="0"/>
              </a:spcBef>
              <a:spcAft>
                <a:spcPts val="0"/>
              </a:spcAft>
              <a:buClr>
                <a:schemeClr val="dk1"/>
              </a:buClr>
              <a:buSzPts val="1500"/>
              <a:buFont typeface="Proxima Nova"/>
              <a:buChar char="○"/>
            </a:pPr>
            <a:r>
              <a:rPr lang="en" sz="1500" dirty="0">
                <a:solidFill>
                  <a:schemeClr val="dk1"/>
                </a:solidFill>
                <a:latin typeface="Proxima Nova"/>
                <a:ea typeface="Proxima Nova"/>
                <a:cs typeface="Proxima Nova"/>
                <a:sym typeface="Proxima Nova"/>
              </a:rPr>
              <a:t>Share feedback on the Standard with the GB, for the 2026, 3rd edition</a:t>
            </a:r>
            <a:endParaRPr sz="15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800" dirty="0">
              <a:latin typeface="Proxima Nova"/>
              <a:ea typeface="Proxima Nova"/>
              <a:cs typeface="Proxima Nova"/>
              <a:sym typeface="Proxima Nova"/>
            </a:endParaRPr>
          </a:p>
        </p:txBody>
      </p:sp>
      <p:pic>
        <p:nvPicPr>
          <p:cNvPr id="402" name="Google Shape;402;p57"/>
          <p:cNvPicPr preferRelativeResize="0"/>
          <p:nvPr/>
        </p:nvPicPr>
        <p:blipFill>
          <a:blip r:embed="rId5">
            <a:alphaModFix/>
          </a:blip>
          <a:stretch>
            <a:fillRect/>
          </a:stretch>
        </p:blipFill>
        <p:spPr>
          <a:xfrm>
            <a:off x="5060800" y="972525"/>
            <a:ext cx="3626449" cy="3626449"/>
          </a:xfrm>
          <a:prstGeom prst="rect">
            <a:avLst/>
          </a:prstGeom>
          <a:noFill/>
          <a:ln w="76200" cap="flat" cmpd="sng">
            <a:solidFill>
              <a:srgbClr val="244A63"/>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44A63"/>
                </a:solidFill>
                <a:latin typeface="Proxima Nova Extrabold"/>
                <a:ea typeface="Proxima Nova Extrabold"/>
                <a:cs typeface="Proxima Nova Extrabold"/>
                <a:sym typeface="Proxima Nova Extrabold"/>
              </a:rPr>
              <a:t>Agenda</a:t>
            </a:r>
            <a:endParaRPr dirty="0">
              <a:solidFill>
                <a:srgbClr val="244A63"/>
              </a:solidFill>
              <a:latin typeface="Proxima Nova Extrabold"/>
              <a:ea typeface="Proxima Nova Extrabold"/>
              <a:cs typeface="Proxima Nova Extrabold"/>
              <a:sym typeface="Proxima Nova Extrabold"/>
            </a:endParaRPr>
          </a:p>
        </p:txBody>
      </p:sp>
      <p:sp>
        <p:nvSpPr>
          <p:cNvPr id="95" name="Google Shape;95;p17"/>
          <p:cNvSpPr txBox="1">
            <a:spLocks noGrp="1"/>
          </p:cNvSpPr>
          <p:nvPr>
            <p:ph type="body" idx="1"/>
          </p:nvPr>
        </p:nvSpPr>
        <p:spPr>
          <a:xfrm>
            <a:off x="914575" y="1253175"/>
            <a:ext cx="7749000" cy="36705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Font typeface="Proxima Nova"/>
              <a:buAutoNum type="arabicPeriod"/>
            </a:pPr>
            <a:r>
              <a:rPr lang="en" sz="2500" dirty="0">
                <a:solidFill>
                  <a:schemeClr val="dk1"/>
                </a:solidFill>
                <a:latin typeface="Proxima Nova"/>
                <a:ea typeface="Proxima Nova"/>
                <a:cs typeface="Proxima Nova"/>
                <a:sym typeface="Proxima Nova"/>
              </a:rPr>
              <a:t>Background on the ATGS</a:t>
            </a:r>
            <a:endParaRPr sz="2500" dirty="0">
              <a:solidFill>
                <a:schemeClr val="dk1"/>
              </a:solidFill>
              <a:latin typeface="Proxima Nova"/>
              <a:ea typeface="Proxima Nova"/>
              <a:cs typeface="Proxima Nova"/>
              <a:sym typeface="Proxima Nova"/>
            </a:endParaRPr>
          </a:p>
          <a:p>
            <a:pPr lvl="0" indent="-387350">
              <a:buClr>
                <a:schemeClr val="dk1"/>
              </a:buClr>
              <a:buSzPts val="2500"/>
              <a:buFont typeface="Proxima Nova"/>
              <a:buAutoNum type="arabicPeriod"/>
            </a:pPr>
            <a:r>
              <a:rPr lang="en-GB" sz="2500" dirty="0">
                <a:solidFill>
                  <a:schemeClr val="dk1"/>
                </a:solidFill>
                <a:latin typeface="Proxima Nova"/>
                <a:ea typeface="Proxima Nova"/>
                <a:cs typeface="Proxima Nova"/>
                <a:sym typeface="Proxima Nova"/>
              </a:rPr>
              <a:t>ATGS Content</a:t>
            </a:r>
          </a:p>
          <a:p>
            <a:pPr lvl="0" indent="-387350">
              <a:buClr>
                <a:schemeClr val="dk1"/>
              </a:buClr>
              <a:buSzPts val="2500"/>
              <a:buFont typeface="Proxima Nova"/>
              <a:buAutoNum type="arabicPeriod"/>
            </a:pPr>
            <a:r>
              <a:rPr lang="en-GB" sz="2500" dirty="0">
                <a:solidFill>
                  <a:schemeClr val="dk1"/>
                </a:solidFill>
                <a:latin typeface="Proxima Nova"/>
                <a:ea typeface="Proxima Nova"/>
                <a:cs typeface="Proxima Nova"/>
                <a:sym typeface="Proxima Nova"/>
              </a:rPr>
              <a:t>Spotlight on Sustainability</a:t>
            </a:r>
          </a:p>
          <a:p>
            <a:pPr marL="457200" lvl="0" indent="-387350" algn="l" rtl="0">
              <a:spcBef>
                <a:spcPts val="0"/>
              </a:spcBef>
              <a:spcAft>
                <a:spcPts val="0"/>
              </a:spcAft>
              <a:buClr>
                <a:schemeClr val="dk1"/>
              </a:buClr>
              <a:buSzPts val="2500"/>
              <a:buFont typeface="Proxima Nova"/>
              <a:buAutoNum type="arabicPeriod"/>
            </a:pPr>
            <a:r>
              <a:rPr lang="en" sz="2500" dirty="0">
                <a:solidFill>
                  <a:schemeClr val="dk1"/>
                </a:solidFill>
                <a:latin typeface="Proxima Nova"/>
                <a:ea typeface="Proxima Nova"/>
                <a:cs typeface="Proxima Nova"/>
                <a:sym typeface="Proxima Nova"/>
              </a:rPr>
              <a:t>How to use it?</a:t>
            </a:r>
            <a:endParaRPr sz="2500" dirty="0">
              <a:solidFill>
                <a:schemeClr val="dk1"/>
              </a:solidFill>
              <a:latin typeface="Proxima Nova"/>
              <a:ea typeface="Proxima Nova"/>
              <a:cs typeface="Proxima Nova"/>
              <a:sym typeface="Proxima Nova"/>
            </a:endParaRPr>
          </a:p>
          <a:p>
            <a:pPr marL="457200" lvl="0" indent="-387350" algn="l" rtl="0">
              <a:spcBef>
                <a:spcPts val="0"/>
              </a:spcBef>
              <a:spcAft>
                <a:spcPts val="0"/>
              </a:spcAft>
              <a:buClr>
                <a:schemeClr val="dk1"/>
              </a:buClr>
              <a:buSzPts val="2500"/>
              <a:buFont typeface="Proxima Nova"/>
              <a:buAutoNum type="arabicPeriod"/>
            </a:pPr>
            <a:r>
              <a:rPr lang="en" sz="2500" dirty="0">
                <a:solidFill>
                  <a:schemeClr val="dk1"/>
                </a:solidFill>
                <a:latin typeface="Proxima Nova"/>
                <a:ea typeface="Proxima Nova"/>
                <a:cs typeface="Proxima Nova"/>
                <a:sym typeface="Proxima Nova"/>
              </a:rPr>
              <a:t>Governance Board </a:t>
            </a:r>
            <a:endParaRPr sz="2500" dirty="0">
              <a:solidFill>
                <a:schemeClr val="dk1"/>
              </a:solidFill>
              <a:latin typeface="Proxima Nova"/>
              <a:ea typeface="Proxima Nova"/>
              <a:cs typeface="Proxima Nova"/>
              <a:sym typeface="Proxima Nova"/>
            </a:endParaRPr>
          </a:p>
          <a:p>
            <a:pPr marL="0" lvl="0" indent="0" algn="l" rtl="0">
              <a:lnSpc>
                <a:spcPct val="100000"/>
              </a:lnSpc>
              <a:spcBef>
                <a:spcPts val="0"/>
              </a:spcBef>
              <a:spcAft>
                <a:spcPts val="1600"/>
              </a:spcAft>
              <a:buNone/>
            </a:pPr>
            <a:endParaRPr sz="2100" b="1" dirty="0">
              <a:solidFill>
                <a:srgbClr val="3E3E3E"/>
              </a:solidFill>
              <a:latin typeface="Proxima Nova"/>
              <a:ea typeface="Proxima Nova"/>
              <a:cs typeface="Proxima Nova"/>
              <a:sym typeface="Proxima Nova"/>
            </a:endParaRPr>
          </a:p>
        </p:txBody>
      </p:sp>
      <p:sp>
        <p:nvSpPr>
          <p:cNvPr id="96" name="Google Shape;96;p17"/>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996675" y="1288763"/>
            <a:ext cx="3027300" cy="32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solidFill>
                  <a:srgbClr val="3E3E3E"/>
                </a:solidFill>
                <a:latin typeface="Proxima Nova"/>
                <a:ea typeface="Proxima Nova"/>
                <a:cs typeface="Proxima Nova"/>
                <a:sym typeface="Proxima Nova"/>
              </a:rPr>
              <a:t>Editors</a:t>
            </a:r>
            <a:endParaRPr sz="1500" b="1" dirty="0">
              <a:solidFill>
                <a:srgbClr val="3E3E3E"/>
              </a:solidFill>
              <a:latin typeface="Proxima Nova"/>
              <a:ea typeface="Proxima Nova"/>
              <a:cs typeface="Proxima Nova"/>
              <a:sym typeface="Proxima Nova"/>
            </a:endParaRPr>
          </a:p>
          <a:p>
            <a:pPr marL="0" lvl="0" indent="0" algn="l" rtl="0">
              <a:spcBef>
                <a:spcPts val="0"/>
              </a:spcBef>
              <a:spcAft>
                <a:spcPts val="0"/>
              </a:spcAft>
              <a:buNone/>
            </a:pPr>
            <a:endParaRPr sz="1500" b="1" dirty="0">
              <a:solidFill>
                <a:srgbClr val="3E3E3E"/>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500" dirty="0">
                <a:solidFill>
                  <a:srgbClr val="3E3E3E"/>
                </a:solidFill>
                <a:latin typeface="Proxima Nova"/>
                <a:ea typeface="Proxima Nova"/>
                <a:cs typeface="Proxima Nova"/>
                <a:sym typeface="Proxima Nova"/>
              </a:rPr>
              <a:t>Jean-Claude </a:t>
            </a:r>
            <a:r>
              <a:rPr lang="en" sz="1500" dirty="0" err="1">
                <a:solidFill>
                  <a:srgbClr val="3E3E3E"/>
                </a:solidFill>
                <a:latin typeface="Proxima Nova"/>
                <a:ea typeface="Proxima Nova"/>
                <a:cs typeface="Proxima Nova"/>
                <a:sym typeface="Proxima Nova"/>
              </a:rPr>
              <a:t>Razel</a:t>
            </a:r>
            <a:r>
              <a:rPr lang="en" sz="1500" dirty="0">
                <a:solidFill>
                  <a:srgbClr val="3E3E3E"/>
                </a:solidFill>
                <a:latin typeface="Proxima Nova"/>
                <a:ea typeface="Proxima Nova"/>
                <a:cs typeface="Proxima Nova"/>
                <a:sym typeface="Proxima Nova"/>
              </a:rPr>
              <a:t>/ France/Brazil</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500" dirty="0">
                <a:solidFill>
                  <a:srgbClr val="3E3E3E"/>
                </a:solidFill>
                <a:latin typeface="Proxima Nova"/>
                <a:ea typeface="Proxima Nova"/>
                <a:cs typeface="Proxima Nova"/>
                <a:sym typeface="Proxima Nova"/>
              </a:rPr>
              <a:t>Myles Farnbank/ Scotland</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500" dirty="0">
                <a:solidFill>
                  <a:srgbClr val="3E3E3E"/>
                </a:solidFill>
                <a:latin typeface="Proxima Nova"/>
                <a:ea typeface="Proxima Nova"/>
                <a:cs typeface="Proxima Nova"/>
                <a:sym typeface="Proxima Nova"/>
              </a:rPr>
              <a:t>Stephen Taranto/ Bolivia</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500" dirty="0">
                <a:solidFill>
                  <a:srgbClr val="3E3E3E"/>
                </a:solidFill>
                <a:latin typeface="Proxima Nova"/>
                <a:ea typeface="Proxima Nova"/>
                <a:cs typeface="Proxima Nova"/>
                <a:sym typeface="Proxima Nova"/>
              </a:rPr>
              <a:t>Gustavo Timo/ Brazil</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Clr>
                <a:schemeClr val="dk1"/>
              </a:buClr>
              <a:buSzPts val="1100"/>
              <a:buFont typeface="Arial"/>
              <a:buNone/>
            </a:pPr>
            <a:r>
              <a:rPr lang="en" sz="1500" dirty="0">
                <a:solidFill>
                  <a:srgbClr val="3E3E3E"/>
                </a:solidFill>
                <a:latin typeface="Proxima Nova"/>
                <a:ea typeface="Proxima Nova"/>
                <a:cs typeface="Proxima Nova"/>
                <a:sym typeface="Proxima Nova"/>
              </a:rPr>
              <a:t>Dan Moore/ United States</a:t>
            </a:r>
            <a:endParaRPr sz="1500" dirty="0">
              <a:solidFill>
                <a:srgbClr val="3E3E3E"/>
              </a:solidFill>
              <a:latin typeface="Proxima Nova"/>
              <a:ea typeface="Proxima Nova"/>
              <a:cs typeface="Proxima Nova"/>
              <a:sym typeface="Proxima Nova"/>
            </a:endParaRPr>
          </a:p>
          <a:p>
            <a:pPr marL="0" lvl="0" indent="0" algn="l" rtl="0">
              <a:spcBef>
                <a:spcPts val="800"/>
              </a:spcBef>
              <a:spcAft>
                <a:spcPts val="0"/>
              </a:spcAft>
              <a:buNone/>
            </a:pPr>
            <a:endParaRPr sz="1500" b="1" dirty="0">
              <a:solidFill>
                <a:srgbClr val="244A63"/>
              </a:solidFill>
              <a:latin typeface="Proxima Nova"/>
              <a:ea typeface="Proxima Nova"/>
              <a:cs typeface="Proxima Nova"/>
              <a:sym typeface="Proxima Nova"/>
            </a:endParaRPr>
          </a:p>
        </p:txBody>
      </p:sp>
      <p:sp>
        <p:nvSpPr>
          <p:cNvPr id="408" name="Google Shape;408;p58"/>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8"/>
          <p:cNvSpPr txBox="1">
            <a:spLocks noGrp="1"/>
          </p:cNvSpPr>
          <p:nvPr>
            <p:ph type="title"/>
          </p:nvPr>
        </p:nvSpPr>
        <p:spPr>
          <a:xfrm>
            <a:off x="311700" y="295100"/>
            <a:ext cx="8520600" cy="64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rgbClr val="244A63"/>
                </a:solidFill>
                <a:latin typeface="Proxima Nova Extrabold"/>
                <a:ea typeface="Proxima Nova Extrabold"/>
                <a:cs typeface="Proxima Nova Extrabold"/>
                <a:sym typeface="Proxima Nova Extrabold"/>
              </a:rPr>
              <a:t>¡Gracias! </a:t>
            </a:r>
            <a:r>
              <a:rPr lang="en" sz="2900">
                <a:solidFill>
                  <a:srgbClr val="91C9B5"/>
                </a:solidFill>
                <a:latin typeface="Proxima Nova Extrabold"/>
                <a:ea typeface="Proxima Nova Extrabold"/>
                <a:cs typeface="Proxima Nova Extrabold"/>
                <a:sym typeface="Proxima Nova Extrabold"/>
              </a:rPr>
              <a:t>Obrigada!</a:t>
            </a:r>
            <a:r>
              <a:rPr lang="en" sz="2900">
                <a:solidFill>
                  <a:srgbClr val="244A63"/>
                </a:solidFill>
                <a:latin typeface="Proxima Nova Extrabold"/>
                <a:ea typeface="Proxima Nova Extrabold"/>
                <a:cs typeface="Proxima Nova Extrabold"/>
                <a:sym typeface="Proxima Nova Extrabold"/>
              </a:rPr>
              <a:t> Merci! </a:t>
            </a:r>
            <a:r>
              <a:rPr lang="en" sz="2900">
                <a:solidFill>
                  <a:srgbClr val="91C9B5"/>
                </a:solidFill>
                <a:latin typeface="Proxima Nova Extrabold"/>
                <a:ea typeface="Proxima Nova Extrabold"/>
                <a:cs typeface="Proxima Nova Extrabold"/>
                <a:sym typeface="Proxima Nova Extrabold"/>
              </a:rPr>
              <a:t>Takk skal du ha!</a:t>
            </a:r>
            <a:r>
              <a:rPr lang="en" sz="2900">
                <a:solidFill>
                  <a:srgbClr val="244A63"/>
                </a:solidFill>
                <a:latin typeface="Proxima Nova Extrabold"/>
                <a:ea typeface="Proxima Nova Extrabold"/>
                <a:cs typeface="Proxima Nova Extrabold"/>
                <a:sym typeface="Proxima Nova Extrabold"/>
              </a:rPr>
              <a:t> </a:t>
            </a:r>
            <a:endParaRPr sz="2900">
              <a:solidFill>
                <a:srgbClr val="244A63"/>
              </a:solidFill>
              <a:latin typeface="Proxima Nova Extrabold"/>
              <a:ea typeface="Proxima Nova Extrabold"/>
              <a:cs typeface="Proxima Nova Extrabold"/>
              <a:sym typeface="Proxima Nova Extrabold"/>
            </a:endParaRPr>
          </a:p>
          <a:p>
            <a:pPr marL="0" lvl="0" indent="0" algn="ctr" rtl="0">
              <a:spcBef>
                <a:spcPts val="0"/>
              </a:spcBef>
              <a:spcAft>
                <a:spcPts val="0"/>
              </a:spcAft>
              <a:buNone/>
            </a:pPr>
            <a:r>
              <a:rPr lang="en" sz="2900">
                <a:solidFill>
                  <a:srgbClr val="244A63"/>
                </a:solidFill>
                <a:latin typeface="Proxima Nova Extrabold"/>
                <a:ea typeface="Proxima Nova Extrabold"/>
                <a:cs typeface="Proxima Nova Extrabold"/>
                <a:sym typeface="Proxima Nova Extrabold"/>
              </a:rPr>
              <a:t>Tapadh leat! </a:t>
            </a:r>
            <a:r>
              <a:rPr lang="en" sz="2900">
                <a:solidFill>
                  <a:srgbClr val="91C9B5"/>
                </a:solidFill>
                <a:latin typeface="Proxima Nova Extrabold"/>
                <a:ea typeface="Proxima Nova Extrabold"/>
                <a:cs typeface="Proxima Nova Extrabold"/>
                <a:sym typeface="Proxima Nova Extrabold"/>
              </a:rPr>
              <a:t>Thank you!</a:t>
            </a:r>
            <a:r>
              <a:rPr lang="en" sz="2900">
                <a:solidFill>
                  <a:srgbClr val="244A63"/>
                </a:solidFill>
                <a:latin typeface="Proxima Nova Extrabold"/>
                <a:ea typeface="Proxima Nova Extrabold"/>
                <a:cs typeface="Proxima Nova Extrabold"/>
                <a:sym typeface="Proxima Nova Extrabold"/>
              </a:rPr>
              <a:t> </a:t>
            </a:r>
            <a:endParaRPr sz="2900">
              <a:solidFill>
                <a:srgbClr val="244A63"/>
              </a:solidFill>
              <a:latin typeface="Proxima Nova Extrabold"/>
              <a:ea typeface="Proxima Nova Extrabold"/>
              <a:cs typeface="Proxima Nova Extrabold"/>
              <a:sym typeface="Proxima Nova Extrabold"/>
            </a:endParaRPr>
          </a:p>
        </p:txBody>
      </p:sp>
      <p:sp>
        <p:nvSpPr>
          <p:cNvPr id="410" name="Google Shape;410;p58"/>
          <p:cNvSpPr txBox="1"/>
          <p:nvPr/>
        </p:nvSpPr>
        <p:spPr>
          <a:xfrm>
            <a:off x="5491502" y="1288763"/>
            <a:ext cx="2797200" cy="299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dirty="0">
                <a:solidFill>
                  <a:srgbClr val="3E3E3E"/>
                </a:solidFill>
                <a:latin typeface="Proxima Nova"/>
                <a:ea typeface="Proxima Nova"/>
                <a:cs typeface="Proxima Nova"/>
                <a:sym typeface="Proxima Nova"/>
              </a:rPr>
              <a:t>Content Team</a:t>
            </a:r>
            <a:endParaRPr sz="1500" b="1"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a:solidFill>
                  <a:srgbClr val="3E3E3E"/>
                </a:solidFill>
                <a:latin typeface="Proxima Nova"/>
                <a:ea typeface="Proxima Nova"/>
                <a:cs typeface="Proxima Nova"/>
                <a:sym typeface="Proxima Nova"/>
              </a:rPr>
              <a:t>Ana Ines Figueroa/ Argentina</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a:solidFill>
                  <a:srgbClr val="3E3E3E"/>
                </a:solidFill>
                <a:latin typeface="Proxima Nova"/>
                <a:ea typeface="Proxima Nova"/>
                <a:cs typeface="Proxima Nova"/>
                <a:sym typeface="Proxima Nova"/>
              </a:rPr>
              <a:t>Chun Wright/ United States</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a:solidFill>
                  <a:srgbClr val="3E3E3E"/>
                </a:solidFill>
                <a:latin typeface="Proxima Nova"/>
                <a:ea typeface="Proxima Nova"/>
                <a:cs typeface="Proxima Nova"/>
                <a:sym typeface="Proxima Nova"/>
              </a:rPr>
              <a:t>Ervin Mejia/ Norway</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a:solidFill>
                  <a:srgbClr val="3E3E3E"/>
                </a:solidFill>
                <a:latin typeface="Proxima Nova"/>
                <a:ea typeface="Proxima Nova"/>
                <a:cs typeface="Proxima Nova"/>
                <a:sym typeface="Proxima Nova"/>
              </a:rPr>
              <a:t>Hayley Wright/ Montenegro</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err="1">
                <a:solidFill>
                  <a:srgbClr val="3E3E3E"/>
                </a:solidFill>
                <a:latin typeface="Proxima Nova"/>
                <a:ea typeface="Proxima Nova"/>
                <a:cs typeface="Proxima Nova"/>
                <a:sym typeface="Proxima Nova"/>
              </a:rPr>
              <a:t>Javi</a:t>
            </a:r>
            <a:r>
              <a:rPr lang="en" sz="1500" dirty="0">
                <a:solidFill>
                  <a:srgbClr val="3E3E3E"/>
                </a:solidFill>
                <a:latin typeface="Proxima Nova"/>
                <a:ea typeface="Proxima Nova"/>
                <a:cs typeface="Proxima Nova"/>
                <a:sym typeface="Proxima Nova"/>
              </a:rPr>
              <a:t> </a:t>
            </a:r>
            <a:r>
              <a:rPr lang="en" sz="1500" dirty="0" err="1">
                <a:solidFill>
                  <a:srgbClr val="3E3E3E"/>
                </a:solidFill>
                <a:latin typeface="Proxima Nova"/>
                <a:ea typeface="Proxima Nova"/>
                <a:cs typeface="Proxima Nova"/>
                <a:sym typeface="Proxima Nova"/>
              </a:rPr>
              <a:t>Gálvez</a:t>
            </a:r>
            <a:r>
              <a:rPr lang="en" sz="1500" dirty="0">
                <a:solidFill>
                  <a:srgbClr val="3E3E3E"/>
                </a:solidFill>
                <a:latin typeface="Proxima Nova"/>
                <a:ea typeface="Proxima Nova"/>
                <a:cs typeface="Proxima Nova"/>
                <a:sym typeface="Proxima Nova"/>
              </a:rPr>
              <a:t>/ Spain</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0"/>
              </a:spcAft>
              <a:buNone/>
            </a:pPr>
            <a:r>
              <a:rPr lang="en" sz="1500" dirty="0">
                <a:solidFill>
                  <a:srgbClr val="3E3E3E"/>
                </a:solidFill>
                <a:latin typeface="Proxima Nova"/>
                <a:ea typeface="Proxima Nova"/>
                <a:cs typeface="Proxima Nova"/>
                <a:sym typeface="Proxima Nova"/>
              </a:rPr>
              <a:t>John Baston/ United States</a:t>
            </a:r>
            <a:endParaRPr sz="1500" dirty="0">
              <a:solidFill>
                <a:srgbClr val="3E3E3E"/>
              </a:solidFill>
              <a:latin typeface="Proxima Nova"/>
              <a:ea typeface="Proxima Nova"/>
              <a:cs typeface="Proxima Nova"/>
              <a:sym typeface="Proxima Nova"/>
            </a:endParaRPr>
          </a:p>
          <a:p>
            <a:pPr marL="0" lvl="0" indent="0" algn="l" rtl="0">
              <a:lnSpc>
                <a:spcPct val="115000"/>
              </a:lnSpc>
              <a:spcBef>
                <a:spcPts val="800"/>
              </a:spcBef>
              <a:spcAft>
                <a:spcPts val="800"/>
              </a:spcAft>
              <a:buNone/>
            </a:pPr>
            <a:r>
              <a:rPr lang="en" sz="1500" dirty="0">
                <a:solidFill>
                  <a:srgbClr val="3E3E3E"/>
                </a:solidFill>
                <a:latin typeface="Proxima Nova"/>
                <a:ea typeface="Proxima Nova"/>
                <a:cs typeface="Proxima Nova"/>
                <a:sym typeface="Proxima Nova"/>
              </a:rPr>
              <a:t>Raffaele Di </a:t>
            </a:r>
            <a:r>
              <a:rPr lang="en" sz="1500" dirty="0" err="1">
                <a:solidFill>
                  <a:srgbClr val="3E3E3E"/>
                </a:solidFill>
                <a:latin typeface="Proxima Nova"/>
                <a:ea typeface="Proxima Nova"/>
                <a:cs typeface="Proxima Nova"/>
                <a:sym typeface="Proxima Nova"/>
              </a:rPr>
              <a:t>Biase</a:t>
            </a:r>
            <a:r>
              <a:rPr lang="en" sz="1500" dirty="0">
                <a:solidFill>
                  <a:srgbClr val="3E3E3E"/>
                </a:solidFill>
                <a:latin typeface="Proxima Nova"/>
                <a:ea typeface="Proxima Nova"/>
                <a:cs typeface="Proxima Nova"/>
                <a:sym typeface="Proxima Nova"/>
              </a:rPr>
              <a:t> Cuomo/ Chile</a:t>
            </a:r>
            <a:endParaRPr sz="1500" dirty="0">
              <a:solidFill>
                <a:srgbClr val="3E3E3E"/>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60"/>
          <p:cNvSpPr/>
          <p:nvPr/>
        </p:nvSpPr>
        <p:spPr>
          <a:xfrm>
            <a:off x="0" y="21797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0"/>
          <p:cNvSpPr txBox="1">
            <a:spLocks noGrp="1"/>
          </p:cNvSpPr>
          <p:nvPr>
            <p:ph type="title"/>
          </p:nvPr>
        </p:nvSpPr>
        <p:spPr>
          <a:xfrm>
            <a:off x="311700" y="2121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44A63"/>
                </a:solidFill>
                <a:latin typeface="Proxima Nova Extrabold"/>
                <a:ea typeface="Proxima Nova Extrabold"/>
                <a:cs typeface="Proxima Nova Extrabold"/>
                <a:sym typeface="Proxima Nova Extrabold"/>
              </a:rPr>
              <a:t>Thank you!</a:t>
            </a:r>
            <a:br>
              <a:rPr lang="en" dirty="0">
                <a:solidFill>
                  <a:srgbClr val="244A63"/>
                </a:solidFill>
                <a:latin typeface="Proxima Nova Extrabold"/>
                <a:ea typeface="Proxima Nova Extrabold"/>
                <a:cs typeface="Proxima Nova Extrabold"/>
                <a:sym typeface="Proxima Nova Extrabold"/>
              </a:rPr>
            </a:br>
            <a:r>
              <a:rPr lang="en" sz="2400" dirty="0" err="1">
                <a:solidFill>
                  <a:srgbClr val="244A63"/>
                </a:solidFill>
                <a:latin typeface="Proxima Nova Extrabold"/>
                <a:ea typeface="Proxima Nova Extrabold"/>
                <a:cs typeface="Proxima Nova Extrabold"/>
                <a:sym typeface="Proxima Nova Extrabold"/>
              </a:rPr>
              <a:t>info@mylesfarnbank.com</a:t>
            </a:r>
            <a:endParaRPr sz="2400" dirty="0">
              <a:solidFill>
                <a:srgbClr val="244A63"/>
              </a:solidFill>
              <a:latin typeface="Proxima Nova Extrabold"/>
              <a:ea typeface="Proxima Nova Extrabold"/>
              <a:cs typeface="Proxima Nova Extrabold"/>
              <a:sym typeface="Proxima Nova Extrabold"/>
            </a:endParaRPr>
          </a:p>
        </p:txBody>
      </p:sp>
      <p:grpSp>
        <p:nvGrpSpPr>
          <p:cNvPr id="426" name="Google Shape;426;p60"/>
          <p:cNvGrpSpPr/>
          <p:nvPr/>
        </p:nvGrpSpPr>
        <p:grpSpPr>
          <a:xfrm>
            <a:off x="4304256" y="488839"/>
            <a:ext cx="3809311" cy="4063608"/>
            <a:chOff x="5528825" y="1032200"/>
            <a:chExt cx="3615176" cy="4111299"/>
          </a:xfrm>
        </p:grpSpPr>
        <p:pic>
          <p:nvPicPr>
            <p:cNvPr id="427" name="Google Shape;427;p60"/>
            <p:cNvPicPr preferRelativeResize="0"/>
            <p:nvPr/>
          </p:nvPicPr>
          <p:blipFill rotWithShape="1">
            <a:blip r:embed="rId3">
              <a:alphaModFix/>
            </a:blip>
            <a:srcRect/>
            <a:stretch/>
          </p:blipFill>
          <p:spPr>
            <a:xfrm>
              <a:off x="5528825" y="1032200"/>
              <a:ext cx="3615176" cy="4111299"/>
            </a:xfrm>
            <a:prstGeom prst="rect">
              <a:avLst/>
            </a:prstGeom>
            <a:noFill/>
            <a:ln>
              <a:noFill/>
            </a:ln>
          </p:spPr>
        </p:pic>
        <p:pic>
          <p:nvPicPr>
            <p:cNvPr id="428" name="Google Shape;428;p60"/>
            <p:cNvPicPr preferRelativeResize="0"/>
            <p:nvPr/>
          </p:nvPicPr>
          <p:blipFill rotWithShape="1">
            <a:blip r:embed="rId4">
              <a:alphaModFix/>
            </a:blip>
            <a:srcRect b="56563"/>
            <a:stretch/>
          </p:blipFill>
          <p:spPr>
            <a:xfrm>
              <a:off x="5721900" y="2267943"/>
              <a:ext cx="1228725" cy="244100"/>
            </a:xfrm>
            <a:prstGeom prst="rect">
              <a:avLst/>
            </a:prstGeom>
            <a:noFill/>
            <a:ln>
              <a:noFill/>
            </a:ln>
          </p:spPr>
        </p:pic>
      </p:grpSp>
      <p:sp>
        <p:nvSpPr>
          <p:cNvPr id="3" name="Text Placeholder 2">
            <a:extLst>
              <a:ext uri="{FF2B5EF4-FFF2-40B4-BE49-F238E27FC236}">
                <a16:creationId xmlns:a16="http://schemas.microsoft.com/office/drawing/2014/main" id="{3258CA38-8BB8-2E4F-A5E3-710F9E3AF898}"/>
              </a:ext>
            </a:extLst>
          </p:cNvPr>
          <p:cNvSpPr>
            <a:spLocks noGrp="1"/>
          </p:cNvSpPr>
          <p:nvPr>
            <p:ph type="body" idx="1"/>
          </p:nvPr>
        </p:nvSpPr>
        <p:spPr/>
        <p:txBody>
          <a:bodyPr/>
          <a:lstStyle/>
          <a:p>
            <a:pPr marL="114300" indent="0">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1" descr="Pandion_logo.pdf"/>
          <p:cNvPicPr preferRelativeResize="0"/>
          <p:nvPr/>
        </p:nvPicPr>
        <p:blipFill rotWithShape="1">
          <a:blip r:embed="rId3">
            <a:alphaModFix/>
          </a:blip>
          <a:srcRect l="22408" t="27408" r="21850" b="36851"/>
          <a:stretch/>
        </p:blipFill>
        <p:spPr>
          <a:xfrm>
            <a:off x="7169483" y="4615388"/>
            <a:ext cx="771645" cy="494776"/>
          </a:xfrm>
          <a:prstGeom prst="rect">
            <a:avLst/>
          </a:prstGeom>
          <a:noFill/>
          <a:ln>
            <a:noFill/>
          </a:ln>
        </p:spPr>
      </p:pic>
      <p:pic>
        <p:nvPicPr>
          <p:cNvPr id="126" name="Google Shape;126;p21" descr="IMG_2264.JPG"/>
          <p:cNvPicPr preferRelativeResize="0"/>
          <p:nvPr/>
        </p:nvPicPr>
        <p:blipFill rotWithShape="1">
          <a:blip r:embed="rId4">
            <a:alphaModFix/>
          </a:blip>
          <a:srcRect/>
          <a:stretch/>
        </p:blipFill>
        <p:spPr>
          <a:xfrm>
            <a:off x="0" y="0"/>
            <a:ext cx="9144002" cy="5143500"/>
          </a:xfrm>
          <a:prstGeom prst="rect">
            <a:avLst/>
          </a:prstGeom>
          <a:noFill/>
          <a:ln>
            <a:noFill/>
          </a:ln>
        </p:spPr>
      </p:pic>
      <p:sp>
        <p:nvSpPr>
          <p:cNvPr id="127" name="Google Shape;127;p21"/>
          <p:cNvSpPr/>
          <p:nvPr/>
        </p:nvSpPr>
        <p:spPr>
          <a:xfrm>
            <a:off x="1873075" y="2214642"/>
            <a:ext cx="5697900" cy="1000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800" b="1" i="0" u="none" strike="noStrike" cap="none">
                <a:solidFill>
                  <a:srgbClr val="FFFFFF"/>
                </a:solidFill>
                <a:latin typeface="Proxima Nova"/>
                <a:ea typeface="Proxima Nova"/>
                <a:cs typeface="Proxima Nova"/>
                <a:sym typeface="Proxima Nova"/>
              </a:rPr>
              <a:t>WH</a:t>
            </a:r>
            <a:r>
              <a:rPr lang="en" sz="2800" b="1">
                <a:solidFill>
                  <a:srgbClr val="FFFFFF"/>
                </a:solidFill>
                <a:latin typeface="Proxima Nova"/>
                <a:ea typeface="Proxima Nova"/>
                <a:cs typeface="Proxima Nova"/>
                <a:sym typeface="Proxima Nova"/>
              </a:rPr>
              <a:t>Y</a:t>
            </a:r>
            <a:r>
              <a:rPr lang="en" sz="2800" b="1" i="0" u="none" strike="noStrike" cap="none">
                <a:solidFill>
                  <a:srgbClr val="FFFFFF"/>
                </a:solidFill>
                <a:latin typeface="Proxima Nova"/>
                <a:ea typeface="Proxima Nova"/>
                <a:cs typeface="Proxima Nova"/>
                <a:sym typeface="Proxima Nova"/>
              </a:rPr>
              <a:t>?</a:t>
            </a:r>
            <a:endParaRPr sz="28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descr="IMG_6295.JPG"/>
          <p:cNvPicPr preferRelativeResize="0"/>
          <p:nvPr/>
        </p:nvPicPr>
        <p:blipFill rotWithShape="1">
          <a:blip r:embed="rId3">
            <a:alphaModFix/>
          </a:blip>
          <a:srcRect/>
          <a:stretch/>
        </p:blipFill>
        <p:spPr>
          <a:xfrm>
            <a:off x="1143000" y="0"/>
            <a:ext cx="6858000" cy="5143500"/>
          </a:xfrm>
          <a:prstGeom prst="rect">
            <a:avLst/>
          </a:prstGeom>
          <a:noFill/>
          <a:ln>
            <a:noFill/>
          </a:ln>
        </p:spPr>
      </p:pic>
      <p:sp>
        <p:nvSpPr>
          <p:cNvPr id="134" name="Google Shape;134;p22"/>
          <p:cNvSpPr/>
          <p:nvPr/>
        </p:nvSpPr>
        <p:spPr>
          <a:xfrm>
            <a:off x="0" y="0"/>
            <a:ext cx="9144000" cy="5143500"/>
          </a:xfrm>
          <a:prstGeom prst="rect">
            <a:avLst/>
          </a:prstGeom>
          <a:solidFill>
            <a:srgbClr val="A04374">
              <a:alpha val="62750"/>
            </a:srgbClr>
          </a:solid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endParaRPr sz="2800">
              <a:solidFill>
                <a:srgbClr val="FFFFFF"/>
              </a:solidFill>
              <a:latin typeface="Proxima Nova"/>
              <a:ea typeface="Proxima Nova"/>
              <a:cs typeface="Proxima Nova"/>
              <a:sym typeface="Proxima Nova"/>
            </a:endParaRPr>
          </a:p>
          <a:p>
            <a:pPr marL="0" marR="0" lvl="0" indent="0" algn="ctr" rtl="0">
              <a:lnSpc>
                <a:spcPct val="150000"/>
              </a:lnSpc>
              <a:spcBef>
                <a:spcPts val="0"/>
              </a:spcBef>
              <a:spcAft>
                <a:spcPts val="0"/>
              </a:spcAft>
              <a:buNone/>
            </a:pPr>
            <a:r>
              <a:rPr lang="en" sz="2800" b="1">
                <a:solidFill>
                  <a:srgbClr val="FFFFFF"/>
                </a:solidFill>
                <a:latin typeface="Proxima Nova"/>
                <a:ea typeface="Proxima Nova"/>
                <a:cs typeface="Proxima Nova"/>
                <a:sym typeface="Proxima Nova"/>
              </a:rPr>
              <a:t>The role of</a:t>
            </a:r>
            <a:r>
              <a:rPr lang="en" sz="2800" b="1" i="0" u="none" strike="noStrike" cap="none">
                <a:solidFill>
                  <a:srgbClr val="FFFFFF"/>
                </a:solidFill>
                <a:latin typeface="Proxima Nova"/>
                <a:ea typeface="Proxima Nova"/>
                <a:cs typeface="Proxima Nova"/>
                <a:sym typeface="Proxima Nova"/>
              </a:rPr>
              <a:t> a guide has evolved from just showing people the route from point ‘A’ to point ‘B’. </a:t>
            </a:r>
            <a:endParaRPr sz="2800" b="1" i="0" u="none" strike="noStrike" cap="none">
              <a:solidFill>
                <a:srgbClr val="FFFFFF"/>
              </a:solidFill>
              <a:latin typeface="Proxima Nova"/>
              <a:ea typeface="Proxima Nova"/>
              <a:cs typeface="Proxima Nova"/>
              <a:sym typeface="Proxima Nova"/>
            </a:endParaRPr>
          </a:p>
          <a:p>
            <a:pPr marL="0" marR="0" lvl="0" indent="0" algn="l" rtl="0">
              <a:lnSpc>
                <a:spcPct val="150000"/>
              </a:lnSpc>
              <a:spcBef>
                <a:spcPts val="0"/>
              </a:spcBef>
              <a:spcAft>
                <a:spcPts val="0"/>
              </a:spcAft>
              <a:buNone/>
            </a:pPr>
            <a:endParaRPr sz="2800" b="1">
              <a:solidFill>
                <a:srgbClr val="FFFFFF"/>
              </a:solidFill>
              <a:latin typeface="Proxima Nova"/>
              <a:ea typeface="Proxima Nova"/>
              <a:cs typeface="Proxima Nova"/>
              <a:sym typeface="Proxima Nova"/>
            </a:endParaRPr>
          </a:p>
          <a:p>
            <a:pPr marL="0" marR="0" lvl="0" indent="0" algn="ctr" rtl="0">
              <a:lnSpc>
                <a:spcPct val="150000"/>
              </a:lnSpc>
              <a:spcBef>
                <a:spcPts val="0"/>
              </a:spcBef>
              <a:spcAft>
                <a:spcPts val="0"/>
              </a:spcAft>
              <a:buNone/>
            </a:pPr>
            <a:r>
              <a:rPr lang="en" sz="2800" b="1" i="0" u="none" strike="noStrike" cap="none">
                <a:solidFill>
                  <a:srgbClr val="FFFFFF"/>
                </a:solidFill>
                <a:latin typeface="Proxima Nova"/>
                <a:ea typeface="Proxima Nova"/>
                <a:cs typeface="Proxima Nova"/>
                <a:sym typeface="Proxima Nova"/>
              </a:rPr>
              <a:t>It is now helping people find the path to connect to the place</a:t>
            </a:r>
            <a:r>
              <a:rPr lang="en" sz="2800" b="1">
                <a:solidFill>
                  <a:srgbClr val="FFFFFF"/>
                </a:solidFill>
                <a:latin typeface="Proxima Nova"/>
                <a:ea typeface="Proxima Nova"/>
                <a:cs typeface="Proxima Nova"/>
                <a:sym typeface="Proxima Nova"/>
              </a:rPr>
              <a:t> and</a:t>
            </a:r>
            <a:r>
              <a:rPr lang="en" sz="2800" b="1" i="0" u="none" strike="noStrike" cap="none">
                <a:solidFill>
                  <a:srgbClr val="FFFFFF"/>
                </a:solidFill>
                <a:latin typeface="Proxima Nova"/>
                <a:ea typeface="Proxima Nova"/>
                <a:cs typeface="Proxima Nova"/>
                <a:sym typeface="Proxima Nova"/>
              </a:rPr>
              <a:t> story of the destination and ultimately the traveler</a:t>
            </a:r>
            <a:r>
              <a:rPr lang="en" sz="2800" b="1">
                <a:solidFill>
                  <a:srgbClr val="FFFFFF"/>
                </a:solidFill>
                <a:latin typeface="Proxima Nova"/>
                <a:ea typeface="Proxima Nova"/>
                <a:cs typeface="Proxima Nova"/>
                <a:sym typeface="Proxima Nova"/>
              </a:rPr>
              <a:t>’s </a:t>
            </a:r>
            <a:r>
              <a:rPr lang="en" sz="2800" b="1" i="0" u="none" strike="noStrike" cap="none">
                <a:solidFill>
                  <a:srgbClr val="FFFFFF"/>
                </a:solidFill>
                <a:latin typeface="Proxima Nova"/>
                <a:ea typeface="Proxima Nova"/>
                <a:cs typeface="Proxima Nova"/>
                <a:sym typeface="Proxima Nova"/>
              </a:rPr>
              <a:t>purpose.</a:t>
            </a:r>
            <a:endParaRPr sz="2800" b="1"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3" descr="IMG_3980.JPG"/>
          <p:cNvPicPr preferRelativeResize="0"/>
          <p:nvPr/>
        </p:nvPicPr>
        <p:blipFill rotWithShape="1">
          <a:blip r:embed="rId3">
            <a:alphaModFix/>
          </a:blip>
          <a:srcRect r="-170"/>
          <a:stretch/>
        </p:blipFill>
        <p:spPr>
          <a:xfrm>
            <a:off x="0" y="0"/>
            <a:ext cx="9144012" cy="5143500"/>
          </a:xfrm>
          <a:prstGeom prst="rect">
            <a:avLst/>
          </a:prstGeom>
          <a:noFill/>
          <a:ln>
            <a:noFill/>
          </a:ln>
        </p:spPr>
      </p:pic>
      <p:sp>
        <p:nvSpPr>
          <p:cNvPr id="141" name="Google Shape;141;p23"/>
          <p:cNvSpPr txBox="1"/>
          <p:nvPr/>
        </p:nvSpPr>
        <p:spPr>
          <a:xfrm>
            <a:off x="370050" y="140575"/>
            <a:ext cx="84039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 sz="2800" b="1">
                <a:solidFill>
                  <a:srgbClr val="514769"/>
                </a:solidFill>
                <a:latin typeface="Proxima Nova"/>
                <a:ea typeface="Proxima Nova"/>
                <a:cs typeface="Proxima Nova"/>
                <a:sym typeface="Proxima Nova"/>
              </a:rPr>
              <a:t>An excellent guide in one destination can raise the bar for all of us, while a less competent guide in another can just as easily hurt us all.</a:t>
            </a:r>
            <a:endParaRPr>
              <a:solidFill>
                <a:srgbClr val="5147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p:cNvPicPr preferRelativeResize="0"/>
          <p:nvPr/>
        </p:nvPicPr>
        <p:blipFill>
          <a:blip r:embed="rId3">
            <a:alphaModFix/>
          </a:blip>
          <a:stretch>
            <a:fillRect/>
          </a:stretch>
        </p:blipFill>
        <p:spPr>
          <a:xfrm>
            <a:off x="-240125" y="-808796"/>
            <a:ext cx="9453251" cy="6254450"/>
          </a:xfrm>
          <a:prstGeom prst="rect">
            <a:avLst/>
          </a:prstGeom>
          <a:noFill/>
          <a:ln>
            <a:noFill/>
          </a:ln>
        </p:spPr>
      </p:pic>
      <p:pic>
        <p:nvPicPr>
          <p:cNvPr id="148" name="Google Shape;148;p24" descr="Pandion_logo.pdf"/>
          <p:cNvPicPr preferRelativeResize="0"/>
          <p:nvPr/>
        </p:nvPicPr>
        <p:blipFill rotWithShape="1">
          <a:blip r:embed="rId4">
            <a:alphaModFix/>
          </a:blip>
          <a:srcRect l="22407" t="27408" r="21852" b="36852"/>
          <a:stretch/>
        </p:blipFill>
        <p:spPr>
          <a:xfrm>
            <a:off x="7169483" y="4615388"/>
            <a:ext cx="771644" cy="494775"/>
          </a:xfrm>
          <a:prstGeom prst="rect">
            <a:avLst/>
          </a:prstGeom>
          <a:noFill/>
          <a:ln>
            <a:noFill/>
          </a:ln>
        </p:spPr>
      </p:pic>
      <p:sp>
        <p:nvSpPr>
          <p:cNvPr id="149" name="Google Shape;149;p24"/>
          <p:cNvSpPr/>
          <p:nvPr/>
        </p:nvSpPr>
        <p:spPr>
          <a:xfrm>
            <a:off x="329550" y="843075"/>
            <a:ext cx="8484900" cy="111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800" b="1" i="0" u="none" strike="noStrike" cap="none" dirty="0">
                <a:solidFill>
                  <a:srgbClr val="514769"/>
                </a:solidFill>
                <a:latin typeface="Proxima Nova"/>
                <a:ea typeface="Proxima Nova"/>
                <a:cs typeface="Proxima Nova"/>
                <a:sym typeface="Proxima Nova"/>
              </a:rPr>
              <a:t>Adventure Guides encourage and inspire a love and connection to nature and nurture an adventurous spirit.</a:t>
            </a:r>
            <a:endParaRPr sz="2800" dirty="0">
              <a:solidFill>
                <a:srgbClr val="514769"/>
              </a:solidFill>
              <a:latin typeface="Proxima Nova"/>
              <a:ea typeface="Proxima Nova"/>
              <a:cs typeface="Proxima Nova"/>
              <a:sym typeface="Proxima Nova"/>
            </a:endParaRPr>
          </a:p>
          <a:p>
            <a:pPr marL="0" marR="0" lvl="0" indent="0" algn="ctr" rtl="0">
              <a:spcBef>
                <a:spcPts val="0"/>
              </a:spcBef>
              <a:spcAft>
                <a:spcPts val="0"/>
              </a:spcAft>
              <a:buNone/>
            </a:pPr>
            <a:endParaRPr sz="2800" b="1" i="1" u="none" strike="noStrike" cap="none" dirty="0">
              <a:solidFill>
                <a:srgbClr val="514769"/>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5"/>
          <p:cNvPicPr preferRelativeResize="0"/>
          <p:nvPr/>
        </p:nvPicPr>
        <p:blipFill>
          <a:blip r:embed="rId3">
            <a:alphaModFix/>
          </a:blip>
          <a:stretch>
            <a:fillRect/>
          </a:stretch>
        </p:blipFill>
        <p:spPr>
          <a:xfrm>
            <a:off x="-53575" y="-446850"/>
            <a:ext cx="9275526" cy="6037200"/>
          </a:xfrm>
          <a:prstGeom prst="rect">
            <a:avLst/>
          </a:prstGeom>
          <a:noFill/>
          <a:ln>
            <a:noFill/>
          </a:ln>
        </p:spPr>
      </p:pic>
      <p:sp>
        <p:nvSpPr>
          <p:cNvPr id="156" name="Google Shape;156;p25"/>
          <p:cNvSpPr/>
          <p:nvPr/>
        </p:nvSpPr>
        <p:spPr>
          <a:xfrm>
            <a:off x="5399950" y="1419275"/>
            <a:ext cx="3822000" cy="381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100">
              <a:solidFill>
                <a:srgbClr val="514769"/>
              </a:solidFill>
            </a:endParaRPr>
          </a:p>
          <a:p>
            <a:pPr marL="0" marR="0" lvl="0" indent="0" algn="ctr" rtl="0">
              <a:spcBef>
                <a:spcPts val="0"/>
              </a:spcBef>
              <a:spcAft>
                <a:spcPts val="0"/>
              </a:spcAft>
              <a:buNone/>
            </a:pPr>
            <a:r>
              <a:rPr lang="en" sz="2800" b="1" i="0" u="none" strike="noStrike" cap="none">
                <a:solidFill>
                  <a:srgbClr val="514769"/>
                </a:solidFill>
                <a:latin typeface="Proxima Nova"/>
                <a:ea typeface="Proxima Nova"/>
                <a:cs typeface="Proxima Nova"/>
                <a:sym typeface="Proxima Nova"/>
              </a:rPr>
              <a:t>"</a:t>
            </a:r>
            <a:r>
              <a:rPr lang="en" sz="2800" b="1" i="1" u="none" strike="noStrike" cap="none">
                <a:solidFill>
                  <a:srgbClr val="514769"/>
                </a:solidFill>
                <a:latin typeface="Proxima Nova"/>
                <a:ea typeface="Proxima Nova"/>
                <a:cs typeface="Proxima Nova"/>
                <a:sym typeface="Proxima Nova"/>
              </a:rPr>
              <a:t>These values are an antidote to some of the most vexing problems of the modern world</a:t>
            </a:r>
            <a:r>
              <a:rPr lang="en" sz="2800" b="1" i="0" u="none" strike="noStrike" cap="none">
                <a:solidFill>
                  <a:srgbClr val="514769"/>
                </a:solidFill>
                <a:latin typeface="Proxima Nova"/>
                <a:ea typeface="Proxima Nova"/>
                <a:cs typeface="Proxima Nova"/>
                <a:sym typeface="Proxima Nova"/>
              </a:rPr>
              <a:t>.”</a:t>
            </a:r>
            <a:r>
              <a:rPr lang="en" sz="2800" i="1" u="none" strike="noStrike" cap="none">
                <a:solidFill>
                  <a:srgbClr val="514769"/>
                </a:solidFill>
                <a:latin typeface="Proxima Nova"/>
                <a:ea typeface="Proxima Nova"/>
                <a:cs typeface="Proxima Nova"/>
                <a:sym typeface="Proxima Nova"/>
              </a:rPr>
              <a:t> </a:t>
            </a:r>
            <a:endParaRPr sz="2800" i="1" u="none" strike="noStrike" cap="none">
              <a:solidFill>
                <a:srgbClr val="514769"/>
              </a:solidFill>
              <a:latin typeface="Proxima Nova"/>
              <a:ea typeface="Proxima Nova"/>
              <a:cs typeface="Proxima Nova"/>
              <a:sym typeface="Proxima Nova"/>
            </a:endParaRPr>
          </a:p>
          <a:p>
            <a:pPr marL="0" marR="0" lvl="0" indent="0" algn="ctr" rtl="0">
              <a:spcBef>
                <a:spcPts val="0"/>
              </a:spcBef>
              <a:spcAft>
                <a:spcPts val="0"/>
              </a:spcAft>
              <a:buNone/>
            </a:pPr>
            <a:r>
              <a:rPr lang="en" sz="2800" i="1" u="none" strike="noStrike" cap="none">
                <a:solidFill>
                  <a:srgbClr val="514769"/>
                </a:solidFill>
                <a:latin typeface="Proxima Nova"/>
                <a:ea typeface="Proxima Nova"/>
                <a:cs typeface="Proxima Nova"/>
                <a:sym typeface="Proxima Nova"/>
              </a:rPr>
              <a:t>Jean-Claude Razel</a:t>
            </a:r>
            <a:r>
              <a:rPr lang="en" sz="2800" i="1">
                <a:solidFill>
                  <a:srgbClr val="514769"/>
                </a:solidFill>
                <a:latin typeface="Proxima Nova"/>
                <a:ea typeface="Proxima Nova"/>
                <a:cs typeface="Proxima Nova"/>
                <a:sym typeface="Proxima Nova"/>
              </a:rPr>
              <a:t>/</a:t>
            </a:r>
            <a:r>
              <a:rPr lang="en" sz="2800" i="1" u="none" strike="noStrike" cap="none">
                <a:solidFill>
                  <a:srgbClr val="514769"/>
                </a:solidFill>
                <a:latin typeface="Proxima Nova"/>
                <a:ea typeface="Proxima Nova"/>
                <a:cs typeface="Proxima Nova"/>
                <a:sym typeface="Proxima Nova"/>
              </a:rPr>
              <a:t> Alaya Expedi</a:t>
            </a:r>
            <a:r>
              <a:rPr lang="en" sz="2800" i="1">
                <a:solidFill>
                  <a:srgbClr val="514769"/>
                </a:solidFill>
                <a:latin typeface="Proxima Nova"/>
                <a:ea typeface="Proxima Nova"/>
                <a:cs typeface="Proxima Nova"/>
                <a:sym typeface="Proxima Nova"/>
              </a:rPr>
              <a:t>çõe</a:t>
            </a:r>
            <a:r>
              <a:rPr lang="en" sz="2800" i="1" u="none" strike="noStrike" cap="none">
                <a:solidFill>
                  <a:srgbClr val="514769"/>
                </a:solidFill>
                <a:latin typeface="Proxima Nova"/>
                <a:ea typeface="Proxima Nova"/>
                <a:cs typeface="Proxima Nova"/>
                <a:sym typeface="Proxima Nova"/>
              </a:rPr>
              <a:t>s &amp; </a:t>
            </a:r>
            <a:endParaRPr sz="2800" i="1" u="none" strike="noStrike" cap="none">
              <a:solidFill>
                <a:srgbClr val="514769"/>
              </a:solidFill>
              <a:latin typeface="Proxima Nova"/>
              <a:ea typeface="Proxima Nova"/>
              <a:cs typeface="Proxima Nova"/>
              <a:sym typeface="Proxima Nova"/>
            </a:endParaRPr>
          </a:p>
          <a:p>
            <a:pPr marL="0" marR="0" lvl="0" indent="0" algn="ctr" rtl="0">
              <a:spcBef>
                <a:spcPts val="0"/>
              </a:spcBef>
              <a:spcAft>
                <a:spcPts val="0"/>
              </a:spcAft>
              <a:buNone/>
            </a:pPr>
            <a:r>
              <a:rPr lang="en" sz="2800" i="1">
                <a:solidFill>
                  <a:srgbClr val="514769"/>
                </a:solidFill>
                <a:latin typeface="Proxima Nova"/>
                <a:ea typeface="Proxima Nova"/>
                <a:cs typeface="Proxima Nova"/>
                <a:sym typeface="Proxima Nova"/>
              </a:rPr>
              <a:t>ATTA senior Educator</a:t>
            </a:r>
            <a:endParaRPr sz="2800" i="1" u="none" strike="noStrike" cap="none">
              <a:solidFill>
                <a:srgbClr val="514769"/>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txBox="1"/>
          <p:nvPr/>
        </p:nvSpPr>
        <p:spPr>
          <a:xfrm>
            <a:off x="214550" y="450875"/>
            <a:ext cx="627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44A63"/>
                </a:solidFill>
                <a:latin typeface="Proxima Nova Extrabold"/>
                <a:ea typeface="Proxima Nova Extrabold"/>
                <a:cs typeface="Proxima Nova Extrabold"/>
                <a:sym typeface="Proxima Nova Extrabold"/>
              </a:rPr>
              <a:t>Why the Guides Standard Matter</a:t>
            </a:r>
            <a:endParaRPr/>
          </a:p>
        </p:txBody>
      </p:sp>
      <p:pic>
        <p:nvPicPr>
          <p:cNvPr id="163" name="Google Shape;163;p26"/>
          <p:cNvPicPr preferRelativeResize="0"/>
          <p:nvPr/>
        </p:nvPicPr>
        <p:blipFill rotWithShape="1">
          <a:blip r:embed="rId3">
            <a:alphaModFix/>
          </a:blip>
          <a:srcRect t="12403" b="-688"/>
          <a:stretch/>
        </p:blipFill>
        <p:spPr>
          <a:xfrm>
            <a:off x="5445025" y="1215375"/>
            <a:ext cx="3290075" cy="3712925"/>
          </a:xfrm>
          <a:prstGeom prst="rect">
            <a:avLst/>
          </a:prstGeom>
          <a:noFill/>
          <a:ln>
            <a:noFill/>
          </a:ln>
        </p:spPr>
      </p:pic>
      <p:sp>
        <p:nvSpPr>
          <p:cNvPr id="164" name="Google Shape;164;p26"/>
          <p:cNvSpPr txBox="1"/>
          <p:nvPr/>
        </p:nvSpPr>
        <p:spPr>
          <a:xfrm>
            <a:off x="137125" y="1386438"/>
            <a:ext cx="5079300" cy="312313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dirty="0">
                <a:solidFill>
                  <a:srgbClr val="1F91AE"/>
                </a:solidFill>
                <a:latin typeface="Proxima Nova"/>
                <a:ea typeface="Proxima Nova"/>
                <a:cs typeface="Proxima Nova"/>
                <a:sym typeface="Proxima Nova"/>
              </a:rPr>
              <a:t>Demand for Higher Quality</a:t>
            </a:r>
            <a:endParaRPr sz="2500" dirty="0">
              <a:solidFill>
                <a:schemeClr val="dk2"/>
              </a:solidFill>
              <a:latin typeface="Proxima Nova"/>
              <a:ea typeface="Proxima Nova"/>
              <a:cs typeface="Proxima Nova"/>
              <a:sym typeface="Proxima Nova"/>
            </a:endParaRPr>
          </a:p>
          <a:p>
            <a:pPr marL="520700" lvl="1" indent="-266700" algn="l" rtl="0">
              <a:lnSpc>
                <a:spcPct val="115000"/>
              </a:lnSpc>
              <a:spcBef>
                <a:spcPts val="600"/>
              </a:spcBef>
              <a:spcAft>
                <a:spcPts val="0"/>
              </a:spcAft>
              <a:buClr>
                <a:srgbClr val="2A2A2A"/>
              </a:buClr>
              <a:buSzPts val="1800"/>
              <a:buFont typeface="Proxima Nova"/>
              <a:buChar char="•"/>
            </a:pPr>
            <a:r>
              <a:rPr lang="en" sz="2500" dirty="0">
                <a:solidFill>
                  <a:srgbClr val="2A2A2A"/>
                </a:solidFill>
                <a:latin typeface="Proxima Nova"/>
                <a:ea typeface="Proxima Nova"/>
                <a:cs typeface="Proxima Nova"/>
                <a:sym typeface="Proxima Nova"/>
              </a:rPr>
              <a:t>Adventure Travel rapidly growing</a:t>
            </a:r>
            <a:endParaRPr sz="2500" dirty="0">
              <a:solidFill>
                <a:schemeClr val="lt1"/>
              </a:solidFill>
              <a:latin typeface="Proxima Nova"/>
              <a:ea typeface="Proxima Nova"/>
              <a:cs typeface="Proxima Nova"/>
              <a:sym typeface="Proxima Nova"/>
            </a:endParaRPr>
          </a:p>
          <a:p>
            <a:pPr marL="520700" lvl="1" indent="-266700" algn="l" rtl="0">
              <a:lnSpc>
                <a:spcPct val="115000"/>
              </a:lnSpc>
              <a:spcBef>
                <a:spcPts val="600"/>
              </a:spcBef>
              <a:spcAft>
                <a:spcPts val="0"/>
              </a:spcAft>
              <a:buClr>
                <a:srgbClr val="2A2A2A"/>
              </a:buClr>
              <a:buSzPts val="1800"/>
              <a:buFont typeface="Proxima Nova"/>
              <a:buChar char="•"/>
            </a:pPr>
            <a:r>
              <a:rPr lang="en" sz="2500" dirty="0">
                <a:solidFill>
                  <a:srgbClr val="2A2A2A"/>
                </a:solidFill>
                <a:latin typeface="Proxima Nova"/>
                <a:ea typeface="Proxima Nova"/>
                <a:cs typeface="Proxima Nova"/>
                <a:sym typeface="Proxima Nova"/>
              </a:rPr>
              <a:t>Increased competition locally and internationally</a:t>
            </a:r>
            <a:endParaRPr sz="2500" dirty="0">
              <a:solidFill>
                <a:schemeClr val="lt1"/>
              </a:solidFill>
              <a:latin typeface="Proxima Nova"/>
              <a:ea typeface="Proxima Nova"/>
              <a:cs typeface="Proxima Nova"/>
              <a:sym typeface="Proxima Nova"/>
            </a:endParaRPr>
          </a:p>
          <a:p>
            <a:pPr marL="520700" lvl="1" indent="-266700" algn="l" rtl="0">
              <a:lnSpc>
                <a:spcPct val="115000"/>
              </a:lnSpc>
              <a:spcBef>
                <a:spcPts val="600"/>
              </a:spcBef>
              <a:spcAft>
                <a:spcPts val="0"/>
              </a:spcAft>
              <a:buClr>
                <a:srgbClr val="2A2A2A"/>
              </a:buClr>
              <a:buSzPts val="1800"/>
              <a:buFont typeface="Proxima Nova"/>
              <a:buChar char="•"/>
            </a:pPr>
            <a:r>
              <a:rPr lang="en" sz="2500" dirty="0">
                <a:solidFill>
                  <a:srgbClr val="2A2A2A"/>
                </a:solidFill>
                <a:latin typeface="Proxima Nova"/>
                <a:ea typeface="Proxima Nova"/>
                <a:cs typeface="Proxima Nova"/>
                <a:sym typeface="Proxima Nova"/>
              </a:rPr>
              <a:t>Higher customer expectations </a:t>
            </a:r>
            <a:endParaRPr sz="2200" dirty="0">
              <a:solidFill>
                <a:srgbClr val="2A2A2A"/>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p:nvPr/>
        </p:nvSpPr>
        <p:spPr>
          <a:xfrm>
            <a:off x="0" y="579575"/>
            <a:ext cx="168000" cy="456000"/>
          </a:xfrm>
          <a:prstGeom prst="rect">
            <a:avLst/>
          </a:prstGeom>
          <a:solidFill>
            <a:srgbClr val="91C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p:nvPr/>
        </p:nvSpPr>
        <p:spPr>
          <a:xfrm>
            <a:off x="214550" y="450875"/>
            <a:ext cx="627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44A63"/>
                </a:solidFill>
                <a:latin typeface="Proxima Nova Extrabold"/>
                <a:ea typeface="Proxima Nova Extrabold"/>
                <a:cs typeface="Proxima Nova Extrabold"/>
                <a:sym typeface="Proxima Nova Extrabold"/>
              </a:rPr>
              <a:t>Why the Guides Standard Matter</a:t>
            </a:r>
            <a:endParaRPr/>
          </a:p>
        </p:txBody>
      </p:sp>
      <p:pic>
        <p:nvPicPr>
          <p:cNvPr id="171" name="Google Shape;171;p27"/>
          <p:cNvPicPr preferRelativeResize="0"/>
          <p:nvPr/>
        </p:nvPicPr>
        <p:blipFill rotWithShape="1">
          <a:blip r:embed="rId3">
            <a:alphaModFix/>
          </a:blip>
          <a:srcRect l="14189" r="11360"/>
          <a:stretch/>
        </p:blipFill>
        <p:spPr>
          <a:xfrm>
            <a:off x="5401975" y="1119625"/>
            <a:ext cx="3365400" cy="3797925"/>
          </a:xfrm>
          <a:prstGeom prst="rect">
            <a:avLst/>
          </a:prstGeom>
          <a:noFill/>
          <a:ln>
            <a:noFill/>
          </a:ln>
        </p:spPr>
      </p:pic>
      <p:sp>
        <p:nvSpPr>
          <p:cNvPr id="172" name="Google Shape;172;p27"/>
          <p:cNvSpPr txBox="1"/>
          <p:nvPr/>
        </p:nvSpPr>
        <p:spPr>
          <a:xfrm>
            <a:off x="355325" y="1507175"/>
            <a:ext cx="4713000" cy="279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3000" b="1">
                <a:solidFill>
                  <a:srgbClr val="1F91AE"/>
                </a:solidFill>
                <a:latin typeface="Proxima Nova"/>
                <a:ea typeface="Proxima Nova"/>
                <a:cs typeface="Proxima Nova"/>
                <a:sym typeface="Proxima Nova"/>
              </a:rPr>
              <a:t>Emphasis on Safety</a:t>
            </a:r>
            <a:endParaRPr sz="2700">
              <a:solidFill>
                <a:schemeClr val="dk1"/>
              </a:solidFill>
              <a:latin typeface="Proxima Nova"/>
              <a:ea typeface="Proxima Nova"/>
              <a:cs typeface="Proxima Nova"/>
              <a:sym typeface="Proxima Nova"/>
            </a:endParaRPr>
          </a:p>
          <a:p>
            <a:pPr marL="520700" lvl="1" indent="-279400" algn="l" rtl="0">
              <a:lnSpc>
                <a:spcPct val="115000"/>
              </a:lnSpc>
              <a:spcBef>
                <a:spcPts val="600"/>
              </a:spcBef>
              <a:spcAft>
                <a:spcPts val="0"/>
              </a:spcAft>
              <a:buClr>
                <a:srgbClr val="2A2A2A"/>
              </a:buClr>
              <a:buSzPts val="2000"/>
              <a:buFont typeface="Proxima Nova"/>
              <a:buChar char="•"/>
            </a:pPr>
            <a:r>
              <a:rPr lang="en" sz="2700">
                <a:solidFill>
                  <a:srgbClr val="2A2A2A"/>
                </a:solidFill>
                <a:latin typeface="Proxima Nova"/>
                <a:ea typeface="Proxima Nova"/>
                <a:cs typeface="Proxima Nova"/>
                <a:sym typeface="Proxima Nova"/>
              </a:rPr>
              <a:t>Government regulations</a:t>
            </a:r>
            <a:endParaRPr sz="2700">
              <a:solidFill>
                <a:schemeClr val="dk1"/>
              </a:solidFill>
              <a:latin typeface="Proxima Nova"/>
              <a:ea typeface="Proxima Nova"/>
              <a:cs typeface="Proxima Nova"/>
              <a:sym typeface="Proxima Nova"/>
            </a:endParaRPr>
          </a:p>
          <a:p>
            <a:pPr marL="520700" lvl="1" indent="-279400" algn="l" rtl="0">
              <a:lnSpc>
                <a:spcPct val="115000"/>
              </a:lnSpc>
              <a:spcBef>
                <a:spcPts val="600"/>
              </a:spcBef>
              <a:spcAft>
                <a:spcPts val="0"/>
              </a:spcAft>
              <a:buClr>
                <a:srgbClr val="2A2A2A"/>
              </a:buClr>
              <a:buSzPts val="2000"/>
              <a:buFont typeface="Proxima Nova"/>
              <a:buChar char="•"/>
            </a:pPr>
            <a:r>
              <a:rPr lang="en" sz="2700">
                <a:solidFill>
                  <a:srgbClr val="2A2A2A"/>
                </a:solidFill>
                <a:latin typeface="Proxima Nova"/>
                <a:ea typeface="Proxima Nova"/>
                <a:cs typeface="Proxima Nova"/>
                <a:sym typeface="Proxima Nova"/>
              </a:rPr>
              <a:t>Destinations more exposed in accidents</a:t>
            </a:r>
            <a:endParaRPr sz="2700">
              <a:solidFill>
                <a:schemeClr val="dk1"/>
              </a:solidFill>
              <a:latin typeface="Proxima Nova"/>
              <a:ea typeface="Proxima Nova"/>
              <a:cs typeface="Proxima Nova"/>
              <a:sym typeface="Proxima Nova"/>
            </a:endParaRPr>
          </a:p>
          <a:p>
            <a:pPr marL="520700" lvl="1" indent="-279400" algn="l" rtl="0">
              <a:lnSpc>
                <a:spcPct val="115000"/>
              </a:lnSpc>
              <a:spcBef>
                <a:spcPts val="600"/>
              </a:spcBef>
              <a:spcAft>
                <a:spcPts val="1600"/>
              </a:spcAft>
              <a:buClr>
                <a:srgbClr val="2A2A2A"/>
              </a:buClr>
              <a:buSzPts val="2000"/>
              <a:buFont typeface="Proxima Nova"/>
              <a:buChar char="•"/>
            </a:pPr>
            <a:r>
              <a:rPr lang="en" sz="2700">
                <a:solidFill>
                  <a:srgbClr val="2A2A2A"/>
                </a:solidFill>
                <a:latin typeface="Proxima Nova"/>
                <a:ea typeface="Proxima Nova"/>
                <a:cs typeface="Proxima Nova"/>
                <a:sym typeface="Proxima Nova"/>
              </a:rPr>
              <a:t>Insurance requisites</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1406</Words>
  <Application>Microsoft Macintosh PowerPoint</Application>
  <PresentationFormat>On-screen Show (16:9)</PresentationFormat>
  <Paragraphs>159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Proxima Nova Extrabold</vt:lpstr>
      <vt:lpstr>Calibri</vt:lpstr>
      <vt:lpstr>Open Sans</vt:lpstr>
      <vt:lpstr>Arial</vt:lpstr>
      <vt:lpstr>Noto Sans Symbols</vt:lpstr>
      <vt:lpstr>Verdana</vt:lpstr>
      <vt:lpstr>Proxima Nova</vt:lpstr>
      <vt:lpstr>Cambria</vt:lpstr>
      <vt:lpstr>Simple Light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ATGS?</vt:lpstr>
      <vt:lpstr>Adventure Travel Guide Core Competencies</vt:lpstr>
      <vt:lpstr>PowerPoint Presentation</vt:lpstr>
      <vt:lpstr>PowerPoint Presentation</vt:lpstr>
      <vt:lpstr>ATGS Governance Board</vt:lpstr>
      <vt:lpstr>Support the Guide Standard </vt:lpstr>
      <vt:lpstr>ENGAGE &amp; SUPPORTING THE ATGS</vt:lpstr>
      <vt:lpstr>Editors  Jean-Claude Razel/ France/Brazil Myles Farnbank/ Scotland Stephen Taranto/ Bolivia Gustavo Timo/ Brazil Dan Moore/ United States </vt:lpstr>
      <vt:lpstr>Thank you! info@mylesfarnbank.com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Myles Farnbank</cp:lastModifiedBy>
  <cp:revision>12</cp:revision>
  <dcterms:modified xsi:type="dcterms:W3CDTF">2021-04-27T08:21:14Z</dcterms:modified>
</cp:coreProperties>
</file>