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y="6858000" cx="12192000"/>
  <p:notesSz cx="6858000" cy="9144000"/>
  <p:embeddedFontLst>
    <p:embeddedFont>
      <p:font typeface="Montserrat"/>
      <p:regular r:id="rId79"/>
      <p:bold r:id="rId80"/>
      <p:italic r:id="rId81"/>
      <p:boldItalic r:id="rId82"/>
    </p:embeddedFont>
    <p:embeddedFont>
      <p:font typeface="Open Sans SemiBold"/>
      <p:regular r:id="rId83"/>
      <p:bold r:id="rId84"/>
      <p:italic r:id="rId85"/>
      <p:boldItalic r:id="rId86"/>
    </p:embeddedFont>
    <p:embeddedFont>
      <p:font typeface="Open Sans ExtraBold"/>
      <p:bold r:id="rId87"/>
      <p:boldItalic r:id="rId88"/>
    </p:embeddedFont>
    <p:embeddedFont>
      <p:font typeface="Helvetica Neue"/>
      <p:regular r:id="rId89"/>
      <p:bold r:id="rId90"/>
      <p:italic r:id="rId91"/>
      <p:boldItalic r:id="rId92"/>
    </p:embeddedFont>
    <p:embeddedFont>
      <p:font typeface="Open Sans Medium"/>
      <p:regular r:id="rId93"/>
      <p:bold r:id="rId94"/>
      <p:italic r:id="rId95"/>
      <p:boldItalic r:id="rId96"/>
    </p:embeddedFont>
    <p:embeddedFont>
      <p:font typeface="Montserrat ExtraBold"/>
      <p:bold r:id="rId97"/>
      <p:boldItalic r:id="rId98"/>
    </p:embeddedFont>
    <p:embeddedFont>
      <p:font typeface="Open Sans Light"/>
      <p:regular r:id="rId99"/>
      <p:bold r:id="rId100"/>
      <p:italic r:id="rId101"/>
      <p:boldItalic r:id="rId102"/>
    </p:embeddedFont>
    <p:embeddedFont>
      <p:font typeface="Open Sans"/>
      <p:regular r:id="rId103"/>
      <p:bold r:id="rId104"/>
      <p:italic r:id="rId105"/>
      <p:boldItalic r:id="rId10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891">
          <p15:clr>
            <a:srgbClr val="9AA0A6"/>
          </p15:clr>
        </p15:guide>
        <p15:guide id="2" pos="528">
          <p15:clr>
            <a:srgbClr val="9AA0A6"/>
          </p15:clr>
        </p15:guide>
        <p15:guide id="3" orient="horz" pos="836">
          <p15:clr>
            <a:srgbClr val="9AA0A6"/>
          </p15:clr>
        </p15:guide>
        <p15:guide id="4" pos="7266">
          <p15:clr>
            <a:srgbClr val="9AA0A6"/>
          </p15:clr>
        </p15:guide>
        <p15:guide id="5" pos="3695">
          <p15:clr>
            <a:srgbClr val="9AA0A6"/>
          </p15:clr>
        </p15:guide>
        <p15:guide id="6" pos="4099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107" roundtripDataSignature="AMtx7mh5MXCIq7HTbi1uu6nQAmNNdhdN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91" orient="horz"/>
        <p:guide pos="528"/>
        <p:guide pos="836" orient="horz"/>
        <p:guide pos="7266"/>
        <p:guide pos="3695"/>
        <p:guide pos="409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customschemas.google.com/relationships/presentationmetadata" Target="metadata"/><Relationship Id="rId106" Type="http://schemas.openxmlformats.org/officeDocument/2006/relationships/font" Target="fonts/OpenSans-boldItalic.fntdata"/><Relationship Id="rId105" Type="http://schemas.openxmlformats.org/officeDocument/2006/relationships/font" Target="fonts/OpenSans-italic.fntdata"/><Relationship Id="rId104" Type="http://schemas.openxmlformats.org/officeDocument/2006/relationships/font" Target="fonts/OpenSans-bold.fntdata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font" Target="fonts/OpenSans-regular.fntdata"/><Relationship Id="rId102" Type="http://schemas.openxmlformats.org/officeDocument/2006/relationships/font" Target="fonts/OpenSansLight-boldItalic.fntdata"/><Relationship Id="rId101" Type="http://schemas.openxmlformats.org/officeDocument/2006/relationships/font" Target="fonts/OpenSansLight-italic.fntdata"/><Relationship Id="rId100" Type="http://schemas.openxmlformats.org/officeDocument/2006/relationships/font" Target="fonts/OpenSansLight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95" Type="http://schemas.openxmlformats.org/officeDocument/2006/relationships/font" Target="fonts/OpenSansMedium-italic.fntdata"/><Relationship Id="rId94" Type="http://schemas.openxmlformats.org/officeDocument/2006/relationships/font" Target="fonts/OpenSansMedium-bold.fntdata"/><Relationship Id="rId97" Type="http://schemas.openxmlformats.org/officeDocument/2006/relationships/font" Target="fonts/MontserratExtraBold-bold.fntdata"/><Relationship Id="rId96" Type="http://schemas.openxmlformats.org/officeDocument/2006/relationships/font" Target="fonts/OpenSansMedium-boldItalic.fntdata"/><Relationship Id="rId11" Type="http://schemas.openxmlformats.org/officeDocument/2006/relationships/slide" Target="slides/slide6.xml"/><Relationship Id="rId99" Type="http://schemas.openxmlformats.org/officeDocument/2006/relationships/font" Target="fonts/OpenSansLight-regular.fntdata"/><Relationship Id="rId10" Type="http://schemas.openxmlformats.org/officeDocument/2006/relationships/slide" Target="slides/slide5.xml"/><Relationship Id="rId98" Type="http://schemas.openxmlformats.org/officeDocument/2006/relationships/font" Target="fonts/MontserratExtraBold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font" Target="fonts/HelveticaNeue-italic.fntdata"/><Relationship Id="rId90" Type="http://schemas.openxmlformats.org/officeDocument/2006/relationships/font" Target="fonts/HelveticaNeue-bold.fntdata"/><Relationship Id="rId93" Type="http://schemas.openxmlformats.org/officeDocument/2006/relationships/font" Target="fonts/OpenSansMedium-regular.fntdata"/><Relationship Id="rId92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font" Target="fonts/OpenSansSemiBold-bold.fntdata"/><Relationship Id="rId83" Type="http://schemas.openxmlformats.org/officeDocument/2006/relationships/font" Target="fonts/OpenSansSemiBold-regular.fntdata"/><Relationship Id="rId86" Type="http://schemas.openxmlformats.org/officeDocument/2006/relationships/font" Target="fonts/OpenSansSemiBold-boldItalic.fntdata"/><Relationship Id="rId85" Type="http://schemas.openxmlformats.org/officeDocument/2006/relationships/font" Target="fonts/OpenSansSemiBold-italic.fntdata"/><Relationship Id="rId88" Type="http://schemas.openxmlformats.org/officeDocument/2006/relationships/font" Target="fonts/OpenSansExtraBold-boldItalic.fntdata"/><Relationship Id="rId87" Type="http://schemas.openxmlformats.org/officeDocument/2006/relationships/font" Target="fonts/OpenSansExtraBold-bold.fntdata"/><Relationship Id="rId89" Type="http://schemas.openxmlformats.org/officeDocument/2006/relationships/font" Target="fonts/HelveticaNeue-regular.fntdata"/><Relationship Id="rId80" Type="http://schemas.openxmlformats.org/officeDocument/2006/relationships/font" Target="fonts/Montserrat-bold.fntdata"/><Relationship Id="rId82" Type="http://schemas.openxmlformats.org/officeDocument/2006/relationships/font" Target="fonts/Montserrat-boldItalic.fntdata"/><Relationship Id="rId81" Type="http://schemas.openxmlformats.org/officeDocument/2006/relationships/font" Target="fonts/Montserrat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font" Target="fonts/Montserrat-regular.fntdata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" name="Google Shape;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c1f52fdca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15c1f52fd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f243c2dcf_0_4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13f243c2dcf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5a5d427935_0_5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15a5d427935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5c870ab0ee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15c870ab0e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3f243c2dcf_0_4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13f243c2dcf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a5d427935_0_52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15a5d427935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5a5d427935_0_5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15a5d427935_0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3f243c2dcf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13f243c2dc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c1f52fdca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15c1f52fdc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c1f52fdca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15c1f52fdc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139df791a90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g139df791a9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5a5d427935_0_1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15a5d427935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f243c2dcf_0_3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13f243c2dcf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f243c2dcf_0_3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13f243c2dcf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3f243c2dcf_0_3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13f243c2dcf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f243c2dcf_0_3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g13f243c2dcf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5c1f52fdca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15c1f52fdc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5c1f52fdca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15c1f52fdc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5c1f52fdca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15c1f52fdc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5c1f52fdca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15c1f52fdc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5c1f52fdca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15c1f52fdc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3f243c2dcf_0_3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g13f243c2dcf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5c1f52fdca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15c1f52fdca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5c1f52fdca_0_14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15c1f52fdc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5a5d427935_0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g15a5d42793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5a5d427935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15a5d427935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a5d427935_0_6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15a5d427935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a5d427935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15a5d42793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a5d427935_0_6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15a5d427935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5a5d427935_0_6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15a5d427935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5a5d427935_0_1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g15a5d42793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a5d427935_0_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g15a5d427935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3f243c2dcf_0_3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g13f243c2dcf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5a5d427935_0_3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5a5d427935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5a5d427935_0_3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15a5d427935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5a5d427935_0_3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15a5d427935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5a5d427935_0_3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15a5d427935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5a5d427935_0_3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g15a5d427935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5a5d427935_0_3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15a5d427935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5a5d427935_0_3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g15a5d427935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5a5d427935_0_3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15a5d427935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5a5d427935_0_3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5a5d427935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5a5d427935_0_3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6" name="Google Shape;446;g15a5d427935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5c870ab0ee_0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" name="Google Shape;70;g15c870ab0ee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5a5d427935_0_3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15a5d427935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5a5d427935_0_3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15a5d427935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a5d427935_0_4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0" name="Google Shape;470;g15a5d427935_0_4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15a5d427935_0_4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5a5d427935_0_5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15a5d427935_0_5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15a5d427935_0_5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5a5d427935_0_4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15a5d427935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614368921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1614368921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5a5d427935_0_6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5" name="Google Shape;515;g15a5d427935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3f243c2dcf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g13f243c2dc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3f243c2dcf_0_3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0" name="Google Shape;530;g13f243c2dcf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5c870ab0ee_0_4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7" name="Google Shape;537;g15c870ab0e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a5d427935_0_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g15a5d42793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5c1f52fdca_0_15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15c1f52fdca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5a5d427935_0_4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15a5d427935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5a5d427935_0_6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15a5d427935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5c1f52fdca_0_16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g15c1f52fdca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a5d427935_0_6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g15a5d427935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5c1f52fdca_0_17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g15c1f52fdca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5c870ab0ee_0_7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1" name="Google Shape;601;g15c870ab0e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3f243c2dcf_0_268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9" name="Google Shape;609;g13f243c2dcf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5c1f52fdca_0_211:notes"/>
          <p:cNvSpPr/>
          <p:nvPr>
            <p:ph idx="2" type="sldImg"/>
          </p:nvPr>
        </p:nvSpPr>
        <p:spPr>
          <a:xfrm>
            <a:off x="381304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g15c1f52fdca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6477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en-GB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innovate </a:t>
            </a:r>
            <a:r>
              <a:rPr lang="en-GB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and support the development of adaptive management of protected areas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165100" lvl="0" marL="6477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en-GB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strengthen a participatory approach </a:t>
            </a:r>
            <a:r>
              <a:rPr lang="en-GB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of nature conservation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165100" lvl="0" marL="64770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b="1" lang="en-GB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position protected areas at the heart of the ecological transition</a:t>
            </a:r>
            <a:r>
              <a:rPr lang="en-GB" sz="12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and regional climate change adaptation strategies</a:t>
            </a:r>
            <a:endParaRPr sz="12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5c1f52fdca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g15c1f52fdca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a5d427935_0_6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g15a5d42793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5c1f52fdca_0_2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15c1f52fdca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3f243c2dcf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13f243c2dc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5c1f52fdca_0_1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g15c1f52fdca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f243c2dcf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13f243c2dcf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5c870ab0e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15c870ab0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5a5d427935_0_4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15a5d427935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11" Type="http://schemas.openxmlformats.org/officeDocument/2006/relationships/image" Target="../media/image1.png"/><Relationship Id="rId10" Type="http://schemas.openxmlformats.org/officeDocument/2006/relationships/image" Target="../media/image2.png"/><Relationship Id="rId12" Type="http://schemas.openxmlformats.org/officeDocument/2006/relationships/image" Target="../media/image8.jpg"/><Relationship Id="rId9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0"/>
          <p:cNvSpPr/>
          <p:nvPr/>
        </p:nvSpPr>
        <p:spPr>
          <a:xfrm rot="-1711850">
            <a:off x="8323865" y="1449612"/>
            <a:ext cx="4599571" cy="1891612"/>
          </a:xfrm>
          <a:prstGeom prst="triangle">
            <a:avLst>
              <a:gd fmla="val 99542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40263" y="-12"/>
            <a:ext cx="3679200" cy="22281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0"/>
          <p:cNvSpPr/>
          <p:nvPr/>
        </p:nvSpPr>
        <p:spPr>
          <a:xfrm>
            <a:off x="-134475" y="-186825"/>
            <a:ext cx="12428700" cy="36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0"/>
          <p:cNvSpPr txBox="1"/>
          <p:nvPr>
            <p:ph type="ctrTitle"/>
          </p:nvPr>
        </p:nvSpPr>
        <p:spPr>
          <a:xfrm>
            <a:off x="838200" y="2641125"/>
            <a:ext cx="10515600" cy="14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 ExtraBold"/>
              <a:buNone/>
              <a:defRPr b="0" i="0" sz="3600" u="none" cap="none" strike="noStrike">
                <a:solidFill>
                  <a:srgbClr val="000000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 ExtraBold"/>
              <a:buNone/>
              <a:defRPr b="0" i="0" sz="18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15" name="Google Shape;15;p40"/>
          <p:cNvSpPr txBox="1"/>
          <p:nvPr>
            <p:ph idx="1" type="subTitle"/>
          </p:nvPr>
        </p:nvSpPr>
        <p:spPr>
          <a:xfrm>
            <a:off x="838200" y="4176776"/>
            <a:ext cx="10515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pen Sans SemiBold"/>
              <a:buNone/>
              <a:defRPr sz="24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16" name="Google Shape;16;p40"/>
          <p:cNvSpPr/>
          <p:nvPr/>
        </p:nvSpPr>
        <p:spPr>
          <a:xfrm rot="10800000">
            <a:off x="-75075" y="5359300"/>
            <a:ext cx="12285000" cy="119100"/>
          </a:xfrm>
          <a:prstGeom prst="rect">
            <a:avLst/>
          </a:prstGeom>
          <a:gradFill>
            <a:gsLst>
              <a:gs pos="0">
                <a:srgbClr val="0784D6"/>
              </a:gs>
              <a:gs pos="49700">
                <a:srgbClr val="E12F12"/>
              </a:gs>
              <a:gs pos="100000">
                <a:srgbClr val="FCDA09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8363" y="5662001"/>
            <a:ext cx="1341683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0527" y="5806001"/>
            <a:ext cx="1294054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32813" y="5770001"/>
            <a:ext cx="1093714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50500" y="5770001"/>
            <a:ext cx="580618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76450" y="5806000"/>
            <a:ext cx="995958" cy="7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0"/>
          <p:cNvPicPr preferRelativeResize="0"/>
          <p:nvPr/>
        </p:nvPicPr>
        <p:blipFill rotWithShape="1">
          <a:blip r:embed="rId8">
            <a:alphaModFix/>
          </a:blip>
          <a:srcRect b="13045" l="0" r="0" t="9853"/>
          <a:stretch/>
        </p:blipFill>
        <p:spPr>
          <a:xfrm>
            <a:off x="11074325" y="5825050"/>
            <a:ext cx="828000" cy="6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70408" y="5778400"/>
            <a:ext cx="574488" cy="72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383700" y="5778388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3311" y="5626000"/>
            <a:ext cx="1061381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23913" y="5806000"/>
            <a:ext cx="1329382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0"/>
          <p:cNvSpPr txBox="1"/>
          <p:nvPr/>
        </p:nvSpPr>
        <p:spPr>
          <a:xfrm>
            <a:off x="8808075" y="6590500"/>
            <a:ext cx="309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LIFE17 CCA/FR/000089 - LIFE #CC #Naturadapt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1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84D6"/>
              </a:buClr>
              <a:buSzPts val="3100"/>
              <a:buFont typeface="Open Sans"/>
              <a:buNone/>
              <a:defRPr b="1" i="0" sz="3100" u="none" cap="none" strike="noStrike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  <a:defRPr b="1" i="0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0" name="Google Shape;30;p41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800"/>
              <a:buFont typeface="Open Sans Medium"/>
              <a:buChar char="•"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31" name="Google Shape;31;p41"/>
          <p:cNvSpPr txBox="1"/>
          <p:nvPr>
            <p:ph idx="12" type="sldNum"/>
          </p:nvPr>
        </p:nvSpPr>
        <p:spPr>
          <a:xfrm>
            <a:off x="8610600" y="634600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bg>
      <p:bgPr>
        <a:solidFill>
          <a:srgbClr val="43434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139781f0c87_6_37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Open Sans"/>
              <a:buNone/>
              <a:defRPr b="1" i="0" sz="31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g139781f0c87_6_37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800"/>
              <a:buFont typeface="Open Sans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6" name="Google Shape;36;g139781f0c87_6_37"/>
          <p:cNvSpPr txBox="1"/>
          <p:nvPr>
            <p:ph idx="12" type="sldNum"/>
          </p:nvPr>
        </p:nvSpPr>
        <p:spPr>
          <a:xfrm>
            <a:off x="8610600" y="634600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5a5d427935_0_568"/>
          <p:cNvSpPr/>
          <p:nvPr/>
        </p:nvSpPr>
        <p:spPr>
          <a:xfrm>
            <a:off x="-127425" y="-121000"/>
            <a:ext cx="12319500" cy="7116000"/>
          </a:xfrm>
          <a:prstGeom prst="rec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g15a5d427935_0_568"/>
          <p:cNvSpPr txBox="1"/>
          <p:nvPr>
            <p:ph type="ctrTitle"/>
          </p:nvPr>
        </p:nvSpPr>
        <p:spPr>
          <a:xfrm>
            <a:off x="838200" y="3631725"/>
            <a:ext cx="10515600" cy="14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ExtraBold"/>
              <a:buNone/>
              <a:defRPr b="0" i="1" sz="48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 ExtraBold"/>
              <a:buNone/>
              <a:defRPr b="0" i="0" sz="3600" u="none" cap="none" strike="noStrik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/>
          <p:nvPr/>
        </p:nvSpPr>
        <p:spPr>
          <a:xfrm rot="10800000">
            <a:off x="-75075" y="-50850"/>
            <a:ext cx="12285000" cy="211800"/>
          </a:xfrm>
          <a:prstGeom prst="rect">
            <a:avLst/>
          </a:prstGeom>
          <a:gradFill>
            <a:gsLst>
              <a:gs pos="0">
                <a:srgbClr val="0784D6"/>
              </a:gs>
              <a:gs pos="49700">
                <a:srgbClr val="E12F12"/>
              </a:gs>
              <a:gs pos="100000">
                <a:srgbClr val="FCDA09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39"/>
          <p:cNvSpPr txBox="1"/>
          <p:nvPr>
            <p:ph idx="1" type="body"/>
          </p:nvPr>
        </p:nvSpPr>
        <p:spPr>
          <a:xfrm>
            <a:off x="838200" y="1154152"/>
            <a:ext cx="10515600" cy="50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 Medium"/>
              <a:buChar char="•"/>
              <a:defRPr b="0" i="0" sz="32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Medium"/>
              <a:buChar char="•"/>
              <a:defRPr b="0" i="0" sz="2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 Medium"/>
              <a:buChar char="•"/>
              <a:defRPr b="0" i="0" sz="20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 b="0"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 b="0"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indent="-3429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 b="0"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indent="-3429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 b="0"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indent="-3429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Medium"/>
              <a:buChar char="•"/>
              <a:defRPr b="0"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indent="-3429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800"/>
              <a:buFont typeface="Open Sans Medium"/>
              <a:buChar char="•"/>
              <a:defRPr b="0" i="0" sz="18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/>
        </p:txBody>
      </p:sp>
      <p:sp>
        <p:nvSpPr>
          <p:cNvPr id="8" name="Google Shape;8;p39"/>
          <p:cNvSpPr txBox="1"/>
          <p:nvPr>
            <p:ph idx="12" type="sldNum"/>
          </p:nvPr>
        </p:nvSpPr>
        <p:spPr>
          <a:xfrm>
            <a:off x="8610600" y="6346009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39"/>
          <p:cNvSpPr txBox="1"/>
          <p:nvPr/>
        </p:nvSpPr>
        <p:spPr>
          <a:xfrm>
            <a:off x="483275" y="192043"/>
            <a:ext cx="113544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84D6"/>
              </a:buClr>
              <a:buSzPts val="3600"/>
              <a:buFont typeface="Montserrat"/>
              <a:buNone/>
            </a:pPr>
            <a:r>
              <a:t/>
            </a:r>
            <a:endParaRPr b="0" i="0" sz="3600" u="none" cap="none" strike="noStrike">
              <a:solidFill>
                <a:srgbClr val="0784D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europarc.org/wp-content/uploads/2021/09/NaturAdapt-Survey-results-summary-EN.pdf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europarc.org/wp-content/uploads/2021/09/NaturAdapt-Survey-results-summary-EN.pdf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europarc.org/wp-content/uploads/2021/09/NaturAdapt-Survey-results-summary-EN.pdf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hyperlink" Target="http://www.naturadapt.co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8.jpg"/><Relationship Id="rId5" Type="http://schemas.openxmlformats.org/officeDocument/2006/relationships/hyperlink" Target="http://www.naturadapt.com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8.jp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hyperlink" Target="http://www.naturadapt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naturadapt.com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naturadapt.com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naturadapt.com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ww.naturadapt.com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naturadapt.com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4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7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9.png"/><Relationship Id="rId4" Type="http://schemas.openxmlformats.org/officeDocument/2006/relationships/hyperlink" Target="https://www.bloomberg.com/graphics/2015-whats-warming-the-world/?leadSource=uverify%20wall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png"/><Relationship Id="rId4" Type="http://schemas.openxmlformats.org/officeDocument/2006/relationships/hyperlink" Target="https://19january2017snapshot.epa.gov/sites/production/files/2016-07/ghgconc2000-large.jpg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19january2017snapshot.epa.gov/sites/production/files/2016-07/ghgconc2000-large.jpg" TargetMode="External"/><Relationship Id="rId4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://www.europarc.org/wp-content/uploads/2021/09/NaturAdapt-Survey-results-summary-EN.pdf" TargetMode="Externa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0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image" Target="../media/image10.png"/><Relationship Id="rId13" Type="http://schemas.openxmlformats.org/officeDocument/2006/relationships/image" Target="../media/image56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4.png"/><Relationship Id="rId8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/>
          <p:nvPr>
            <p:ph type="ctrTitle"/>
          </p:nvPr>
        </p:nvSpPr>
        <p:spPr>
          <a:xfrm>
            <a:off x="838200" y="2641125"/>
            <a:ext cx="10515600" cy="14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/>
              <a:t>What does climate change mean to us, </a:t>
            </a:r>
            <a:br>
              <a:rPr lang="en-GB" sz="3200"/>
            </a:br>
            <a:r>
              <a:rPr lang="en-GB" sz="3200"/>
              <a:t>Protected Area Managers?</a:t>
            </a:r>
            <a:endParaRPr sz="3200"/>
          </a:p>
        </p:txBody>
      </p:sp>
      <p:sp>
        <p:nvSpPr>
          <p:cNvPr id="45" name="Google Shape;45;p1"/>
          <p:cNvSpPr txBox="1"/>
          <p:nvPr>
            <p:ph idx="1" type="subTitle"/>
          </p:nvPr>
        </p:nvSpPr>
        <p:spPr>
          <a:xfrm>
            <a:off x="838200" y="4176776"/>
            <a:ext cx="10515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000">
                <a:latin typeface="Open Sans"/>
                <a:ea typeface="Open Sans"/>
                <a:cs typeface="Open Sans"/>
                <a:sym typeface="Open Sans"/>
              </a:rPr>
              <a:t>Olivier de Sadeleer</a:t>
            </a: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, Project Manager - LIFE Natur’Adapt,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sz="2000">
                <a:latin typeface="Open Sans"/>
                <a:ea typeface="Open Sans"/>
                <a:cs typeface="Open Sans"/>
                <a:sym typeface="Open Sans"/>
              </a:rPr>
              <a:t>Climate Change Adaptation, EUROPARC Federation"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g15c1f52fdca_0_0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119" name="Google Shape;119;g15c1f52fdca_0_0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EA5A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0" name="Google Shape;120;g15c1f52fdca_0_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96825" y="1479750"/>
              <a:ext cx="3747299" cy="363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g15c1f52fdca_0_0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&gt;&gt;&gt; Silence, pls &lt;&lt;&lt;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f243c2dcf_0_413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2018 survey results*</a:t>
            </a:r>
            <a:endParaRPr/>
          </a:p>
        </p:txBody>
      </p:sp>
      <p:sp>
        <p:nvSpPr>
          <p:cNvPr id="127" name="Google Shape;127;g13f243c2dcf_0_413"/>
          <p:cNvSpPr txBox="1"/>
          <p:nvPr>
            <p:ph idx="1" type="body"/>
          </p:nvPr>
        </p:nvSpPr>
        <p:spPr>
          <a:xfrm>
            <a:off x="838200" y="1327425"/>
            <a:ext cx="50283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Should climate change </a:t>
            </a:r>
            <a:br>
              <a:rPr b="1" lang="en-GB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>
                <a:latin typeface="Open Sans"/>
                <a:ea typeface="Open Sans"/>
                <a:cs typeface="Open Sans"/>
                <a:sym typeface="Open Sans"/>
              </a:rPr>
              <a:t>be a priority?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g13f243c2dcf_0_413"/>
          <p:cNvSpPr txBox="1"/>
          <p:nvPr/>
        </p:nvSpPr>
        <p:spPr>
          <a:xfrm>
            <a:off x="857425" y="6197900"/>
            <a:ext cx="1051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 DE SADELEER O., COUDURIER C., 2019. Intégration du changement climatique dans la gestion des espaces naturels protégés - Initiatives existantes et attentes des gestionnaires européens. LIFE NaturAdapt – Rapport d’Europarc et de RNF. 24p. </a:t>
            </a:r>
            <a:r>
              <a:rPr b="0" i="0" lang="en-GB" sz="1200" u="sng" cap="none" strike="noStrike">
                <a:solidFill>
                  <a:srgbClr val="0000FF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Read the survey result summary here</a:t>
            </a:r>
            <a:endParaRPr b="0" i="0" sz="1200" u="none" cap="none" strike="noStrike">
              <a:solidFill>
                <a:srgbClr val="0000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29" name="Google Shape;129;g13f243c2dcf_0_413"/>
          <p:cNvSpPr txBox="1"/>
          <p:nvPr>
            <p:ph idx="1" type="body"/>
          </p:nvPr>
        </p:nvSpPr>
        <p:spPr>
          <a:xfrm>
            <a:off x="6507175" y="1327350"/>
            <a:ext cx="50283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>
                <a:latin typeface="Open Sans ExtraBold"/>
                <a:ea typeface="Open Sans ExtraBold"/>
                <a:cs typeface="Open Sans ExtraBold"/>
                <a:sym typeface="Open Sans ExtraBold"/>
              </a:rPr>
              <a:t>YES </a:t>
            </a:r>
            <a:r>
              <a:rPr lang="en-GB" sz="2800">
                <a:latin typeface="Open Sans"/>
                <a:ea typeface="Open Sans"/>
                <a:cs typeface="Open Sans"/>
                <a:sym typeface="Open Sans"/>
              </a:rPr>
              <a:t>for </a:t>
            </a:r>
            <a:r>
              <a:rPr b="1" lang="en-GB" sz="2800">
                <a:latin typeface="Open Sans"/>
                <a:ea typeface="Open Sans"/>
                <a:cs typeface="Open Sans"/>
                <a:sym typeface="Open Sans"/>
              </a:rPr>
              <a:t>77% </a:t>
            </a:r>
            <a:r>
              <a:rPr lang="en-GB" sz="2800">
                <a:latin typeface="Open Sans"/>
                <a:ea typeface="Open Sans"/>
                <a:cs typeface="Open Sans"/>
                <a:sym typeface="Open Sans"/>
              </a:rPr>
              <a:t>of respondents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None/>
            </a:pPr>
            <a:r>
              <a:rPr lang="en-GB" sz="2500">
                <a:latin typeface="Open Sans ExtraBold"/>
                <a:ea typeface="Open Sans ExtraBold"/>
                <a:cs typeface="Open Sans ExtraBold"/>
                <a:sym typeface="Open Sans ExtraBold"/>
              </a:rPr>
              <a:t>…in the short term</a:t>
            </a:r>
            <a:r>
              <a:rPr lang="en-GB" sz="2500">
                <a:latin typeface="Open Sans"/>
                <a:ea typeface="Open Sans"/>
                <a:cs typeface="Open Sans"/>
                <a:sym typeface="Open Sans"/>
              </a:rPr>
              <a:t> for </a:t>
            </a:r>
            <a:r>
              <a:rPr b="1" lang="en-GB" sz="2500">
                <a:latin typeface="Open Sans"/>
                <a:ea typeface="Open Sans"/>
                <a:cs typeface="Open Sans"/>
                <a:sym typeface="Open Sans"/>
              </a:rPr>
              <a:t>87%</a:t>
            </a:r>
            <a:r>
              <a:rPr lang="en-GB" sz="25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g13f243c2dcf_0_413"/>
          <p:cNvSpPr txBox="1"/>
          <p:nvPr/>
        </p:nvSpPr>
        <p:spPr>
          <a:xfrm>
            <a:off x="6507175" y="365125"/>
            <a:ext cx="5028300" cy="86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 497 responses - 43% FR  -  57% EU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Non EU excluded :-/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a5d427935_0_517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2018 survey results*</a:t>
            </a:r>
            <a:endParaRPr/>
          </a:p>
        </p:txBody>
      </p:sp>
      <p:sp>
        <p:nvSpPr>
          <p:cNvPr id="136" name="Google Shape;136;g15a5d427935_0_517"/>
          <p:cNvSpPr txBox="1"/>
          <p:nvPr>
            <p:ph idx="1" type="body"/>
          </p:nvPr>
        </p:nvSpPr>
        <p:spPr>
          <a:xfrm>
            <a:off x="838200" y="1327425"/>
            <a:ext cx="50283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Is Climate change </a:t>
            </a:r>
            <a:br>
              <a:rPr b="1" lang="en-GB" sz="30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an integral part of </a:t>
            </a:r>
            <a:br>
              <a:rPr b="1" lang="en-GB" sz="30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PA management planning practice? 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g15a5d427935_0_517"/>
          <p:cNvSpPr txBox="1"/>
          <p:nvPr/>
        </p:nvSpPr>
        <p:spPr>
          <a:xfrm>
            <a:off x="857425" y="6197900"/>
            <a:ext cx="1051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 DE SADELEER O., COUDURIER C., 2019. Intégration du changement climatique dans la gestion des espaces naturels protégés - Initiatives existantes et attentes des gestionnaires européens. LIFE NaturAdapt – Rapport d’Europarc et de RNF. 24p. </a:t>
            </a:r>
            <a:r>
              <a:rPr b="0" i="0" lang="en-GB" sz="1200" u="sng" cap="none" strike="noStrike">
                <a:solidFill>
                  <a:srgbClr val="0000FF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Read the survey result summary here</a:t>
            </a:r>
            <a:endParaRPr b="0" i="0" sz="1200" u="none" cap="none" strike="noStrike">
              <a:solidFill>
                <a:srgbClr val="0000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38" name="Google Shape;138;g15a5d427935_0_517"/>
          <p:cNvSpPr txBox="1"/>
          <p:nvPr/>
        </p:nvSpPr>
        <p:spPr>
          <a:xfrm>
            <a:off x="6507175" y="365125"/>
            <a:ext cx="5028300" cy="86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 497 responses - 43% FR  -  57% EU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Non EU excluded :-/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c870ab0ee_0_20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2018 survey results*</a:t>
            </a:r>
            <a:endParaRPr/>
          </a:p>
        </p:txBody>
      </p:sp>
      <p:sp>
        <p:nvSpPr>
          <p:cNvPr id="144" name="Google Shape;144;g15c870ab0ee_0_20"/>
          <p:cNvSpPr txBox="1"/>
          <p:nvPr>
            <p:ph idx="1" type="body"/>
          </p:nvPr>
        </p:nvSpPr>
        <p:spPr>
          <a:xfrm>
            <a:off x="838200" y="1327425"/>
            <a:ext cx="50283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Is Climate change </a:t>
            </a:r>
            <a:br>
              <a:rPr b="1" lang="en-GB" sz="30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an integral part of </a:t>
            </a:r>
            <a:br>
              <a:rPr b="1" lang="en-GB" sz="30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3000">
                <a:latin typeface="Open Sans"/>
                <a:ea typeface="Open Sans"/>
                <a:cs typeface="Open Sans"/>
                <a:sym typeface="Open Sans"/>
              </a:rPr>
              <a:t>PA management planning practice? 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g15c870ab0ee_0_20"/>
          <p:cNvSpPr txBox="1"/>
          <p:nvPr/>
        </p:nvSpPr>
        <p:spPr>
          <a:xfrm>
            <a:off x="857425" y="6197900"/>
            <a:ext cx="1051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 DE SADELEER O., COUDURIER C., 2019. Intégration du changement climatique dans la gestion des espaces naturels protégés - Initiatives existantes et attentes des gestionnaires européens. LIFE NaturAdapt – Rapport d’Europarc et de RNF. 24p. </a:t>
            </a:r>
            <a:r>
              <a:rPr b="0" i="0" lang="en-GB" sz="1200" u="sng" cap="none" strike="noStrike">
                <a:solidFill>
                  <a:srgbClr val="0000FF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Read the survey result summary here</a:t>
            </a:r>
            <a:endParaRPr b="0" i="0" sz="1200" u="none" cap="none" strike="noStrike">
              <a:solidFill>
                <a:srgbClr val="0000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6" name="Google Shape;146;g15c870ab0ee_0_20"/>
          <p:cNvSpPr txBox="1"/>
          <p:nvPr>
            <p:ph idx="1" type="body"/>
          </p:nvPr>
        </p:nvSpPr>
        <p:spPr>
          <a:xfrm>
            <a:off x="6507175" y="1327350"/>
            <a:ext cx="50283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800">
                <a:latin typeface="Open Sans ExtraBold"/>
                <a:ea typeface="Open Sans ExtraBold"/>
                <a:cs typeface="Open Sans ExtraBold"/>
                <a:sym typeface="Open Sans ExtraBold"/>
              </a:rPr>
              <a:t>Not really :/</a:t>
            </a:r>
            <a:endParaRPr sz="28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300"/>
              <a:buFont typeface="Open Sans"/>
              <a:buChar char="•"/>
            </a:pPr>
            <a:r>
              <a:rPr lang="en-GB" sz="2300">
                <a:latin typeface="Open Sans"/>
                <a:ea typeface="Open Sans"/>
                <a:cs typeface="Open Sans"/>
                <a:sym typeface="Open Sans"/>
              </a:rPr>
              <a:t>67% of respondents had not done a vulnerability assessment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Font typeface="Open Sans"/>
              <a:buChar char="•"/>
            </a:pPr>
            <a:r>
              <a:rPr lang="en-GB" sz="2300">
                <a:latin typeface="Open Sans"/>
                <a:ea typeface="Open Sans"/>
                <a:cs typeface="Open Sans"/>
                <a:sym typeface="Open Sans"/>
              </a:rPr>
              <a:t>1/3 of respondents were not  taking climate change into account</a:t>
            </a:r>
            <a:br>
              <a:rPr lang="en-GB" sz="2300">
                <a:latin typeface="Open Sans"/>
                <a:ea typeface="Open Sans"/>
                <a:cs typeface="Open Sans"/>
                <a:sym typeface="Open Sans"/>
              </a:rPr>
            </a:b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12F12"/>
              </a:buClr>
              <a:buSzPts val="2300"/>
              <a:buFont typeface="Open Sans"/>
              <a:buChar char="•"/>
            </a:pPr>
            <a:r>
              <a:rPr b="1" lang="en-GB" sz="2800">
                <a:solidFill>
                  <a:srgbClr val="E12F12"/>
                </a:solidFill>
                <a:latin typeface="Open Sans"/>
                <a:ea typeface="Open Sans"/>
                <a:cs typeface="Open Sans"/>
                <a:sym typeface="Open Sans"/>
              </a:rPr>
              <a:t>Only 7%</a:t>
            </a:r>
            <a:r>
              <a:rPr b="1" lang="en-GB" sz="2300">
                <a:solidFill>
                  <a:srgbClr val="E12F12"/>
                </a:solidFill>
                <a:latin typeface="Open Sans"/>
                <a:ea typeface="Open Sans"/>
                <a:cs typeface="Open Sans"/>
                <a:sym typeface="Open Sans"/>
              </a:rPr>
              <a:t> reported a detailed climate change assessments</a:t>
            </a:r>
            <a:endParaRPr b="1" sz="2300">
              <a:solidFill>
                <a:srgbClr val="E12F1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g15c870ab0ee_0_20"/>
          <p:cNvSpPr txBox="1"/>
          <p:nvPr/>
        </p:nvSpPr>
        <p:spPr>
          <a:xfrm>
            <a:off x="6507175" y="365125"/>
            <a:ext cx="5028300" cy="861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 497 responses - 43% FR  -  57% EU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Non EU excluded :-/</a:t>
            </a:r>
            <a:endParaRPr b="0" i="0" sz="22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3f243c2dcf_0_401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13f243c2dcf_0_401"/>
          <p:cNvSpPr txBox="1"/>
          <p:nvPr/>
        </p:nvSpPr>
        <p:spPr>
          <a:xfrm>
            <a:off x="838200" y="3960000"/>
            <a:ext cx="10515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Meet your neighbours</a:t>
            </a:r>
            <a:endParaRPr b="0" i="1" sz="6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[In groups of 4, introduce yourselves - 7min.]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g13f243c2dcf_0_401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F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g13f243c2dcf_0_401"/>
          <p:cNvSpPr/>
          <p:nvPr/>
        </p:nvSpPr>
        <p:spPr>
          <a:xfrm>
            <a:off x="6508375" y="2356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13f243c2dcf_0_401"/>
          <p:cNvSpPr/>
          <p:nvPr/>
        </p:nvSpPr>
        <p:spPr>
          <a:xfrm>
            <a:off x="8056325" y="2356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13f243c2dcf_0_401"/>
          <p:cNvSpPr/>
          <p:nvPr/>
        </p:nvSpPr>
        <p:spPr>
          <a:xfrm>
            <a:off x="6508375" y="16834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13f243c2dcf_0_401"/>
          <p:cNvSpPr/>
          <p:nvPr/>
        </p:nvSpPr>
        <p:spPr>
          <a:xfrm>
            <a:off x="8056325" y="16834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13f243c2dcf_0_401"/>
          <p:cNvSpPr/>
          <p:nvPr/>
        </p:nvSpPr>
        <p:spPr>
          <a:xfrm rot="2700000">
            <a:off x="6880273" y="626197"/>
            <a:ext cx="1272792" cy="1216789"/>
          </a:xfrm>
          <a:prstGeom prst="quadArrow">
            <a:avLst>
              <a:gd fmla="val 9017" name="adj1"/>
              <a:gd fmla="val 12026" name="adj2"/>
              <a:gd fmla="val 17227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13f243c2dcf_0_401"/>
          <p:cNvSpPr/>
          <p:nvPr/>
        </p:nvSpPr>
        <p:spPr>
          <a:xfrm>
            <a:off x="8959375" y="256900"/>
            <a:ext cx="507600" cy="5076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13f243c2dcf_0_401"/>
          <p:cNvSpPr/>
          <p:nvPr/>
        </p:nvSpPr>
        <p:spPr>
          <a:xfrm>
            <a:off x="10507325" y="256900"/>
            <a:ext cx="507600" cy="5076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13f243c2dcf_0_401"/>
          <p:cNvSpPr/>
          <p:nvPr/>
        </p:nvSpPr>
        <p:spPr>
          <a:xfrm>
            <a:off x="8959375" y="1704700"/>
            <a:ext cx="507600" cy="5076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13f243c2dcf_0_401"/>
          <p:cNvSpPr/>
          <p:nvPr/>
        </p:nvSpPr>
        <p:spPr>
          <a:xfrm>
            <a:off x="10507325" y="1704700"/>
            <a:ext cx="507600" cy="507600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13f243c2dcf_0_401"/>
          <p:cNvSpPr/>
          <p:nvPr/>
        </p:nvSpPr>
        <p:spPr>
          <a:xfrm rot="2700000">
            <a:off x="9331273" y="647497"/>
            <a:ext cx="1272792" cy="1216789"/>
          </a:xfrm>
          <a:prstGeom prst="quadArrow">
            <a:avLst>
              <a:gd fmla="val 9017" name="adj1"/>
              <a:gd fmla="val 12026" name="adj2"/>
              <a:gd fmla="val 17227" name="adj3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g15a5d427935_0_528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170" name="Google Shape;170;g15a5d427935_0_528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EA5A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1" name="Google Shape;171;g15a5d427935_0_5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96825" y="1479750"/>
              <a:ext cx="3747299" cy="363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g15a5d427935_0_528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&gt;&gt;&gt; Silence, pls &lt;&lt;&lt;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15a5d427935_0_5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3200" y="-109862"/>
            <a:ext cx="12600000" cy="709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15a5d427935_0_588"/>
          <p:cNvSpPr txBox="1"/>
          <p:nvPr>
            <p:ph type="ctrTitle"/>
          </p:nvPr>
        </p:nvSpPr>
        <p:spPr>
          <a:xfrm>
            <a:off x="1011404" y="355125"/>
            <a:ext cx="10515600" cy="208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Helping Protected Areas to </a:t>
            </a:r>
            <a:br>
              <a:rPr lang="en-GB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/>
              <a:t>integrate climate change </a:t>
            </a:r>
            <a:br>
              <a:rPr lang="en-GB"/>
            </a:br>
            <a:r>
              <a:rPr lang="en-GB">
                <a:latin typeface="Open Sans"/>
                <a:ea typeface="Open Sans"/>
                <a:cs typeface="Open Sans"/>
                <a:sym typeface="Open Sans"/>
              </a:rPr>
              <a:t>into their management practice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3f243c2dcf_0_2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 bit of context. LIFE Natur’Adapt</a:t>
            </a:r>
            <a:endParaRPr/>
          </a:p>
        </p:txBody>
      </p:sp>
      <p:sp>
        <p:nvSpPr>
          <p:cNvPr id="184" name="Google Shape;184;g13f243c2dcf_0_2"/>
          <p:cNvSpPr txBox="1"/>
          <p:nvPr>
            <p:ph idx="1" type="body"/>
          </p:nvPr>
        </p:nvSpPr>
        <p:spPr>
          <a:xfrm>
            <a:off x="838800" y="1327325"/>
            <a:ext cx="80169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LIFE Natur’Adapt aims at </a:t>
            </a:r>
            <a:br>
              <a:rPr lang="en-GB" sz="2200"/>
            </a:b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integrating Climate Change </a:t>
            </a:r>
            <a:br>
              <a:rPr b="1" lang="en-GB" sz="22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in PA management practice</a:t>
            </a:r>
            <a:endParaRPr b="1" sz="2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5" name="Google Shape;185;g13f243c2dcf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1716" y="1327323"/>
            <a:ext cx="2214801" cy="135746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13f243c2dcf_0_2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c1f52fdca_0_19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 bit of context. LIFE Natur’Adapt</a:t>
            </a:r>
            <a:endParaRPr/>
          </a:p>
        </p:txBody>
      </p:sp>
      <p:sp>
        <p:nvSpPr>
          <p:cNvPr id="192" name="Google Shape;192;g15c1f52fdca_0_19"/>
          <p:cNvSpPr txBox="1"/>
          <p:nvPr>
            <p:ph idx="1" type="body"/>
          </p:nvPr>
        </p:nvSpPr>
        <p:spPr>
          <a:xfrm>
            <a:off x="838800" y="1327325"/>
            <a:ext cx="80169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LIFE Natur’Adapt aims at </a:t>
            </a:r>
            <a:br>
              <a:rPr lang="en-GB" sz="2200"/>
            </a:b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integrating Climate Change </a:t>
            </a:r>
            <a:br>
              <a:rPr b="1" lang="en-GB" sz="22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in PA management practice</a:t>
            </a:r>
            <a:endParaRPr b="1" sz="2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3" name="Google Shape;193;g15c1f52fdca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1716" y="1327323"/>
            <a:ext cx="2214801" cy="135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15c1f52fdca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2123" y="3153198"/>
            <a:ext cx="2214000" cy="119773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5c1f52fdca_0_19"/>
          <p:cNvSpPr txBox="1"/>
          <p:nvPr>
            <p:ph idx="1" type="body"/>
          </p:nvPr>
        </p:nvSpPr>
        <p:spPr>
          <a:xfrm>
            <a:off x="838800" y="3151875"/>
            <a:ext cx="80169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It is a bottom-up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 experiment</a:t>
            </a:r>
            <a:r>
              <a:rPr lang="en-GB" sz="2200"/>
              <a:t> 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lead by RNF </a:t>
            </a:r>
            <a:br>
              <a:rPr b="1" lang="en-GB" sz="22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2200"/>
              <a:t>within a consortium of  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10 partners</a:t>
            </a:r>
            <a:br>
              <a:rPr lang="en-GB" sz="2200"/>
            </a:br>
            <a:r>
              <a:rPr lang="en-GB" sz="2200"/>
              <a:t>joined by 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15 test sites</a:t>
            </a:r>
            <a:endParaRPr sz="2200"/>
          </a:p>
        </p:txBody>
      </p:sp>
      <p:sp>
        <p:nvSpPr>
          <p:cNvPr id="196" name="Google Shape;196;g15c1f52fdca_0_19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5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5c1f52fdca_0_32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 bit of context. LIFE Natur’Adapt</a:t>
            </a:r>
            <a:endParaRPr/>
          </a:p>
        </p:txBody>
      </p:sp>
      <p:sp>
        <p:nvSpPr>
          <p:cNvPr id="202" name="Google Shape;202;g15c1f52fdca_0_32"/>
          <p:cNvSpPr txBox="1"/>
          <p:nvPr>
            <p:ph idx="1" type="body"/>
          </p:nvPr>
        </p:nvSpPr>
        <p:spPr>
          <a:xfrm>
            <a:off x="838800" y="1327325"/>
            <a:ext cx="80169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LIFE Natur’Adapt aims at </a:t>
            </a:r>
            <a:br>
              <a:rPr lang="en-GB" sz="2200"/>
            </a:b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integrating Climate Change </a:t>
            </a:r>
            <a:br>
              <a:rPr b="1" lang="en-GB" sz="22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in PA management practice</a:t>
            </a:r>
            <a:endParaRPr b="1" sz="2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3" name="Google Shape;203;g15c1f52fdca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1716" y="1327323"/>
            <a:ext cx="2214801" cy="135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5c1f52fdca_0_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2123" y="3153198"/>
            <a:ext cx="2214000" cy="1197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15c1f52fdca_0_32"/>
          <p:cNvSpPr txBox="1"/>
          <p:nvPr>
            <p:ph idx="1" type="body"/>
          </p:nvPr>
        </p:nvSpPr>
        <p:spPr>
          <a:xfrm>
            <a:off x="838800" y="3151875"/>
            <a:ext cx="80169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It is a bottom-up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 experiment</a:t>
            </a:r>
            <a:r>
              <a:rPr lang="en-GB" sz="2200"/>
              <a:t> 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lead by RNF </a:t>
            </a:r>
            <a:br>
              <a:rPr b="1" lang="en-GB" sz="22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2200"/>
              <a:t>within a consortium of  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10 partners</a:t>
            </a:r>
            <a:br>
              <a:rPr lang="en-GB" sz="2200"/>
            </a:br>
            <a:r>
              <a:rPr lang="en-GB" sz="2200"/>
              <a:t>joined by </a:t>
            </a:r>
            <a:r>
              <a:rPr b="1" lang="en-GB" sz="2200">
                <a:latin typeface="Open Sans"/>
                <a:ea typeface="Open Sans"/>
                <a:cs typeface="Open Sans"/>
                <a:sym typeface="Open Sans"/>
              </a:rPr>
              <a:t>15 test sites</a:t>
            </a:r>
            <a:endParaRPr b="1" sz="2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g15c1f52fdca_0_32"/>
          <p:cNvSpPr txBox="1"/>
          <p:nvPr>
            <p:ph idx="1" type="body"/>
          </p:nvPr>
        </p:nvSpPr>
        <p:spPr>
          <a:xfrm>
            <a:off x="838800" y="4819375"/>
            <a:ext cx="8016900" cy="13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with the enthusiastic support of…</a:t>
            </a:r>
            <a:endParaRPr sz="2200"/>
          </a:p>
        </p:txBody>
      </p:sp>
      <p:pic>
        <p:nvPicPr>
          <p:cNvPr id="207" name="Google Shape;207;g15c1f52fdca_0_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97553" y="5056303"/>
            <a:ext cx="1458001" cy="104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15c1f52fdca_0_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23128" y="4976471"/>
            <a:ext cx="971999" cy="120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15c1f52fdca_0_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3428" y="5133717"/>
            <a:ext cx="1351080" cy="96761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5c1f52fdca_0_32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8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139df791a90_0_14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51" name="Google Shape;51;g139df791a90_0_14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2" name="Google Shape;52;g139df791a90_0_14"/>
          <p:cNvPicPr preferRelativeResize="0"/>
          <p:nvPr/>
        </p:nvPicPr>
        <p:blipFill rotWithShape="1">
          <a:blip r:embed="rId3">
            <a:alphaModFix/>
          </a:blip>
          <a:srcRect b="5927" l="0" r="0" t="8294"/>
          <a:stretch/>
        </p:blipFill>
        <p:spPr>
          <a:xfrm flipH="1">
            <a:off x="0" y="-112400"/>
            <a:ext cx="12192000" cy="697039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139df791a90_0_14"/>
          <p:cNvSpPr txBox="1"/>
          <p:nvPr/>
        </p:nvSpPr>
        <p:spPr>
          <a:xfrm>
            <a:off x="2445375" y="4124248"/>
            <a:ext cx="8908500" cy="2031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780000" dist="85725">
              <a:srgbClr val="000000">
                <a:alpha val="94117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Good afternoon </a:t>
            </a:r>
            <a:b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and welcome</a:t>
            </a:r>
            <a:endParaRPr b="0" i="0" sz="6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4" name="Google Shape;54;g139df791a90_0_14"/>
          <p:cNvSpPr txBox="1"/>
          <p:nvPr/>
        </p:nvSpPr>
        <p:spPr>
          <a:xfrm>
            <a:off x="-126375" y="6459850"/>
            <a:ext cx="2533800" cy="32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Photo: La Massane NNR</a:t>
            </a:r>
            <a:endParaRPr b="0" i="0" sz="14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5a5d427935_0_126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5a5d427935_0_126"/>
          <p:cNvSpPr txBox="1"/>
          <p:nvPr/>
        </p:nvSpPr>
        <p:spPr>
          <a:xfrm>
            <a:off x="838200" y="3883800"/>
            <a:ext cx="105156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1" lang="en-GB" sz="41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People involved with LIFE Natur’Adapt</a:t>
            </a:r>
            <a:endParaRPr b="0" i="1" sz="5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[Please stand up]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7" name="Google Shape;217;g15a5d427935_0_126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F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3f243c2dcf_0_341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Among ourselves, we talked about...</a:t>
            </a:r>
            <a:endParaRPr/>
          </a:p>
        </p:txBody>
      </p:sp>
      <p:sp>
        <p:nvSpPr>
          <p:cNvPr id="223" name="Google Shape;223;g13f243c2dcf_0_341"/>
          <p:cNvSpPr txBox="1"/>
          <p:nvPr>
            <p:ph idx="1" type="body"/>
          </p:nvPr>
        </p:nvSpPr>
        <p:spPr>
          <a:xfrm>
            <a:off x="838200" y="1327350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6000">
                <a:latin typeface="Open Sans ExtraBold"/>
                <a:ea typeface="Open Sans ExtraBold"/>
                <a:cs typeface="Open Sans ExtraBold"/>
                <a:sym typeface="Open Sans ExtraBold"/>
              </a:rPr>
              <a:t>Climate</a:t>
            </a:r>
            <a:endParaRPr sz="60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latin typeface="Open Sans ExtraBold"/>
                <a:ea typeface="Open Sans ExtraBold"/>
                <a:cs typeface="Open Sans ExtraBold"/>
                <a:sym typeface="Open Sans ExtraBold"/>
              </a:rPr>
              <a:t>in the past, the present </a:t>
            </a:r>
            <a:br>
              <a:rPr lang="en-GB" sz="4000"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-GB" sz="4000">
                <a:latin typeface="Open Sans ExtraBold"/>
                <a:ea typeface="Open Sans ExtraBold"/>
                <a:cs typeface="Open Sans ExtraBold"/>
                <a:sym typeface="Open Sans ExtraBold"/>
              </a:rPr>
              <a:t>and the </a:t>
            </a:r>
            <a:r>
              <a:rPr lang="en-GB" sz="4000" u="sng">
                <a:latin typeface="Open Sans ExtraBold"/>
                <a:ea typeface="Open Sans ExtraBold"/>
                <a:cs typeface="Open Sans ExtraBold"/>
                <a:sym typeface="Open Sans ExtraBold"/>
              </a:rPr>
              <a:t>future</a:t>
            </a:r>
            <a:r>
              <a:rPr lang="en-GB" sz="4000">
                <a:latin typeface="Open Sans ExtraBold"/>
                <a:ea typeface="Open Sans ExtraBold"/>
                <a:cs typeface="Open Sans ExtraBold"/>
                <a:sym typeface="Open Sans ExtraBold"/>
              </a:rPr>
              <a:t>!</a:t>
            </a:r>
            <a:endParaRPr sz="40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24" name="Google Shape;224;g13f243c2dcf_0_341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f243c2dcf_0_348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Among ourselves, we talked about...</a:t>
            </a:r>
            <a:endParaRPr/>
          </a:p>
        </p:txBody>
      </p:sp>
      <p:sp>
        <p:nvSpPr>
          <p:cNvPr id="230" name="Google Shape;230;g13f243c2dcf_0_348"/>
          <p:cNvSpPr txBox="1"/>
          <p:nvPr>
            <p:ph idx="1" type="body"/>
          </p:nvPr>
        </p:nvSpPr>
        <p:spPr>
          <a:xfrm>
            <a:off x="838200" y="1327350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700">
                <a:latin typeface="Open Sans ExtraBold"/>
                <a:ea typeface="Open Sans ExtraBold"/>
                <a:cs typeface="Open Sans ExtraBold"/>
                <a:sym typeface="Open Sans ExtraBold"/>
              </a:rPr>
              <a:t>Vulnerability assessments</a:t>
            </a:r>
            <a:br>
              <a:rPr lang="en-GB" sz="4700"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-GB" sz="4700">
                <a:latin typeface="Open Sans"/>
                <a:ea typeface="Open Sans"/>
                <a:cs typeface="Open Sans"/>
                <a:sym typeface="Open Sans"/>
              </a:rPr>
              <a:t>&amp; prospective stories</a:t>
            </a:r>
            <a:endParaRPr sz="47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g13f243c2dcf_0_348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3f243c2dcf_0_354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Among ourselves, we talked about...</a:t>
            </a:r>
            <a:endParaRPr/>
          </a:p>
        </p:txBody>
      </p:sp>
      <p:sp>
        <p:nvSpPr>
          <p:cNvPr id="237" name="Google Shape;237;g13f243c2dcf_0_354"/>
          <p:cNvSpPr txBox="1"/>
          <p:nvPr>
            <p:ph idx="1" type="body"/>
          </p:nvPr>
        </p:nvSpPr>
        <p:spPr>
          <a:xfrm>
            <a:off x="838200" y="1327350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700">
                <a:latin typeface="Open Sans ExtraBold"/>
                <a:ea typeface="Open Sans ExtraBold"/>
                <a:cs typeface="Open Sans ExtraBold"/>
                <a:sym typeface="Open Sans ExtraBold"/>
              </a:rPr>
              <a:t>Adaptation strategies, </a:t>
            </a:r>
            <a:br>
              <a:rPr lang="en-GB" sz="4700"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-GB" sz="4700">
                <a:latin typeface="Open Sans ExtraBold"/>
                <a:ea typeface="Open Sans ExtraBold"/>
                <a:cs typeface="Open Sans ExtraBold"/>
                <a:sym typeface="Open Sans ExtraBold"/>
              </a:rPr>
              <a:t>planning &amp; measures</a:t>
            </a:r>
            <a:endParaRPr sz="47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38" name="Google Shape;238;g13f243c2dcf_0_354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f243c2dcf_0_326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Together, we are producing …</a:t>
            </a:r>
            <a:endParaRPr/>
          </a:p>
        </p:txBody>
      </p:sp>
      <p:sp>
        <p:nvSpPr>
          <p:cNvPr id="244" name="Google Shape;244;g13f243c2dcf_0_326"/>
          <p:cNvSpPr txBox="1"/>
          <p:nvPr>
            <p:ph idx="1" type="body"/>
          </p:nvPr>
        </p:nvSpPr>
        <p:spPr>
          <a:xfrm>
            <a:off x="838075" y="1327350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126000" wrap="square" tIns="91425">
            <a:normAutofit/>
          </a:bodyPr>
          <a:lstStyle/>
          <a:p>
            <a:pPr indent="0" lvl="0" marL="179999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600">
                <a:latin typeface="Open Sans ExtraBold"/>
                <a:ea typeface="Open Sans ExtraBold"/>
                <a:cs typeface="Open Sans ExtraBold"/>
                <a:sym typeface="Open Sans ExtraBold"/>
              </a:rPr>
              <a:t>Methodology •  Online course</a:t>
            </a:r>
            <a:endParaRPr sz="36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179999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600">
                <a:latin typeface="Open Sans ExtraBold"/>
                <a:ea typeface="Open Sans ExtraBold"/>
                <a:cs typeface="Open Sans ExtraBold"/>
                <a:sym typeface="Open Sans ExtraBold"/>
              </a:rPr>
              <a:t>Toolbox • Collaborative platform</a:t>
            </a:r>
            <a:endParaRPr sz="3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45" name="Google Shape;245;g13f243c2dcf_0_326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c1f52fdca_0_45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15c1f52fdca_0_45"/>
          <p:cNvSpPr txBox="1"/>
          <p:nvPr/>
        </p:nvSpPr>
        <p:spPr>
          <a:xfrm>
            <a:off x="838200" y="3883800"/>
            <a:ext cx="105156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does climate change </a:t>
            </a:r>
            <a:b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mean to you, as a person ?</a:t>
            </a:r>
            <a:endParaRPr b="0" i="1" sz="5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Self-reflection in </a:t>
            </a:r>
            <a:r>
              <a:rPr b="0" i="0" lang="en-GB" sz="3600" u="sng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silence</a:t>
            </a: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- make a note - 4 min.]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g15c1f52fdca_0_45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F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c1f52fdca_0_99"/>
          <p:cNvSpPr/>
          <p:nvPr/>
        </p:nvSpPr>
        <p:spPr>
          <a:xfrm>
            <a:off x="-126375" y="-66475"/>
            <a:ext cx="12502800" cy="72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15c1f52fdca_0_99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9" name="Google Shape;259;g15c1f52fdca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5975" y="2758463"/>
            <a:ext cx="7429500" cy="41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15c1f52fdca_0_99"/>
          <p:cNvSpPr txBox="1"/>
          <p:nvPr/>
        </p:nvSpPr>
        <p:spPr>
          <a:xfrm>
            <a:off x="838200" y="3883800"/>
            <a:ext cx="105156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1" lang="en-GB" sz="41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do you feel about it?</a:t>
            </a:r>
            <a:endParaRPr b="0" i="1" sz="41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[please clap when your mood </a:t>
            </a:r>
            <a:endParaRPr b="0" i="0" sz="2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appears  on the screen]</a:t>
            </a:r>
            <a:endParaRPr b="0" i="0" sz="2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g15c1f52fdca_0_99"/>
          <p:cNvSpPr txBox="1"/>
          <p:nvPr/>
        </p:nvSpPr>
        <p:spPr>
          <a:xfrm>
            <a:off x="2929150" y="6468125"/>
            <a:ext cx="88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Pixar</a:t>
            </a:r>
            <a:endParaRPr b="0" i="0" sz="14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5c1f52fdca_0_90"/>
          <p:cNvSpPr/>
          <p:nvPr/>
        </p:nvSpPr>
        <p:spPr>
          <a:xfrm>
            <a:off x="-126375" y="-66475"/>
            <a:ext cx="12502800" cy="72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g15c1f52fdca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300" y="1901950"/>
            <a:ext cx="2411075" cy="520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15c1f52fdca_0_90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g15c1f52fdca_0_90"/>
          <p:cNvSpPr txBox="1"/>
          <p:nvPr/>
        </p:nvSpPr>
        <p:spPr>
          <a:xfrm>
            <a:off x="3885025" y="793750"/>
            <a:ext cx="74688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1" lang="en-GB" sz="37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do you feel about it?</a:t>
            </a:r>
            <a:endParaRPr b="0" i="1" sz="37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[please clap when your mood appears  on the screen]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0" name="Google Shape;270;g15c1f52fdca_0_90"/>
          <p:cNvSpPr txBox="1"/>
          <p:nvPr/>
        </p:nvSpPr>
        <p:spPr>
          <a:xfrm>
            <a:off x="3731375" y="3951825"/>
            <a:ext cx="336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GB" sz="6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ScARed </a:t>
            </a:r>
            <a:endParaRPr b="0" i="1" sz="6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g15c1f52fdca_0_90"/>
          <p:cNvSpPr txBox="1"/>
          <p:nvPr/>
        </p:nvSpPr>
        <p:spPr>
          <a:xfrm>
            <a:off x="406500" y="6519250"/>
            <a:ext cx="86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Pixar</a:t>
            </a:r>
            <a:endParaRPr b="0" i="0" sz="14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5c1f52fdca_0_108"/>
          <p:cNvSpPr/>
          <p:nvPr/>
        </p:nvSpPr>
        <p:spPr>
          <a:xfrm>
            <a:off x="-126375" y="-66475"/>
            <a:ext cx="12502800" cy="72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15c1f52fdca_0_108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g15c1f52fdca_0_108"/>
          <p:cNvSpPr txBox="1"/>
          <p:nvPr/>
        </p:nvSpPr>
        <p:spPr>
          <a:xfrm>
            <a:off x="3885025" y="793750"/>
            <a:ext cx="74688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1" lang="en-GB" sz="37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do you feel about it?</a:t>
            </a:r>
            <a:endParaRPr b="0" i="1" sz="37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[please clap when your mood appears  on the screen]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9" name="Google Shape;279;g15c1f52fdca_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27325" y="3258000"/>
            <a:ext cx="4787999" cy="36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15c1f52fdca_0_108"/>
          <p:cNvSpPr txBox="1"/>
          <p:nvPr/>
        </p:nvSpPr>
        <p:spPr>
          <a:xfrm>
            <a:off x="7991125" y="3490675"/>
            <a:ext cx="3362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0" i="1" lang="en-GB" sz="68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</a:t>
            </a:r>
            <a:r>
              <a:rPr b="0" i="1" lang="en-GB" sz="56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</a:t>
            </a:r>
            <a:r>
              <a:rPr b="0" i="1" lang="en-GB" sz="47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</a:t>
            </a:r>
            <a:endParaRPr b="0" i="1" sz="4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g15c1f52fdca_0_108"/>
          <p:cNvSpPr txBox="1"/>
          <p:nvPr/>
        </p:nvSpPr>
        <p:spPr>
          <a:xfrm>
            <a:off x="4586600" y="6355000"/>
            <a:ext cx="86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Pixar</a:t>
            </a:r>
            <a:endParaRPr b="0" i="0" sz="14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c1f52fdca_0_116"/>
          <p:cNvSpPr/>
          <p:nvPr/>
        </p:nvSpPr>
        <p:spPr>
          <a:xfrm>
            <a:off x="-126375" y="-66475"/>
            <a:ext cx="12502800" cy="72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15c1f52fdca_0_116"/>
          <p:cNvSpPr txBox="1"/>
          <p:nvPr/>
        </p:nvSpPr>
        <p:spPr>
          <a:xfrm>
            <a:off x="863525" y="793750"/>
            <a:ext cx="3362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g15c1f52fdca_0_116"/>
          <p:cNvSpPr txBox="1"/>
          <p:nvPr/>
        </p:nvSpPr>
        <p:spPr>
          <a:xfrm>
            <a:off x="3885025" y="793750"/>
            <a:ext cx="74688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1" lang="en-GB" sz="37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do you feel about it?</a:t>
            </a:r>
            <a:endParaRPr b="0" i="1" sz="37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[please clap when your mood appears  on the screen]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9" name="Google Shape;289;g15c1f52fdca_0_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1275" y="2148750"/>
            <a:ext cx="2937600" cy="4319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15c1f52fdca_0_116"/>
          <p:cNvSpPr txBox="1"/>
          <p:nvPr/>
        </p:nvSpPr>
        <p:spPr>
          <a:xfrm>
            <a:off x="1786050" y="5208150"/>
            <a:ext cx="3894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ANGRY</a:t>
            </a:r>
            <a:endParaRPr b="0" i="0" sz="7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g15c1f52fdca_0_116"/>
          <p:cNvSpPr txBox="1"/>
          <p:nvPr/>
        </p:nvSpPr>
        <p:spPr>
          <a:xfrm>
            <a:off x="9817175" y="6068550"/>
            <a:ext cx="86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Pixar</a:t>
            </a:r>
            <a:endParaRPr b="0" i="0" sz="14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f243c2dcf_0_374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About this session…</a:t>
            </a:r>
            <a:endParaRPr/>
          </a:p>
        </p:txBody>
      </p:sp>
      <p:sp>
        <p:nvSpPr>
          <p:cNvPr id="60" name="Google Shape;60;g13f243c2dcf_0_374"/>
          <p:cNvSpPr txBox="1"/>
          <p:nvPr>
            <p:ph idx="1" type="body"/>
          </p:nvPr>
        </p:nvSpPr>
        <p:spPr>
          <a:xfrm>
            <a:off x="838075" y="1327350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126000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3100">
                <a:latin typeface="Open Sans"/>
                <a:ea typeface="Open Sans"/>
                <a:cs typeface="Open Sans"/>
                <a:sym typeface="Open Sans"/>
              </a:rPr>
              <a:t>Put our heads around PA management </a:t>
            </a:r>
            <a:endParaRPr b="1" sz="3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3100">
                <a:latin typeface="Open Sans"/>
                <a:ea typeface="Open Sans"/>
                <a:cs typeface="Open Sans"/>
                <a:sym typeface="Open Sans"/>
              </a:rPr>
              <a:t>in the face of climate change</a:t>
            </a:r>
            <a:endParaRPr b="1" sz="3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3100">
                <a:latin typeface="Open Sans"/>
                <a:ea typeface="Open Sans"/>
                <a:cs typeface="Open Sans"/>
                <a:sym typeface="Open Sans"/>
              </a:rPr>
              <a:t>Meet each other </a:t>
            </a:r>
            <a:endParaRPr b="1" sz="3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61;g13f243c2dcf_0_374"/>
          <p:cNvSpPr txBox="1"/>
          <p:nvPr/>
        </p:nvSpPr>
        <p:spPr>
          <a:xfrm>
            <a:off x="869275" y="6186050"/>
            <a:ext cx="5027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Read more on </a:t>
            </a:r>
            <a:r>
              <a:rPr b="0" i="0" lang="en-GB" sz="21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/>
              </a:rPr>
              <a:t>www.naturadapt.com</a:t>
            </a:r>
            <a:r>
              <a:rPr b="0" i="0" lang="en-GB" sz="21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b="0" i="0" sz="21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5c1f52fdca_0_51"/>
          <p:cNvSpPr/>
          <p:nvPr/>
        </p:nvSpPr>
        <p:spPr>
          <a:xfrm>
            <a:off x="-126375" y="-66475"/>
            <a:ext cx="12502800" cy="72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15c1f52fdca_0_51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g15c1f52fdca_0_51"/>
          <p:cNvSpPr txBox="1"/>
          <p:nvPr/>
        </p:nvSpPr>
        <p:spPr>
          <a:xfrm>
            <a:off x="3885025" y="793750"/>
            <a:ext cx="74688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0" i="1" lang="en-GB" sz="37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do you feel about it?</a:t>
            </a:r>
            <a:endParaRPr b="0" i="1" sz="37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[please clap when your mood appears  on the screen]</a:t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9" name="Google Shape;299;g15c1f52fdca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0077" y="2439625"/>
            <a:ext cx="1900800" cy="432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5c1f52fdca_0_51"/>
          <p:cNvSpPr txBox="1"/>
          <p:nvPr/>
        </p:nvSpPr>
        <p:spPr>
          <a:xfrm>
            <a:off x="3164875" y="3951825"/>
            <a:ext cx="39291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op</a:t>
            </a:r>
            <a:r>
              <a:rPr b="0" i="0" lang="en-GB" sz="52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ti</a:t>
            </a:r>
            <a:r>
              <a:rPr b="0" i="0" lang="en-GB" sz="58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</a:t>
            </a:r>
            <a:r>
              <a:rPr b="0" i="0" lang="en-GB" sz="67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</a:t>
            </a:r>
            <a:r>
              <a:rPr b="0" i="0" lang="en-GB" sz="8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</a:t>
            </a:r>
            <a:r>
              <a:rPr b="0" i="0" lang="en-GB" sz="94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</a:t>
            </a:r>
            <a:endParaRPr b="0" i="1" sz="9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Google Shape;301;g15c1f52fdca_0_51"/>
          <p:cNvSpPr txBox="1"/>
          <p:nvPr/>
        </p:nvSpPr>
        <p:spPr>
          <a:xfrm>
            <a:off x="9842425" y="6279200"/>
            <a:ext cx="86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Pixar</a:t>
            </a:r>
            <a:endParaRPr b="0" i="0" sz="1400" u="none" cap="none" strike="noStrike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g15c1f52fdca_0_146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307" name="Google Shape;307;g15c1f52fdca_0_146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EA5A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8" name="Google Shape;308;g15c1f52fdca_0_1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96825" y="1479750"/>
              <a:ext cx="3747299" cy="363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g15c1f52fdca_0_146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&gt;&gt;&gt; Silence, pls &lt;&lt;&lt;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g15a5d427935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8662" y="-304812"/>
            <a:ext cx="12599999" cy="1259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15a5d427935_0_132"/>
          <p:cNvSpPr txBox="1"/>
          <p:nvPr/>
        </p:nvSpPr>
        <p:spPr>
          <a:xfrm>
            <a:off x="838275" y="4341000"/>
            <a:ext cx="105156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1" lang="en-GB" sz="42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does science say?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g15a5d427935_0_132"/>
          <p:cNvSpPr txBox="1"/>
          <p:nvPr/>
        </p:nvSpPr>
        <p:spPr>
          <a:xfrm>
            <a:off x="838200" y="5339525"/>
            <a:ext cx="10515600" cy="10314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Special thanks to </a:t>
            </a:r>
            <a:r>
              <a:rPr b="1" i="0" lang="en-GB" sz="2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Dr. Jean-Baptiste Bosson</a:t>
            </a:r>
            <a:r>
              <a:rPr b="0" i="0" lang="en-GB" sz="2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, </a:t>
            </a:r>
            <a:br>
              <a:rPr b="0" i="0" lang="en-GB" sz="2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b="0" i="0" lang="en-GB" sz="1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Glaciologist, Scientific officer, Asters- CEN Haute Savoie (</a:t>
            </a:r>
            <a:r>
              <a:rPr b="0" i="0" lang="en-GB" sz="1500" u="none" cap="none" strike="noStrike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Partner of LIFE Natur’Adapt)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br>
              <a:rPr b="0" i="0" lang="en-GB" sz="1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b="0" i="0" lang="en-GB" sz="1500" u="none" cap="none" strike="noStrike">
                <a:solidFill>
                  <a:srgbClr val="0000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&amp; member of National Council for Nature Conservation,</a:t>
            </a:r>
            <a:endParaRPr b="0" i="0" sz="15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17" name="Google Shape;317;g15a5d427935_0_132"/>
          <p:cNvSpPr txBox="1"/>
          <p:nvPr/>
        </p:nvSpPr>
        <p:spPr>
          <a:xfrm rot="-5400000">
            <a:off x="10963525" y="5118575"/>
            <a:ext cx="195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Picture: NASA</a:t>
            </a:r>
            <a:endParaRPr b="0" i="0" sz="1400" u="none" cap="none" strike="noStrike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5a5d427935_0_156"/>
          <p:cNvSpPr/>
          <p:nvPr/>
        </p:nvSpPr>
        <p:spPr>
          <a:xfrm>
            <a:off x="838075" y="1327350"/>
            <a:ext cx="10515600" cy="1410900"/>
          </a:xfrm>
          <a:prstGeom prst="rect">
            <a:avLst/>
          </a:prstGeom>
          <a:solidFill>
            <a:srgbClr val="0784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Atmospheric conditions vary in time and space</a:t>
            </a:r>
            <a:endParaRPr b="1" i="0" sz="3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Temperature and Precipitation </a:t>
            </a:r>
            <a:br>
              <a:rPr b="0" i="0" lang="en-GB" sz="2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b="0" i="1" lang="en-GB" sz="19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(Pressure, Sunshine, Cloudiness, Humidity, Wind...)</a:t>
            </a:r>
            <a:endParaRPr b="0" i="1" sz="19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23" name="Google Shape;323;g15a5d427935_0_156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What is climate?</a:t>
            </a:r>
            <a:endParaRPr/>
          </a:p>
        </p:txBody>
      </p:sp>
      <p:sp>
        <p:nvSpPr>
          <p:cNvPr id="324" name="Google Shape;324;g15a5d427935_0_156"/>
          <p:cNvSpPr/>
          <p:nvPr/>
        </p:nvSpPr>
        <p:spPr>
          <a:xfrm>
            <a:off x="6507175" y="2897800"/>
            <a:ext cx="48492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Climate = </a:t>
            </a:r>
            <a:endParaRPr b="1" i="0" sz="3000" u="none" cap="none" strike="noStrike">
              <a:solidFill>
                <a:srgbClr val="0784D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Statistical distribution calculated </a:t>
            </a:r>
            <a:r>
              <a:rPr b="1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 30 years</a:t>
            </a:r>
            <a: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these conditions in a given region and period. </a:t>
            </a:r>
            <a:b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It is based on averages, deviations, durations, frequencies, normals.</a:t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g15a5d427935_0_156"/>
          <p:cNvSpPr/>
          <p:nvPr/>
        </p:nvSpPr>
        <p:spPr>
          <a:xfrm>
            <a:off x="838200" y="2967300"/>
            <a:ext cx="48492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Weather =</a:t>
            </a:r>
            <a:r>
              <a:rPr b="0" i="0" lang="en-GB" sz="3000" u="none" cap="none" strike="noStrike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Characterisation of these conditions in the </a:t>
            </a:r>
            <a:r>
              <a:rPr b="1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short term</a:t>
            </a:r>
            <a:r>
              <a:rPr b="0" i="0" lang="en-GB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 specific areas</a:t>
            </a:r>
            <a:endParaRPr b="1" i="0" sz="2400" u="none" cap="none" strike="noStrike">
              <a:solidFill>
                <a:srgbClr val="C55A1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g15a5d427935_0_156"/>
          <p:cNvSpPr/>
          <p:nvPr/>
        </p:nvSpPr>
        <p:spPr>
          <a:xfrm rot="2697974">
            <a:off x="6036266" y="2863093"/>
            <a:ext cx="1079964" cy="28171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5a5d427935_0_156"/>
          <p:cNvSpPr/>
          <p:nvPr/>
        </p:nvSpPr>
        <p:spPr>
          <a:xfrm rot="8099325">
            <a:off x="5343282" y="2863091"/>
            <a:ext cx="1079964" cy="28171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5a5d427935_0_156"/>
          <p:cNvSpPr/>
          <p:nvPr/>
        </p:nvSpPr>
        <p:spPr>
          <a:xfrm>
            <a:off x="5409575" y="4333600"/>
            <a:ext cx="1419600" cy="670500"/>
          </a:xfrm>
          <a:prstGeom prst="mathNotEqual">
            <a:avLst>
              <a:gd fmla="val 23520" name="adj1"/>
              <a:gd fmla="val 6600000" name="adj2"/>
              <a:gd fmla="val 11760" name="adj3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15a5d427935_0_607"/>
          <p:cNvPicPr preferRelativeResize="0"/>
          <p:nvPr/>
        </p:nvPicPr>
        <p:blipFill rotWithShape="1">
          <a:blip r:embed="rId3">
            <a:alphaModFix/>
          </a:blip>
          <a:srcRect b="165" l="532" r="2689" t="1947"/>
          <a:stretch/>
        </p:blipFill>
        <p:spPr>
          <a:xfrm>
            <a:off x="3174550" y="255300"/>
            <a:ext cx="8477176" cy="63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5a5d427935_0_607"/>
          <p:cNvSpPr/>
          <p:nvPr/>
        </p:nvSpPr>
        <p:spPr>
          <a:xfrm>
            <a:off x="3323850" y="309825"/>
            <a:ext cx="2025300" cy="134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a5d427935_0_607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Major Climates of Europe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5a5d427935_0_142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What is climate?</a:t>
            </a:r>
            <a:endParaRPr/>
          </a:p>
        </p:txBody>
      </p:sp>
      <p:sp>
        <p:nvSpPr>
          <p:cNvPr id="341" name="Google Shape;341;g15a5d427935_0_142"/>
          <p:cNvSpPr/>
          <p:nvPr/>
        </p:nvSpPr>
        <p:spPr>
          <a:xfrm>
            <a:off x="838075" y="1327350"/>
            <a:ext cx="10515600" cy="1410900"/>
          </a:xfrm>
          <a:prstGeom prst="rect">
            <a:avLst/>
          </a:prstGeom>
          <a:solidFill>
            <a:srgbClr val="0784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Atmospheric conditions vary in time and space</a:t>
            </a:r>
            <a:endParaRPr b="1" i="0" sz="3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Temperature and Precipitation </a:t>
            </a:r>
            <a:br>
              <a:rPr b="0" i="0" lang="en-GB" sz="2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b="0" i="1" lang="en-GB" sz="19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(Pressure, Sunshine, Cloudiness, Humidity, Wind...)</a:t>
            </a:r>
            <a:endParaRPr b="0" i="1" sz="19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42" name="Google Shape;342;g15a5d427935_0_142"/>
          <p:cNvSpPr/>
          <p:nvPr/>
        </p:nvSpPr>
        <p:spPr>
          <a:xfrm>
            <a:off x="838075" y="2942953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Hydrosphere </a:t>
            </a:r>
            <a:b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(ocean, marine currents...)</a:t>
            </a:r>
            <a:endParaRPr b="1" i="0" sz="18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15a5d427935_0_142"/>
          <p:cNvSpPr/>
          <p:nvPr/>
        </p:nvSpPr>
        <p:spPr>
          <a:xfrm>
            <a:off x="838077" y="4767959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Cryosphere</a:t>
            </a:r>
            <a:endParaRPr b="0" i="0" sz="30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(ice caps, glaciers, ice packs...)</a:t>
            </a:r>
            <a:endParaRPr b="0" i="0" sz="24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15a5d427935_0_142"/>
          <p:cNvSpPr/>
          <p:nvPr/>
        </p:nvSpPr>
        <p:spPr>
          <a:xfrm>
            <a:off x="7781575" y="4765275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Lithosphere </a:t>
            </a:r>
            <a:r>
              <a:rPr b="0" i="0" lang="en-GB" sz="24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(tectonics, relief, volcanism...)</a:t>
            </a:r>
            <a:endParaRPr b="1" i="0" sz="24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15a5d427935_0_142"/>
          <p:cNvSpPr/>
          <p:nvPr/>
        </p:nvSpPr>
        <p:spPr>
          <a:xfrm>
            <a:off x="7781583" y="2940672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Biosphere</a:t>
            </a:r>
            <a:endParaRPr b="1" i="0" sz="3000" u="none" cap="none" strike="noStrike">
              <a:solidFill>
                <a:srgbClr val="1A1A1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(living organisms on land and in the oceans)</a:t>
            </a:r>
            <a:endParaRPr b="1" i="0" sz="3000" u="none" cap="none" strike="noStrike">
              <a:solidFill>
                <a:srgbClr val="1A1A1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g15a5d427935_0_142"/>
          <p:cNvSpPr/>
          <p:nvPr/>
        </p:nvSpPr>
        <p:spPr>
          <a:xfrm rot="2700000">
            <a:off x="4959999" y="3260194"/>
            <a:ext cx="2520129" cy="2520129"/>
          </a:xfrm>
          <a:prstGeom prst="quadArrow">
            <a:avLst>
              <a:gd fmla="val 6247" name="adj1"/>
              <a:gd fmla="val 9898" name="adj2"/>
              <a:gd fmla="val 12166" name="adj3"/>
            </a:avLst>
          </a:prstGeom>
          <a:solidFill>
            <a:srgbClr val="AEABA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15a5d427935_0_142"/>
          <p:cNvSpPr/>
          <p:nvPr/>
        </p:nvSpPr>
        <p:spPr>
          <a:xfrm>
            <a:off x="4959999" y="3260194"/>
            <a:ext cx="2520000" cy="2520000"/>
          </a:xfrm>
          <a:prstGeom prst="quadArrow">
            <a:avLst>
              <a:gd fmla="val 6247" name="adj1"/>
              <a:gd fmla="val 9898" name="adj2"/>
              <a:gd fmla="val 12166" name="adj3"/>
            </a:avLst>
          </a:prstGeom>
          <a:solidFill>
            <a:srgbClr val="AEABA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a5d427935_0_619"/>
          <p:cNvSpPr/>
          <p:nvPr/>
        </p:nvSpPr>
        <p:spPr>
          <a:xfrm>
            <a:off x="3323850" y="309825"/>
            <a:ext cx="2025300" cy="134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15a5d427935_0_619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Biogeographical regions of Europe</a:t>
            </a:r>
            <a:endParaRPr/>
          </a:p>
        </p:txBody>
      </p:sp>
      <p:pic>
        <p:nvPicPr>
          <p:cNvPr id="354" name="Google Shape;354;g15a5d427935_0_6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0675" y="1274900"/>
            <a:ext cx="6959468" cy="490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5a5d427935_0_638"/>
          <p:cNvSpPr txBox="1"/>
          <p:nvPr>
            <p:ph type="ctrTitle"/>
          </p:nvPr>
        </p:nvSpPr>
        <p:spPr>
          <a:xfrm>
            <a:off x="838200" y="3631725"/>
            <a:ext cx="10515600" cy="7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/>
              <a:t>Why global warming?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5a5d427935_0_181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Measured or observed land &amp; ocean temperatures</a:t>
            </a:r>
            <a:endParaRPr/>
          </a:p>
        </p:txBody>
      </p:sp>
      <p:pic>
        <p:nvPicPr>
          <p:cNvPr id="365" name="Google Shape;365;g15a5d427935_0_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15a5d427935_0_181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a5d427935_0_296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orbital change </a:t>
            </a:r>
            <a:r>
              <a:rPr b="0" lang="en-GB"/>
              <a:t>on T°</a:t>
            </a:r>
            <a:endParaRPr b="0"/>
          </a:p>
        </p:txBody>
      </p:sp>
      <p:pic>
        <p:nvPicPr>
          <p:cNvPr id="372" name="Google Shape;372;g15a5d427935_0_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15a5d427935_0_296"/>
          <p:cNvSpPr/>
          <p:nvPr/>
        </p:nvSpPr>
        <p:spPr>
          <a:xfrm>
            <a:off x="1754575" y="4621125"/>
            <a:ext cx="2592600" cy="997200"/>
          </a:xfrm>
          <a:prstGeom prst="wedgeRoundRectCallout">
            <a:avLst>
              <a:gd fmla="val -21265" name="adj1"/>
              <a:gd fmla="val -9444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band shows where temperatures fall in 95% of climate simulations</a:t>
            </a:r>
            <a:endParaRPr b="0" i="0" sz="14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4" name="Google Shape;374;g15a5d427935_0_296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f243c2dcf_0_362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About this session…</a:t>
            </a:r>
            <a:endParaRPr/>
          </a:p>
        </p:txBody>
      </p:sp>
      <p:sp>
        <p:nvSpPr>
          <p:cNvPr id="67" name="Google Shape;67;g13f243c2dcf_0_362"/>
          <p:cNvSpPr txBox="1"/>
          <p:nvPr>
            <p:ph idx="1" type="body"/>
          </p:nvPr>
        </p:nvSpPr>
        <p:spPr>
          <a:xfrm>
            <a:off x="838075" y="1327350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126000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GB" sz="3100">
                <a:latin typeface="Open Sans"/>
                <a:ea typeface="Open Sans"/>
                <a:cs typeface="Open Sans"/>
                <a:sym typeface="Open Sans"/>
              </a:rPr>
              <a:t>A mix of information, peer-to-peer exchanges &amp; self-reflection</a:t>
            </a:r>
            <a:endParaRPr b="1" sz="3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5a5d427935_0_300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solar activity </a:t>
            </a:r>
            <a:r>
              <a:rPr b="0" lang="en-GB"/>
              <a:t>on T°</a:t>
            </a:r>
            <a:endParaRPr b="0"/>
          </a:p>
        </p:txBody>
      </p:sp>
      <p:pic>
        <p:nvPicPr>
          <p:cNvPr id="380" name="Google Shape;380;g15a5d427935_0_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15a5d427935_0_300"/>
          <p:cNvSpPr/>
          <p:nvPr/>
        </p:nvSpPr>
        <p:spPr>
          <a:xfrm>
            <a:off x="1754575" y="4621125"/>
            <a:ext cx="2592600" cy="997200"/>
          </a:xfrm>
          <a:prstGeom prst="wedgeRoundRectCallout">
            <a:avLst>
              <a:gd fmla="val -21265" name="adj1"/>
              <a:gd fmla="val -9444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band shows where temperatures fall in 95% of climate simulations</a:t>
            </a:r>
            <a:endParaRPr b="0" i="0" sz="14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82" name="Google Shape;382;g15a5d427935_0_300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5a5d427935_0_304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</a:t>
            </a:r>
            <a:r>
              <a:rPr lang="en-GB"/>
              <a:t> volcanic activity </a:t>
            </a:r>
            <a:r>
              <a:rPr b="0" lang="en-GB"/>
              <a:t>on T°</a:t>
            </a:r>
            <a:endParaRPr b="0"/>
          </a:p>
        </p:txBody>
      </p:sp>
      <p:pic>
        <p:nvPicPr>
          <p:cNvPr id="388" name="Google Shape;388;g15a5d427935_0_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15a5d427935_0_304"/>
          <p:cNvSpPr/>
          <p:nvPr/>
        </p:nvSpPr>
        <p:spPr>
          <a:xfrm>
            <a:off x="1754575" y="4621125"/>
            <a:ext cx="2592600" cy="997200"/>
          </a:xfrm>
          <a:prstGeom prst="wedgeRoundRectCallout">
            <a:avLst>
              <a:gd fmla="val -21265" name="adj1"/>
              <a:gd fmla="val -9444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band shows where temperatures fall in 95% of climate simulations</a:t>
            </a:r>
            <a:endParaRPr b="0" i="0" sz="14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90" name="Google Shape;390;g15a5d427935_0_304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a5d427935_0_308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natural factors</a:t>
            </a:r>
            <a:r>
              <a:rPr b="0" lang="en-GB"/>
              <a:t> on T°</a:t>
            </a:r>
            <a:endParaRPr b="0"/>
          </a:p>
        </p:txBody>
      </p:sp>
      <p:pic>
        <p:nvPicPr>
          <p:cNvPr id="396" name="Google Shape;396;g15a5d427935_0_3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15a5d427935_0_308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5a5d427935_0_312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natural factors</a:t>
            </a:r>
            <a:r>
              <a:rPr b="0" lang="en-GB"/>
              <a:t> on T°</a:t>
            </a:r>
            <a:endParaRPr/>
          </a:p>
        </p:txBody>
      </p:sp>
      <p:pic>
        <p:nvPicPr>
          <p:cNvPr id="403" name="Google Shape;403;g15a5d427935_0_3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15a5d427935_0_312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5a5d427935_0_316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land use change</a:t>
            </a:r>
            <a:r>
              <a:rPr b="0" lang="en-GB"/>
              <a:t> on T°</a:t>
            </a:r>
            <a:endParaRPr/>
          </a:p>
        </p:txBody>
      </p:sp>
      <p:pic>
        <p:nvPicPr>
          <p:cNvPr id="410" name="Google Shape;410;g15a5d427935_0_3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15a5d427935_0_316"/>
          <p:cNvSpPr/>
          <p:nvPr/>
        </p:nvSpPr>
        <p:spPr>
          <a:xfrm>
            <a:off x="1754575" y="4621125"/>
            <a:ext cx="2592600" cy="997200"/>
          </a:xfrm>
          <a:prstGeom prst="wedgeRoundRectCallout">
            <a:avLst>
              <a:gd fmla="val -21265" name="adj1"/>
              <a:gd fmla="val -9444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band shows where temperatures fall in 95% of climate simulations</a:t>
            </a:r>
            <a:endParaRPr b="0" i="0" sz="14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12" name="Google Shape;412;g15a5d427935_0_316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5a5d427935_0_320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ozone pollution </a:t>
            </a:r>
            <a:r>
              <a:rPr b="0" lang="en-GB"/>
              <a:t>on T°</a:t>
            </a:r>
            <a:endParaRPr/>
          </a:p>
        </p:txBody>
      </p:sp>
      <p:pic>
        <p:nvPicPr>
          <p:cNvPr id="418" name="Google Shape;418;g15a5d427935_0_3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15a5d427935_0_320"/>
          <p:cNvSpPr/>
          <p:nvPr/>
        </p:nvSpPr>
        <p:spPr>
          <a:xfrm>
            <a:off x="1754575" y="4621125"/>
            <a:ext cx="2592600" cy="997200"/>
          </a:xfrm>
          <a:prstGeom prst="wedgeRoundRectCallout">
            <a:avLst>
              <a:gd fmla="val -21265" name="adj1"/>
              <a:gd fmla="val -9444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band shows where temperatures fall in 95% of climate simulations</a:t>
            </a:r>
            <a:endParaRPr b="0" i="0" sz="14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0" name="Google Shape;420;g15a5d427935_0_320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5a5d427935_0_324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aerosols’ pollution</a:t>
            </a:r>
            <a:r>
              <a:rPr b="0" lang="en-GB"/>
              <a:t> on T°</a:t>
            </a:r>
            <a:endParaRPr/>
          </a:p>
        </p:txBody>
      </p:sp>
      <p:pic>
        <p:nvPicPr>
          <p:cNvPr id="426" name="Google Shape;426;g15a5d427935_0_3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15a5d427935_0_324"/>
          <p:cNvSpPr/>
          <p:nvPr/>
        </p:nvSpPr>
        <p:spPr>
          <a:xfrm>
            <a:off x="1754575" y="4621125"/>
            <a:ext cx="2592600" cy="997200"/>
          </a:xfrm>
          <a:prstGeom prst="wedgeRoundRectCallout">
            <a:avLst>
              <a:gd fmla="val -21265" name="adj1"/>
              <a:gd fmla="val -9444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band shows where temperatures fall in 95% of climate simulations</a:t>
            </a:r>
            <a:endParaRPr b="0" i="0" sz="14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8" name="Google Shape;428;g15a5d427935_0_324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5a5d427935_0_336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GreenHouse Gases</a:t>
            </a:r>
            <a:r>
              <a:rPr b="0" lang="en-GB"/>
              <a:t> on T°</a:t>
            </a:r>
            <a:endParaRPr/>
          </a:p>
        </p:txBody>
      </p:sp>
      <p:pic>
        <p:nvPicPr>
          <p:cNvPr id="434" name="Google Shape;434;g15a5d427935_0_3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5a5d427935_0_336"/>
          <p:cNvSpPr/>
          <p:nvPr/>
        </p:nvSpPr>
        <p:spPr>
          <a:xfrm>
            <a:off x="1449775" y="4468725"/>
            <a:ext cx="2592600" cy="997200"/>
          </a:xfrm>
          <a:prstGeom prst="wedgeRoundRectCallout">
            <a:avLst>
              <a:gd fmla="val -21265" name="adj1"/>
              <a:gd fmla="val -94442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This band shows where temperatures fall in 95% of climate simulations</a:t>
            </a:r>
            <a:endParaRPr b="0" i="0" sz="14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6" name="Google Shape;436;g15a5d427935_0_336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5a5d427935_0_340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human factors</a:t>
            </a:r>
            <a:r>
              <a:rPr b="0" lang="en-GB"/>
              <a:t> on T°</a:t>
            </a:r>
            <a:endParaRPr/>
          </a:p>
        </p:txBody>
      </p:sp>
      <p:pic>
        <p:nvPicPr>
          <p:cNvPr id="442" name="Google Shape;442;g15a5d427935_0_3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15a5d427935_0_340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5a5d427935_0_344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/>
              <a:t>Impact of </a:t>
            </a:r>
            <a:r>
              <a:rPr lang="en-GB"/>
              <a:t>human factors</a:t>
            </a:r>
            <a:r>
              <a:rPr b="0" lang="en-GB"/>
              <a:t> on T°</a:t>
            </a:r>
            <a:endParaRPr/>
          </a:p>
        </p:txBody>
      </p:sp>
      <p:pic>
        <p:nvPicPr>
          <p:cNvPr id="449" name="Google Shape;449;g15a5d427935_0_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479625"/>
            <a:ext cx="11887201" cy="43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15a5d427935_0_344"/>
          <p:cNvSpPr txBox="1"/>
          <p:nvPr/>
        </p:nvSpPr>
        <p:spPr>
          <a:xfrm>
            <a:off x="857150" y="6194350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Bloomberg based on data from NASA/GIEC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5c870ab0ee_0_41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About this session…</a:t>
            </a:r>
            <a:endParaRPr/>
          </a:p>
        </p:txBody>
      </p:sp>
      <p:sp>
        <p:nvSpPr>
          <p:cNvPr id="73" name="Google Shape;73;g15c870ab0ee_0_41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200">
                <a:latin typeface="Open Sans ExtraBold"/>
                <a:ea typeface="Open Sans ExtraBold"/>
                <a:cs typeface="Open Sans ExtraBold"/>
                <a:sym typeface="Open Sans ExtraBold"/>
              </a:rPr>
              <a:t>Please share, reuse &amp; upcycle</a:t>
            </a:r>
            <a:endParaRPr sz="42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15a5d427935_0_3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8350" y="1211400"/>
            <a:ext cx="7555286" cy="53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15a5d427935_0_348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Evolution of GHG emissions</a:t>
            </a:r>
            <a:endParaRPr/>
          </a:p>
        </p:txBody>
      </p:sp>
      <p:sp>
        <p:nvSpPr>
          <p:cNvPr id="457" name="Google Shape;457;g15a5d427935_0_348"/>
          <p:cNvSpPr txBox="1"/>
          <p:nvPr/>
        </p:nvSpPr>
        <p:spPr>
          <a:xfrm>
            <a:off x="6345000" y="6253175"/>
            <a:ext cx="500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4"/>
              </a:rPr>
              <a:t>EPA, 2017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5a5d427935_0_396"/>
          <p:cNvSpPr txBox="1"/>
          <p:nvPr/>
        </p:nvSpPr>
        <p:spPr>
          <a:xfrm>
            <a:off x="6507175" y="137075"/>
            <a:ext cx="484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/>
              </a:rPr>
              <a:t>EPA, 2017</a:t>
            </a:r>
            <a:endParaRPr b="0" i="0" sz="1400" u="none" cap="none" strike="noStrike">
              <a:solidFill>
                <a:srgbClr val="0000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63" name="Google Shape;463;g15a5d427935_0_396"/>
          <p:cNvSpPr txBox="1"/>
          <p:nvPr/>
        </p:nvSpPr>
        <p:spPr>
          <a:xfrm>
            <a:off x="8329001" y="275777"/>
            <a:ext cx="2558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D8FF"/>
              </a:buClr>
              <a:buSzPts val="1100"/>
              <a:buFont typeface="Helvetica Neue"/>
              <a:buNone/>
            </a:pPr>
            <a:r>
              <a:rPr b="0" i="0" lang="en-GB" sz="1100" u="none" cap="none" strike="noStrike">
                <a:solidFill>
                  <a:srgbClr val="C2D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Steffen et al., 2015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g15a5d427935_0_3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8300" y="-909800"/>
            <a:ext cx="12308400" cy="773382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g15a5d427935_0_396"/>
          <p:cNvSpPr txBox="1"/>
          <p:nvPr/>
        </p:nvSpPr>
        <p:spPr>
          <a:xfrm rot="5400000">
            <a:off x="10949000" y="1434550"/>
            <a:ext cx="18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Sheffen et al, 2015</a:t>
            </a:r>
            <a:endParaRPr b="1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g15a5d427935_0_396"/>
          <p:cNvSpPr/>
          <p:nvPr/>
        </p:nvSpPr>
        <p:spPr>
          <a:xfrm>
            <a:off x="0" y="-79825"/>
            <a:ext cx="1491000" cy="26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15a5d427935_0_396"/>
          <p:cNvSpPr/>
          <p:nvPr/>
        </p:nvSpPr>
        <p:spPr>
          <a:xfrm>
            <a:off x="10789975" y="-79825"/>
            <a:ext cx="1491000" cy="26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g15a5d427935_0_427"/>
          <p:cNvGrpSpPr/>
          <p:nvPr/>
        </p:nvGrpSpPr>
        <p:grpSpPr>
          <a:xfrm>
            <a:off x="1091329" y="1664494"/>
            <a:ext cx="11465385" cy="5156563"/>
            <a:chOff x="234299" y="149759"/>
            <a:chExt cx="6624327" cy="3139078"/>
          </a:xfrm>
        </p:grpSpPr>
        <p:grpSp>
          <p:nvGrpSpPr>
            <p:cNvPr id="474" name="Google Shape;474;g15a5d427935_0_427"/>
            <p:cNvGrpSpPr/>
            <p:nvPr/>
          </p:nvGrpSpPr>
          <p:grpSpPr>
            <a:xfrm>
              <a:off x="234299" y="149759"/>
              <a:ext cx="6624327" cy="3139078"/>
              <a:chOff x="693047" y="2391453"/>
              <a:chExt cx="6624327" cy="3139078"/>
            </a:xfrm>
          </p:grpSpPr>
          <p:pic>
            <p:nvPicPr>
              <p:cNvPr id="475" name="Google Shape;475;g15a5d427935_0_42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93047" y="2391453"/>
                <a:ext cx="6290745" cy="30439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6" name="Google Shape;476;g15a5d427935_0_427"/>
              <p:cNvSpPr/>
              <p:nvPr/>
            </p:nvSpPr>
            <p:spPr>
              <a:xfrm>
                <a:off x="6433874" y="5268931"/>
                <a:ext cx="8835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venir"/>
                  <a:buNone/>
                </a:pPr>
                <a:r>
                  <a:rPr b="1" i="0" lang="en-GB" sz="110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GIEC, 2021</a:t>
                </a:r>
                <a:endParaRPr b="1" i="0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7" name="Google Shape;477;g15a5d427935_0_427"/>
            <p:cNvSpPr/>
            <p:nvPr/>
          </p:nvSpPr>
          <p:spPr>
            <a:xfrm>
              <a:off x="2951018" y="1563574"/>
              <a:ext cx="8049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100"/>
                <a:buFont typeface="Avenir"/>
                <a:buNone/>
              </a:pPr>
              <a:r>
                <a:rPr b="1" i="0" lang="en-GB" sz="1100" u="none" cap="none" strike="noStrike">
                  <a:solidFill>
                    <a:srgbClr val="3A3838"/>
                  </a:solidFill>
                  <a:latin typeface="Avenir"/>
                  <a:ea typeface="Avenir"/>
                  <a:cs typeface="Avenir"/>
                  <a:sym typeface="Avenir"/>
                </a:rPr>
                <a:t>NO Alpes</a:t>
              </a:r>
              <a:endParaRPr b="1" i="0" sz="11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g15a5d427935_0_427"/>
            <p:cNvSpPr/>
            <p:nvPr/>
          </p:nvSpPr>
          <p:spPr>
            <a:xfrm>
              <a:off x="611579" y="1703072"/>
              <a:ext cx="2339439" cy="426073"/>
            </a:xfrm>
            <a:custGeom>
              <a:rect b="b" l="l" r="r" t="t"/>
              <a:pathLst>
                <a:path extrusionOk="0" h="426073" w="2339439">
                  <a:moveTo>
                    <a:pt x="0" y="385948"/>
                  </a:moveTo>
                  <a:cubicBezTo>
                    <a:pt x="84117" y="398318"/>
                    <a:pt x="168234" y="410688"/>
                    <a:pt x="314696" y="415636"/>
                  </a:cubicBezTo>
                  <a:cubicBezTo>
                    <a:pt x="461158" y="420584"/>
                    <a:pt x="737260" y="436418"/>
                    <a:pt x="878774" y="415636"/>
                  </a:cubicBezTo>
                  <a:cubicBezTo>
                    <a:pt x="1020288" y="394854"/>
                    <a:pt x="1053935" y="334488"/>
                    <a:pt x="1163782" y="290945"/>
                  </a:cubicBezTo>
                  <a:cubicBezTo>
                    <a:pt x="1273629" y="247402"/>
                    <a:pt x="1398320" y="186046"/>
                    <a:pt x="1537855" y="154379"/>
                  </a:cubicBezTo>
                  <a:cubicBezTo>
                    <a:pt x="1677390" y="122712"/>
                    <a:pt x="2000992" y="100940"/>
                    <a:pt x="2000992" y="100940"/>
                  </a:cubicBezTo>
                  <a:cubicBezTo>
                    <a:pt x="2114797" y="88075"/>
                    <a:pt x="2164278" y="94012"/>
                    <a:pt x="2220686" y="77189"/>
                  </a:cubicBezTo>
                  <a:cubicBezTo>
                    <a:pt x="2277094" y="60366"/>
                    <a:pt x="2308266" y="30183"/>
                    <a:pt x="2339439" y="0"/>
                  </a:cubicBezTo>
                </a:path>
              </a:pathLst>
            </a:custGeom>
            <a:noFill/>
            <a:ln cap="flat" cmpd="sng" w="12700">
              <a:solidFill>
                <a:srgbClr val="75707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9" name="Google Shape;479;g15a5d427935_0_427"/>
          <p:cNvSpPr txBox="1"/>
          <p:nvPr/>
        </p:nvSpPr>
        <p:spPr>
          <a:xfrm>
            <a:off x="838200" y="713050"/>
            <a:ext cx="105156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GB" sz="3100" u="none" cap="none" strike="noStrike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Scenarii of T° evolution: Past present and future</a:t>
            </a:r>
            <a:endParaRPr b="1" i="0" sz="3100" u="none" cap="none" strike="noStrike">
              <a:solidFill>
                <a:srgbClr val="0784D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g15a5d427935_0_594"/>
          <p:cNvGrpSpPr/>
          <p:nvPr/>
        </p:nvGrpSpPr>
        <p:grpSpPr>
          <a:xfrm>
            <a:off x="1091329" y="1664494"/>
            <a:ext cx="11465385" cy="5156563"/>
            <a:chOff x="234299" y="149759"/>
            <a:chExt cx="6624327" cy="3139078"/>
          </a:xfrm>
        </p:grpSpPr>
        <p:grpSp>
          <p:nvGrpSpPr>
            <p:cNvPr id="486" name="Google Shape;486;g15a5d427935_0_594"/>
            <p:cNvGrpSpPr/>
            <p:nvPr/>
          </p:nvGrpSpPr>
          <p:grpSpPr>
            <a:xfrm>
              <a:off x="234299" y="149759"/>
              <a:ext cx="6624327" cy="3139078"/>
              <a:chOff x="693047" y="2391453"/>
              <a:chExt cx="6624327" cy="3139078"/>
            </a:xfrm>
          </p:grpSpPr>
          <p:pic>
            <p:nvPicPr>
              <p:cNvPr id="487" name="Google Shape;487;g15a5d427935_0_59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693047" y="2391453"/>
                <a:ext cx="6290745" cy="30439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8" name="Google Shape;488;g15a5d427935_0_594"/>
              <p:cNvSpPr/>
              <p:nvPr/>
            </p:nvSpPr>
            <p:spPr>
              <a:xfrm>
                <a:off x="6433874" y="5268931"/>
                <a:ext cx="8835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venir"/>
                  <a:buNone/>
                </a:pPr>
                <a:r>
                  <a:rPr b="1" i="0" lang="en-GB" sz="1100" u="none" cap="none" strike="noStrike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GIEC, 2021</a:t>
                </a:r>
                <a:endParaRPr b="1" i="0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9" name="Google Shape;489;g15a5d427935_0_594"/>
            <p:cNvSpPr/>
            <p:nvPr/>
          </p:nvSpPr>
          <p:spPr>
            <a:xfrm>
              <a:off x="2951018" y="1563574"/>
              <a:ext cx="8049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100"/>
                <a:buFont typeface="Avenir"/>
                <a:buNone/>
              </a:pPr>
              <a:r>
                <a:rPr b="1" i="0" lang="en-GB" sz="1100" u="none" cap="none" strike="noStrike">
                  <a:solidFill>
                    <a:srgbClr val="3A3838"/>
                  </a:solidFill>
                  <a:latin typeface="Avenir"/>
                  <a:ea typeface="Avenir"/>
                  <a:cs typeface="Avenir"/>
                  <a:sym typeface="Avenir"/>
                </a:rPr>
                <a:t>NO Alpes</a:t>
              </a:r>
              <a:endParaRPr b="1" i="0" sz="11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g15a5d427935_0_594"/>
            <p:cNvSpPr/>
            <p:nvPr/>
          </p:nvSpPr>
          <p:spPr>
            <a:xfrm>
              <a:off x="611579" y="1703072"/>
              <a:ext cx="2339439" cy="426073"/>
            </a:xfrm>
            <a:custGeom>
              <a:rect b="b" l="l" r="r" t="t"/>
              <a:pathLst>
                <a:path extrusionOk="0" h="426073" w="2339439">
                  <a:moveTo>
                    <a:pt x="0" y="385948"/>
                  </a:moveTo>
                  <a:cubicBezTo>
                    <a:pt x="84117" y="398318"/>
                    <a:pt x="168234" y="410688"/>
                    <a:pt x="314696" y="415636"/>
                  </a:cubicBezTo>
                  <a:cubicBezTo>
                    <a:pt x="461158" y="420584"/>
                    <a:pt x="737260" y="436418"/>
                    <a:pt x="878774" y="415636"/>
                  </a:cubicBezTo>
                  <a:cubicBezTo>
                    <a:pt x="1020288" y="394854"/>
                    <a:pt x="1053935" y="334488"/>
                    <a:pt x="1163782" y="290945"/>
                  </a:cubicBezTo>
                  <a:cubicBezTo>
                    <a:pt x="1273629" y="247402"/>
                    <a:pt x="1398320" y="186046"/>
                    <a:pt x="1537855" y="154379"/>
                  </a:cubicBezTo>
                  <a:cubicBezTo>
                    <a:pt x="1677390" y="122712"/>
                    <a:pt x="2000992" y="100940"/>
                    <a:pt x="2000992" y="100940"/>
                  </a:cubicBezTo>
                  <a:cubicBezTo>
                    <a:pt x="2114797" y="88075"/>
                    <a:pt x="2164278" y="94012"/>
                    <a:pt x="2220686" y="77189"/>
                  </a:cubicBezTo>
                  <a:cubicBezTo>
                    <a:pt x="2277094" y="60366"/>
                    <a:pt x="2308266" y="30183"/>
                    <a:pt x="2339439" y="0"/>
                  </a:cubicBezTo>
                </a:path>
              </a:pathLst>
            </a:custGeom>
            <a:noFill/>
            <a:ln cap="flat" cmpd="sng" w="12700">
              <a:solidFill>
                <a:srgbClr val="75707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g15a5d427935_0_594"/>
          <p:cNvSpPr txBox="1"/>
          <p:nvPr/>
        </p:nvSpPr>
        <p:spPr>
          <a:xfrm>
            <a:off x="838200" y="713050"/>
            <a:ext cx="105156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GB" sz="3100" u="none" cap="none" strike="noStrike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Scenarii of T° evolution: Past present and future</a:t>
            </a:r>
            <a:endParaRPr b="1" i="0" sz="3100" u="none" cap="none" strike="noStrike">
              <a:solidFill>
                <a:srgbClr val="0784D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2" name="Google Shape;492;g15a5d427935_0_594"/>
          <p:cNvSpPr/>
          <p:nvPr/>
        </p:nvSpPr>
        <p:spPr>
          <a:xfrm rot="-601048">
            <a:off x="1402094" y="3984693"/>
            <a:ext cx="6296695" cy="870334"/>
          </a:xfrm>
          <a:prstGeom prst="ellipse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15a5d427935_0_594"/>
          <p:cNvSpPr txBox="1"/>
          <p:nvPr/>
        </p:nvSpPr>
        <p:spPr>
          <a:xfrm rot="-661223">
            <a:off x="2091971" y="3633752"/>
            <a:ext cx="3562495" cy="477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!! T° evolution in the Alps</a:t>
            </a:r>
            <a:endParaRPr b="1" i="0" sz="1900" u="none" cap="none" strike="noStrike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5a5d427935_0_407"/>
          <p:cNvSpPr txBox="1"/>
          <p:nvPr>
            <p:ph type="title"/>
          </p:nvPr>
        </p:nvSpPr>
        <p:spPr>
          <a:xfrm>
            <a:off x="838200" y="378538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b="0" lang="en-GB" sz="4800">
                <a:solidFill>
                  <a:srgbClr val="E12F1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ACCELERATED CHANGE</a:t>
            </a:r>
            <a:endParaRPr b="0" sz="4800">
              <a:solidFill>
                <a:srgbClr val="E12F1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99" name="Google Shape;499;g15a5d427935_0_407"/>
          <p:cNvSpPr/>
          <p:nvPr/>
        </p:nvSpPr>
        <p:spPr>
          <a:xfrm>
            <a:off x="838075" y="2942953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rgbClr val="EA5A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Hydrosphere </a:t>
            </a:r>
            <a:b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(ocean, marine currents...)</a:t>
            </a:r>
            <a:endParaRPr b="1" i="0" sz="18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15a5d427935_0_407"/>
          <p:cNvSpPr/>
          <p:nvPr/>
        </p:nvSpPr>
        <p:spPr>
          <a:xfrm>
            <a:off x="838077" y="4767959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rgbClr val="EA5A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Cryosphere</a:t>
            </a:r>
            <a:endParaRPr b="0" i="0" sz="30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(ice caps, glaciers, ice packs...)</a:t>
            </a:r>
            <a:endParaRPr b="0" i="0" sz="24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g15a5d427935_0_407"/>
          <p:cNvSpPr/>
          <p:nvPr/>
        </p:nvSpPr>
        <p:spPr>
          <a:xfrm>
            <a:off x="7781575" y="4765275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rgbClr val="EA5A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Lithosphere </a:t>
            </a:r>
            <a:r>
              <a:rPr b="0" i="0" lang="en-GB" sz="2400" u="none" cap="none" strike="noStrike">
                <a:solidFill>
                  <a:srgbClr val="1A1A18"/>
                </a:solidFill>
                <a:latin typeface="Calibri"/>
                <a:ea typeface="Calibri"/>
                <a:cs typeface="Calibri"/>
                <a:sym typeface="Calibri"/>
              </a:rPr>
              <a:t>(tectonics, relief, volcanism...)</a:t>
            </a:r>
            <a:endParaRPr b="1" i="0" sz="2400" u="none" cap="none" strike="noStrike">
              <a:solidFill>
                <a:srgbClr val="1A1A1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g15a5d427935_0_407"/>
          <p:cNvSpPr/>
          <p:nvPr/>
        </p:nvSpPr>
        <p:spPr>
          <a:xfrm>
            <a:off x="7781583" y="2940672"/>
            <a:ext cx="3600000" cy="1440000"/>
          </a:xfrm>
          <a:prstGeom prst="rect">
            <a:avLst/>
          </a:prstGeom>
          <a:solidFill>
            <a:srgbClr val="AEABAB"/>
          </a:solidFill>
          <a:ln cap="flat" cmpd="sng" w="76200">
            <a:solidFill>
              <a:srgbClr val="EA5A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Biosphere</a:t>
            </a:r>
            <a:endParaRPr b="1" i="0" sz="3000" u="none" cap="none" strike="noStrike">
              <a:solidFill>
                <a:srgbClr val="1A1A1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rgbClr val="1A1A18"/>
                </a:solidFill>
                <a:latin typeface="Open Sans"/>
                <a:ea typeface="Open Sans"/>
                <a:cs typeface="Open Sans"/>
                <a:sym typeface="Open Sans"/>
              </a:rPr>
              <a:t>(living organisms on land and in the oceans)</a:t>
            </a:r>
            <a:endParaRPr b="1" i="0" sz="3000" u="none" cap="none" strike="noStrike">
              <a:solidFill>
                <a:srgbClr val="1A1A1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g15a5d427935_0_407"/>
          <p:cNvSpPr/>
          <p:nvPr/>
        </p:nvSpPr>
        <p:spPr>
          <a:xfrm rot="2700000">
            <a:off x="4959999" y="3260194"/>
            <a:ext cx="2520129" cy="2520129"/>
          </a:xfrm>
          <a:prstGeom prst="quadArrow">
            <a:avLst>
              <a:gd fmla="val 22500" name="adj1"/>
              <a:gd fmla="val 22500" name="adj2"/>
              <a:gd fmla="val 22500" name="adj3"/>
            </a:avLst>
          </a:prstGeom>
          <a:solidFill>
            <a:srgbClr val="AEABAB"/>
          </a:solidFill>
          <a:ln cap="flat" cmpd="sng" w="76200">
            <a:solidFill>
              <a:srgbClr val="EA5A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15a5d427935_0_407"/>
          <p:cNvSpPr/>
          <p:nvPr/>
        </p:nvSpPr>
        <p:spPr>
          <a:xfrm>
            <a:off x="838075" y="1327350"/>
            <a:ext cx="10515600" cy="1410900"/>
          </a:xfrm>
          <a:prstGeom prst="rect">
            <a:avLst/>
          </a:prstGeom>
          <a:solidFill>
            <a:srgbClr val="0784D6"/>
          </a:solidFill>
          <a:ln cap="flat" cmpd="sng" w="76200">
            <a:solidFill>
              <a:srgbClr val="EA5A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3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Atmospheric conditions vary in time and space</a:t>
            </a:r>
            <a:endParaRPr b="1" i="0" sz="3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Temperature and Precipitation </a:t>
            </a:r>
            <a:br>
              <a:rPr b="0" i="0" lang="en-GB" sz="2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b="0" i="1" lang="en-GB" sz="19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(Pressure, Sunshine, Cloudiness, Humidity, Wind...)</a:t>
            </a:r>
            <a:endParaRPr b="0" i="1" sz="19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6143689219_0_0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“Two” avenues</a:t>
            </a:r>
            <a:endParaRPr/>
          </a:p>
        </p:txBody>
      </p:sp>
      <p:sp>
        <p:nvSpPr>
          <p:cNvPr id="510" name="Google Shape;510;g16143689219_0_0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900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Adaptation</a:t>
            </a:r>
            <a:r>
              <a:rPr b="1" lang="en-GB" sz="4900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          Mitigation</a:t>
            </a:r>
            <a:endParaRPr b="1" sz="4900">
              <a:solidFill>
                <a:srgbClr val="0784D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1" name="Google Shape;511;g16143689219_0_0"/>
          <p:cNvSpPr/>
          <p:nvPr/>
        </p:nvSpPr>
        <p:spPr>
          <a:xfrm>
            <a:off x="5839800" y="2768025"/>
            <a:ext cx="360000" cy="360000"/>
          </a:xfrm>
          <a:prstGeom prst="ellipse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512" name="Google Shape;512;g16143689219_0_0"/>
          <p:cNvSpPr/>
          <p:nvPr/>
        </p:nvSpPr>
        <p:spPr>
          <a:xfrm>
            <a:off x="6070975" y="2768025"/>
            <a:ext cx="360000" cy="360000"/>
          </a:xfrm>
          <a:prstGeom prst="ellipse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5a5d427935_0_653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Key learnings</a:t>
            </a:r>
            <a:endParaRPr/>
          </a:p>
        </p:txBody>
      </p:sp>
      <p:sp>
        <p:nvSpPr>
          <p:cNvPr id="518" name="Google Shape;518;g15a5d427935_0_653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500"/>
              <a:buFont typeface="Open Sans"/>
              <a:buAutoNum type="arabicPeriod"/>
            </a:pPr>
            <a:r>
              <a:rPr lang="en-GB" sz="2500">
                <a:latin typeface="Open Sans"/>
                <a:ea typeface="Open Sans"/>
                <a:cs typeface="Open Sans"/>
                <a:sym typeface="Open Sans"/>
              </a:rPr>
              <a:t>Climate change = norm on geological time scale 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Open Sans"/>
              <a:buAutoNum type="arabicPeriod"/>
            </a:pPr>
            <a:r>
              <a:rPr lang="en-GB" sz="2500">
                <a:latin typeface="Open Sans"/>
                <a:ea typeface="Open Sans"/>
                <a:cs typeface="Open Sans"/>
                <a:sym typeface="Open Sans"/>
              </a:rPr>
              <a:t>Contemporary climate change is almost exclusively anthropogenic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Open Sans"/>
              <a:buAutoNum type="arabicPeriod"/>
            </a:pPr>
            <a:r>
              <a:rPr lang="en-GB" sz="2500">
                <a:latin typeface="Open Sans"/>
                <a:ea typeface="Open Sans"/>
                <a:cs typeface="Open Sans"/>
                <a:sym typeface="Open Sans"/>
              </a:rPr>
              <a:t>Already major consequences on Earth &gt; Melting glaciers, coral bleaching, rising sea levels, climate refugees, etc. 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Open Sans"/>
              <a:buAutoNum type="arabicPeriod"/>
            </a:pPr>
            <a:r>
              <a:rPr lang="en-GB" sz="2500">
                <a:latin typeface="Open Sans"/>
                <a:ea typeface="Open Sans"/>
                <a:cs typeface="Open Sans"/>
                <a:sym typeface="Open Sans"/>
              </a:rPr>
              <a:t>Already major consequences on Communities &gt; unprecedented social and environmental consequences</a:t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rPr b="1" lang="en-GB" sz="2500">
                <a:latin typeface="Open Sans"/>
                <a:ea typeface="Open Sans"/>
                <a:cs typeface="Open Sans"/>
                <a:sym typeface="Open Sans"/>
              </a:rPr>
              <a:t>Climate, environmental (biodiversity, water, etc.) and social issues intricately linked</a:t>
            </a:r>
            <a:endParaRPr b="1" sz="2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3f243c2dcf_0_18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t/>
            </a:r>
            <a:endParaRPr/>
          </a:p>
        </p:txBody>
      </p:sp>
      <p:sp>
        <p:nvSpPr>
          <p:cNvPr id="524" name="Google Shape;524;g13f243c2dcf_0_18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525" name="Google Shape;525;g13f243c2dcf_0_18"/>
          <p:cNvPicPr preferRelativeResize="0"/>
          <p:nvPr/>
        </p:nvPicPr>
        <p:blipFill rotWithShape="1">
          <a:blip r:embed="rId3">
            <a:alphaModFix/>
          </a:blip>
          <a:srcRect b="5927" l="0" r="0" t="8294"/>
          <a:stretch/>
        </p:blipFill>
        <p:spPr>
          <a:xfrm>
            <a:off x="0" y="-112400"/>
            <a:ext cx="12192000" cy="69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13f243c2dcf_0_18"/>
          <p:cNvSpPr txBox="1"/>
          <p:nvPr/>
        </p:nvSpPr>
        <p:spPr>
          <a:xfrm>
            <a:off x="838275" y="3426600"/>
            <a:ext cx="10515600" cy="2031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780000" dist="85725">
              <a:srgbClr val="000000">
                <a:alpha val="94901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does climate change mean to us, PA Managers?</a:t>
            </a:r>
            <a:endParaRPr b="0" i="1" sz="6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27" name="Google Shape;527;g13f243c2dcf_0_18"/>
          <p:cNvSpPr txBox="1"/>
          <p:nvPr/>
        </p:nvSpPr>
        <p:spPr>
          <a:xfrm>
            <a:off x="-126375" y="6459850"/>
            <a:ext cx="2533800" cy="32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Photo: La Massane NNR</a:t>
            </a:r>
            <a:endParaRPr b="0" i="0" sz="14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3f243c2dcf_0_389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g13f243c2dcf_0_389"/>
          <p:cNvSpPr txBox="1"/>
          <p:nvPr/>
        </p:nvSpPr>
        <p:spPr>
          <a:xfrm>
            <a:off x="838200" y="2866375"/>
            <a:ext cx="105156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1" lang="en-GB" sz="3000" u="none" cap="none" strike="noStrike">
                <a:solidFill>
                  <a:srgbClr val="00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[climate change analysis]</a:t>
            </a:r>
            <a:endParaRPr b="0" i="1" sz="5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Do you observe negative  </a:t>
            </a:r>
            <a:b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climate changes and/or effects?</a:t>
            </a:r>
            <a:endParaRPr b="0" i="1" sz="5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[In groups of 4 - make a list - 10’’]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4" name="Google Shape;534;g13f243c2dcf_0_389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g15c870ab0ee_0_46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540" name="Google Shape;540;g15c870ab0ee_0_46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EA5A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1" name="Google Shape;541;g15c870ab0ee_0_4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96825" y="1479750"/>
              <a:ext cx="3747299" cy="363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g15c870ab0ee_0_46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&gt;&gt;&gt; Silence, pls &lt;&lt;&lt;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5a5d427935_0_6"/>
          <p:cNvSpPr txBox="1"/>
          <p:nvPr>
            <p:ph type="title"/>
          </p:nvPr>
        </p:nvSpPr>
        <p:spPr>
          <a:xfrm>
            <a:off x="1117600" y="365125"/>
            <a:ext cx="140208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It’s all about attitude :)</a:t>
            </a:r>
            <a:endParaRPr/>
          </a:p>
        </p:txBody>
      </p:sp>
      <p:sp>
        <p:nvSpPr>
          <p:cNvPr id="79" name="Google Shape;79;g15a5d427935_0_6"/>
          <p:cNvSpPr txBox="1"/>
          <p:nvPr>
            <p:ph idx="1" type="body"/>
          </p:nvPr>
        </p:nvSpPr>
        <p:spPr>
          <a:xfrm>
            <a:off x="1117600" y="1327350"/>
            <a:ext cx="47481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GB" sz="2000"/>
              <a:t>You are as much a participant as a contributor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GB" sz="2000"/>
              <a:t>This session is a laboratory. There are no wrong answers</a:t>
            </a:r>
            <a:endParaRPr sz="2000"/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GB" sz="2000"/>
              <a:t>Creativity comes from diversity</a:t>
            </a:r>
            <a:endParaRPr sz="2000"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-GB" sz="2000"/>
              <a:t>Kindness is the foundation of cooperation</a:t>
            </a:r>
            <a:endParaRPr sz="2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en-GB" sz="1700">
                <a:solidFill>
                  <a:srgbClr val="0784D6"/>
                </a:solidFill>
                <a:latin typeface="Open Sans"/>
                <a:ea typeface="Open Sans"/>
                <a:cs typeface="Open Sans"/>
                <a:sym typeface="Open Sans"/>
              </a:rPr>
              <a:t>Most of us are non-native English speakers </a:t>
            </a:r>
            <a:endParaRPr b="1" i="1" sz="1700">
              <a:solidFill>
                <a:srgbClr val="0784D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g15c1f52fdca_0_153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548" name="Google Shape;548;g15c1f52fdca_0_153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15c1f52fdca_0_153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&gt;share your thoughts&lt;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  <p:pic>
        <p:nvPicPr>
          <p:cNvPr id="550" name="Google Shape;550;g15c1f52fdca_0_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06319">
            <a:off x="4576763" y="1977050"/>
            <a:ext cx="3038476" cy="30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a5d427935_0_496"/>
          <p:cNvSpPr txBox="1"/>
          <p:nvPr>
            <p:ph type="title"/>
          </p:nvPr>
        </p:nvSpPr>
        <p:spPr>
          <a:xfrm>
            <a:off x="838200" y="365125"/>
            <a:ext cx="105156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2018 survey results*</a:t>
            </a:r>
            <a:endParaRPr/>
          </a:p>
        </p:txBody>
      </p:sp>
      <p:sp>
        <p:nvSpPr>
          <p:cNvPr id="556" name="Google Shape;556;g15a5d427935_0_496"/>
          <p:cNvSpPr txBox="1"/>
          <p:nvPr>
            <p:ph idx="1" type="body"/>
          </p:nvPr>
        </p:nvSpPr>
        <p:spPr>
          <a:xfrm>
            <a:off x="838200" y="1327350"/>
            <a:ext cx="50283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</a:pPr>
            <a:r>
              <a:rPr b="1" lang="en-GB" sz="2800">
                <a:latin typeface="Open Sans"/>
                <a:ea typeface="Open Sans"/>
                <a:cs typeface="Open Sans"/>
                <a:sym typeface="Open Sans"/>
              </a:rPr>
              <a:t>Do European Protected Area managers observe climate change ?</a:t>
            </a:r>
            <a:endParaRPr b="1" sz="2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7" name="Google Shape;557;g15a5d427935_0_496"/>
          <p:cNvSpPr txBox="1"/>
          <p:nvPr/>
        </p:nvSpPr>
        <p:spPr>
          <a:xfrm>
            <a:off x="857425" y="6197900"/>
            <a:ext cx="1051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 SADELEER O., COUDURIER C., 2019. Intégration du changement climatique dans la gestion des espaces naturels protégés - Initiatives existantes et attentes des gestionnaires européens. LIFE NaturAdapt – Rapport d’Europarc et de RNF. 24p. </a:t>
            </a:r>
            <a:r>
              <a:rPr b="0" i="0" lang="en-GB" sz="1200" u="sng" cap="none" strike="noStrike">
                <a:solidFill>
                  <a:srgbClr val="0000FF"/>
                </a:solidFill>
                <a:latin typeface="Open Sans Medium"/>
                <a:ea typeface="Open Sans Medium"/>
                <a:cs typeface="Open Sans Medium"/>
                <a:sym typeface="Open Sans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Read the survey result summary here</a:t>
            </a:r>
            <a:endParaRPr b="0" i="0" sz="1200" u="none" cap="none" strike="noStrike">
              <a:solidFill>
                <a:srgbClr val="0000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58" name="Google Shape;558;g15a5d427935_0_496"/>
          <p:cNvSpPr txBox="1"/>
          <p:nvPr>
            <p:ph idx="1" type="body"/>
          </p:nvPr>
        </p:nvSpPr>
        <p:spPr>
          <a:xfrm>
            <a:off x="6507175" y="1327350"/>
            <a:ext cx="50283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800">
                <a:latin typeface="Open Sans ExtraBold"/>
                <a:ea typeface="Open Sans ExtraBold"/>
                <a:cs typeface="Open Sans ExtraBold"/>
                <a:sym typeface="Open Sans ExtraBold"/>
              </a:rPr>
              <a:t>YES, they do…</a:t>
            </a:r>
            <a:endParaRPr sz="24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Open Sans"/>
              <a:buChar char="•"/>
            </a:pPr>
            <a:r>
              <a:rPr lang="en-GB" sz="2400">
                <a:latin typeface="Open Sans"/>
                <a:ea typeface="Open Sans"/>
                <a:cs typeface="Open Sans"/>
                <a:sym typeface="Open Sans"/>
              </a:rPr>
              <a:t>Increasing temperatures // prolonged droughts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Open Sans"/>
              <a:buChar char="•"/>
            </a:pPr>
            <a:r>
              <a:rPr lang="en-GB" sz="2400">
                <a:latin typeface="Open Sans"/>
                <a:ea typeface="Open Sans"/>
                <a:cs typeface="Open Sans"/>
                <a:sym typeface="Open Sans"/>
              </a:rPr>
              <a:t>heavy rainfall, very concentrated in time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Open Sans"/>
              <a:buChar char="•"/>
            </a:pPr>
            <a:r>
              <a:rPr lang="en-GB" sz="2400">
                <a:latin typeface="Open Sans"/>
                <a:ea typeface="Open Sans"/>
                <a:cs typeface="Open Sans"/>
                <a:sym typeface="Open Sans"/>
              </a:rPr>
              <a:t>rising sea and ocean levels // soil erosion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400"/>
              <a:buFont typeface="Open Sans"/>
              <a:buChar char="•"/>
            </a:pPr>
            <a:r>
              <a:rPr lang="en-GB" sz="2400">
                <a:latin typeface="Open Sans"/>
                <a:ea typeface="Open Sans"/>
                <a:cs typeface="Open Sans"/>
                <a:sym typeface="Open Sans"/>
              </a:rPr>
              <a:t>disruption of seasonal and phenological cycles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5a5d427935_0_660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5a5d427935_0_660"/>
          <p:cNvSpPr txBox="1"/>
          <p:nvPr/>
        </p:nvSpPr>
        <p:spPr>
          <a:xfrm>
            <a:off x="838200" y="2893200"/>
            <a:ext cx="105156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1" lang="en-GB" sz="3000" u="none" cap="none" strike="noStrike">
                <a:solidFill>
                  <a:srgbClr val="00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[vulnerability]</a:t>
            </a:r>
            <a:endParaRPr b="0" i="1" sz="3000" u="none" cap="none" strike="noStrike">
              <a:solidFill>
                <a:srgbClr val="00FF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will those changes affect the PA you are managing</a:t>
            </a:r>
            <a:b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[Self-reflection - make a list - 6’’]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5" name="Google Shape;565;g15a5d427935_0_660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g15c1f52fdca_0_160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571" name="Google Shape;571;g15c1f52fdca_0_160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EA5A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72" name="Google Shape;572;g15c1f52fdca_0_16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96825" y="1479750"/>
              <a:ext cx="3747299" cy="363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g15c1f52fdca_0_160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&gt;&gt;&gt; Silence, pls &lt;&lt;&lt;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5a5d427935_0_672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15a5d427935_0_672"/>
          <p:cNvSpPr txBox="1"/>
          <p:nvPr/>
        </p:nvSpPr>
        <p:spPr>
          <a:xfrm>
            <a:off x="838200" y="2328875"/>
            <a:ext cx="105156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1" lang="en-GB" sz="3000" u="none" cap="none" strike="noStrike">
                <a:solidFill>
                  <a:srgbClr val="00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[planning for adaptation]</a:t>
            </a:r>
            <a:endParaRPr b="0" i="1" sz="3000" u="none" cap="none" strike="noStrike">
              <a:solidFill>
                <a:srgbClr val="00FF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How will those changes affect the PA you are managing</a:t>
            </a:r>
            <a:b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GB" sz="3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[In groups of </a:t>
            </a:r>
            <a:r>
              <a:rPr lang="en-GB" sz="3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b="0" i="0" lang="en-GB" sz="3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- Select one vulnerability from your list and discuss possible solutions -</a:t>
            </a:r>
            <a:r>
              <a:rPr lang="en-GB" sz="3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15’ (</a:t>
            </a:r>
            <a:r>
              <a:rPr b="0" i="0" lang="en-GB" sz="3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5’ each)]</a:t>
            </a:r>
            <a:endParaRPr b="0" i="0" sz="3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0" name="Google Shape;580;g15a5d427935_0_672"/>
          <p:cNvSpPr txBox="1"/>
          <p:nvPr/>
        </p:nvSpPr>
        <p:spPr>
          <a:xfrm>
            <a:off x="863525" y="793750"/>
            <a:ext cx="4722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1" name="Google Shape;581;g15a5d427935_0_672"/>
          <p:cNvSpPr/>
          <p:nvPr/>
        </p:nvSpPr>
        <p:spPr>
          <a:xfrm>
            <a:off x="8260975" y="235600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15a5d427935_0_672"/>
          <p:cNvSpPr/>
          <p:nvPr/>
        </p:nvSpPr>
        <p:spPr>
          <a:xfrm>
            <a:off x="9282922" y="235600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15a5d427935_0_672"/>
          <p:cNvSpPr/>
          <p:nvPr/>
        </p:nvSpPr>
        <p:spPr>
          <a:xfrm>
            <a:off x="8260975" y="1191349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15a5d427935_0_672"/>
          <p:cNvSpPr/>
          <p:nvPr/>
        </p:nvSpPr>
        <p:spPr>
          <a:xfrm>
            <a:off x="9282922" y="1191349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15a5d427935_0_672"/>
          <p:cNvSpPr/>
          <p:nvPr/>
        </p:nvSpPr>
        <p:spPr>
          <a:xfrm rot="2700000">
            <a:off x="8508101" y="494811"/>
            <a:ext cx="840043" cy="802717"/>
          </a:xfrm>
          <a:prstGeom prst="quadArrow">
            <a:avLst>
              <a:gd fmla="val 9017" name="adj1"/>
              <a:gd fmla="val 12026" name="adj2"/>
              <a:gd fmla="val 17227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15a5d427935_0_672"/>
          <p:cNvSpPr/>
          <p:nvPr/>
        </p:nvSpPr>
        <p:spPr>
          <a:xfrm>
            <a:off x="9879110" y="249661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15a5d427935_0_672"/>
          <p:cNvSpPr/>
          <p:nvPr/>
        </p:nvSpPr>
        <p:spPr>
          <a:xfrm>
            <a:off x="10901058" y="249661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15a5d427935_0_672"/>
          <p:cNvSpPr/>
          <p:nvPr/>
        </p:nvSpPr>
        <p:spPr>
          <a:xfrm>
            <a:off x="9879110" y="1205409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15a5d427935_0_672"/>
          <p:cNvSpPr/>
          <p:nvPr/>
        </p:nvSpPr>
        <p:spPr>
          <a:xfrm>
            <a:off x="10901058" y="1205409"/>
            <a:ext cx="334200" cy="3348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15a5d427935_0_672"/>
          <p:cNvSpPr/>
          <p:nvPr/>
        </p:nvSpPr>
        <p:spPr>
          <a:xfrm rot="2700000">
            <a:off x="10126237" y="508872"/>
            <a:ext cx="840043" cy="802717"/>
          </a:xfrm>
          <a:prstGeom prst="quadArrow">
            <a:avLst>
              <a:gd fmla="val 9017" name="adj1"/>
              <a:gd fmla="val 12026" name="adj2"/>
              <a:gd fmla="val 17227" name="adj3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g15c1f52fdca_0_174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596" name="Google Shape;596;g15c1f52fdca_0_174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EA5A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7" name="Google Shape;597;g15c1f52fdca_0_1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096825" y="1479750"/>
              <a:ext cx="3747299" cy="363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8" name="Google Shape;598;g15c1f52fdca_0_174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&gt;&gt;&gt; Silence, pls &lt;&lt;&lt;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g15c870ab0ee_0_73"/>
          <p:cNvGrpSpPr/>
          <p:nvPr/>
        </p:nvGrpSpPr>
        <p:grpSpPr>
          <a:xfrm>
            <a:off x="3763975" y="1342600"/>
            <a:ext cx="4846500" cy="4834200"/>
            <a:chOff x="6507175" y="1342600"/>
            <a:chExt cx="4846500" cy="4834200"/>
          </a:xfrm>
        </p:grpSpPr>
        <p:sp>
          <p:nvSpPr>
            <p:cNvPr id="604" name="Google Shape;604;g15c870ab0ee_0_73"/>
            <p:cNvSpPr/>
            <p:nvPr/>
          </p:nvSpPr>
          <p:spPr>
            <a:xfrm>
              <a:off x="6550250" y="1342600"/>
              <a:ext cx="4748100" cy="4834200"/>
            </a:xfrm>
            <a:prstGeom prst="rect">
              <a:avLst/>
            </a:prstGeom>
            <a:noFill/>
            <a:ln cap="flat" cmpd="sng" w="38100">
              <a:solidFill>
                <a:srgbClr val="00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g15c870ab0ee_0_73"/>
            <p:cNvSpPr txBox="1"/>
            <p:nvPr/>
          </p:nvSpPr>
          <p:spPr>
            <a:xfrm>
              <a:off x="6507175" y="5393175"/>
              <a:ext cx="4846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-GB" sz="3000" u="none" cap="none" strike="noStrike">
                  <a:solidFill>
                    <a:schemeClr val="dk1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&gt;share your thoughts&lt;</a:t>
              </a:r>
              <a:endParaRPr b="0" i="0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  <p:pic>
        <p:nvPicPr>
          <p:cNvPr id="606" name="Google Shape;606;g15c870ab0ee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06319">
            <a:off x="4576763" y="1977050"/>
            <a:ext cx="3038476" cy="304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3f243c2dcf_0_268"/>
          <p:cNvSpPr txBox="1"/>
          <p:nvPr>
            <p:ph type="title"/>
          </p:nvPr>
        </p:nvSpPr>
        <p:spPr>
          <a:xfrm>
            <a:off x="838200" y="48895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 sz="2900"/>
              <a:t>In short our experience tell us that… </a:t>
            </a:r>
            <a:endParaRPr sz="2900"/>
          </a:p>
        </p:txBody>
      </p:sp>
      <p:sp>
        <p:nvSpPr>
          <p:cNvPr id="612" name="Google Shape;612;g13f243c2dcf_0_268"/>
          <p:cNvSpPr txBox="1"/>
          <p:nvPr>
            <p:ph idx="1" type="body"/>
          </p:nvPr>
        </p:nvSpPr>
        <p:spPr>
          <a:xfrm>
            <a:off x="838225" y="1327150"/>
            <a:ext cx="10515600" cy="4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rPr b="1" lang="en-GB" sz="3700">
                <a:latin typeface="Open Sans"/>
                <a:ea typeface="Open Sans"/>
                <a:cs typeface="Open Sans"/>
                <a:sym typeface="Open Sans"/>
              </a:rPr>
              <a:t>it is URGENT to </a:t>
            </a:r>
            <a:br>
              <a:rPr b="1" lang="en-GB" sz="37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3700">
                <a:latin typeface="Open Sans"/>
                <a:ea typeface="Open Sans"/>
                <a:cs typeface="Open Sans"/>
                <a:sym typeface="Open Sans"/>
              </a:rPr>
              <a:t>integrate climate change adaptation </a:t>
            </a:r>
            <a:br>
              <a:rPr b="1" lang="en-GB" sz="37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3700">
                <a:latin typeface="Open Sans"/>
                <a:ea typeface="Open Sans"/>
                <a:cs typeface="Open Sans"/>
                <a:sym typeface="Open Sans"/>
              </a:rPr>
              <a:t>and nature conservation </a:t>
            </a:r>
            <a:endParaRPr sz="3700"/>
          </a:p>
        </p:txBody>
      </p:sp>
      <p:pic>
        <p:nvPicPr>
          <p:cNvPr id="613" name="Google Shape;613;g13f243c2dcf_0_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8464" y="5634125"/>
            <a:ext cx="1630074" cy="9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5c1f52fdca_0_211"/>
          <p:cNvSpPr txBox="1"/>
          <p:nvPr>
            <p:ph type="title"/>
          </p:nvPr>
        </p:nvSpPr>
        <p:spPr>
          <a:xfrm>
            <a:off x="838200" y="48895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 sz="2900"/>
              <a:t>In short our experience tell us that… </a:t>
            </a:r>
            <a:endParaRPr sz="2900"/>
          </a:p>
        </p:txBody>
      </p:sp>
      <p:sp>
        <p:nvSpPr>
          <p:cNvPr id="619" name="Google Shape;619;g15c1f52fdca_0_211"/>
          <p:cNvSpPr txBox="1"/>
          <p:nvPr>
            <p:ph idx="1" type="body"/>
          </p:nvPr>
        </p:nvSpPr>
        <p:spPr>
          <a:xfrm>
            <a:off x="838225" y="1327150"/>
            <a:ext cx="10515600" cy="4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br>
              <a:rPr lang="en-GB" sz="2400">
                <a:latin typeface="Open Sans"/>
                <a:ea typeface="Open Sans"/>
                <a:cs typeface="Open Sans"/>
                <a:sym typeface="Open Sans"/>
              </a:rPr>
            </a:br>
            <a:br>
              <a:rPr lang="en-GB" sz="33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300">
                <a:latin typeface="Open Sans"/>
                <a:ea typeface="Open Sans"/>
                <a:cs typeface="Open Sans"/>
                <a:sym typeface="Open Sans"/>
              </a:rPr>
              <a:t>we can </a:t>
            </a:r>
            <a:r>
              <a:rPr b="1" lang="en-GB" sz="3300">
                <a:latin typeface="Open Sans"/>
                <a:ea typeface="Open Sans"/>
                <a:cs typeface="Open Sans"/>
                <a:sym typeface="Open Sans"/>
              </a:rPr>
              <a:t>transform climate change challenges </a:t>
            </a:r>
            <a:br>
              <a:rPr b="1" lang="en-GB" sz="33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GB" sz="3300">
                <a:latin typeface="Open Sans"/>
                <a:ea typeface="Open Sans"/>
                <a:cs typeface="Open Sans"/>
                <a:sym typeface="Open Sans"/>
              </a:rPr>
              <a:t>into an opportunity</a:t>
            </a:r>
            <a:r>
              <a:rPr lang="en-GB" sz="3300">
                <a:latin typeface="Open Sans"/>
                <a:ea typeface="Open Sans"/>
                <a:cs typeface="Open Sans"/>
                <a:sym typeface="Open Sans"/>
              </a:rPr>
              <a:t>  for Protected Areas,</a:t>
            </a:r>
            <a:br>
              <a:rPr lang="en-GB" sz="33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GB" sz="3300">
                <a:latin typeface="Open Sans"/>
                <a:ea typeface="Open Sans"/>
                <a:cs typeface="Open Sans"/>
                <a:sym typeface="Open Sans"/>
              </a:rPr>
              <a:t>for nature and people</a:t>
            </a:r>
            <a:endParaRPr sz="3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0" name="Google Shape;620;g15c1f52fdca_0_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8464" y="5634125"/>
            <a:ext cx="1630074" cy="99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5c1f52fdca_0_187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15c1f52fdca_0_187"/>
          <p:cNvSpPr txBox="1"/>
          <p:nvPr/>
        </p:nvSpPr>
        <p:spPr>
          <a:xfrm>
            <a:off x="838200" y="2328875"/>
            <a:ext cx="10515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1" sz="3000" u="none" cap="none" strike="noStrike">
              <a:solidFill>
                <a:srgbClr val="00FF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What will </a:t>
            </a:r>
            <a:r>
              <a:rPr b="0" i="1" lang="en-GB" sz="5000" u="sng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</a:t>
            </a: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DO next month?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[self reflection in silence - make a note for yourself  -2’]</a:t>
            </a:r>
            <a:endParaRPr b="0" i="0" sz="32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" name="Google Shape;627;g15c1f52fdca_0_187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5a5d427935_0_67"/>
          <p:cNvSpPr/>
          <p:nvPr/>
        </p:nvSpPr>
        <p:spPr>
          <a:xfrm>
            <a:off x="6550250" y="1342600"/>
            <a:ext cx="4748100" cy="4834200"/>
          </a:xfrm>
          <a:prstGeom prst="rect">
            <a:avLst/>
          </a:prstGeom>
          <a:noFill/>
          <a:ln cap="flat" cmpd="sng" w="38100">
            <a:solidFill>
              <a:srgbClr val="EA5A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15a5d427935_0_67"/>
          <p:cNvSpPr txBox="1"/>
          <p:nvPr>
            <p:ph type="title"/>
          </p:nvPr>
        </p:nvSpPr>
        <p:spPr>
          <a:xfrm>
            <a:off x="1117600" y="365125"/>
            <a:ext cx="14020800" cy="96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GB"/>
              <a:t>It’s all about attitude :)</a:t>
            </a:r>
            <a:endParaRPr/>
          </a:p>
        </p:txBody>
      </p:sp>
      <p:sp>
        <p:nvSpPr>
          <p:cNvPr id="86" name="Google Shape;86;g15a5d427935_0_67"/>
          <p:cNvSpPr txBox="1"/>
          <p:nvPr>
            <p:ph idx="1" type="body"/>
          </p:nvPr>
        </p:nvSpPr>
        <p:spPr>
          <a:xfrm>
            <a:off x="1117600" y="1327350"/>
            <a:ext cx="47481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AutoNum type="arabicPeriod"/>
            </a:pPr>
            <a:r>
              <a:rPr lang="en-GB" sz="2000">
                <a:solidFill>
                  <a:srgbClr val="888888"/>
                </a:solidFill>
              </a:rPr>
              <a:t>You are as much a participant as a contributor</a:t>
            </a:r>
            <a:endParaRPr sz="2000">
              <a:solidFill>
                <a:srgbClr val="888888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AutoNum type="arabicPeriod"/>
            </a:pPr>
            <a:r>
              <a:rPr lang="en-GB" sz="2000">
                <a:solidFill>
                  <a:srgbClr val="888888"/>
                </a:solidFill>
              </a:rPr>
              <a:t>This session is a laboratory. There are no wrong answers</a:t>
            </a:r>
            <a:endParaRPr sz="2000">
              <a:solidFill>
                <a:srgbClr val="888888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888888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AutoNum type="arabicPeriod"/>
            </a:pPr>
            <a:r>
              <a:rPr lang="en-GB" sz="2000">
                <a:solidFill>
                  <a:srgbClr val="888888"/>
                </a:solidFill>
              </a:rPr>
              <a:t>Creativity comes from diversity</a:t>
            </a:r>
            <a:endParaRPr sz="2000">
              <a:solidFill>
                <a:srgbClr val="888888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AutoNum type="arabicPeriod"/>
            </a:pPr>
            <a:r>
              <a:rPr lang="en-GB" sz="2000">
                <a:solidFill>
                  <a:srgbClr val="888888"/>
                </a:solidFill>
              </a:rPr>
              <a:t>Kindness is the foundation of cooperation</a:t>
            </a:r>
            <a:endParaRPr sz="20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888888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i="1" lang="en-GB" sz="17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Most of us are non-native English speakers </a:t>
            </a:r>
            <a:endParaRPr b="1" i="1" sz="17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7" name="Google Shape;87;g15a5d427935_0_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6825" y="1479750"/>
            <a:ext cx="3747299" cy="36366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15a5d427935_0_67"/>
          <p:cNvSpPr txBox="1"/>
          <p:nvPr/>
        </p:nvSpPr>
        <p:spPr>
          <a:xfrm>
            <a:off x="6507175" y="5393175"/>
            <a:ext cx="484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&gt;&gt;&gt; Silence, pls &lt;&lt;&lt;</a:t>
            </a:r>
            <a:endParaRPr b="0" i="0" sz="30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5c1f52fdca_0_205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15c1f52fdca_0_205"/>
          <p:cNvSpPr txBox="1"/>
          <p:nvPr/>
        </p:nvSpPr>
        <p:spPr>
          <a:xfrm>
            <a:off x="838200" y="2328875"/>
            <a:ext cx="105156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1" sz="3000" u="none" cap="none" strike="noStrike">
              <a:solidFill>
                <a:srgbClr val="00FF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Who will </a:t>
            </a:r>
            <a:r>
              <a:rPr b="0" i="1" lang="en-GB" sz="5000" u="sng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</a:t>
            </a: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CONTACT</a:t>
            </a:r>
            <a:b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upon your return?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[self reflection in silence - make a note for yourself - 2’]</a:t>
            </a:r>
            <a:endParaRPr b="0" i="0" sz="31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g15c1f52fdca_0_205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CDA09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CDA09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CDA0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g13f243c2dcf_0_32"/>
          <p:cNvPicPr preferRelativeResize="0"/>
          <p:nvPr/>
        </p:nvPicPr>
        <p:blipFill rotWithShape="1">
          <a:blip r:embed="rId3">
            <a:alphaModFix/>
          </a:blip>
          <a:srcRect b="7748" l="0" r="0" t="7756"/>
          <a:stretch/>
        </p:blipFill>
        <p:spPr>
          <a:xfrm>
            <a:off x="-133350" y="-171450"/>
            <a:ext cx="12464599" cy="70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g13f243c2dcf_0_32"/>
          <p:cNvSpPr txBox="1"/>
          <p:nvPr/>
        </p:nvSpPr>
        <p:spPr>
          <a:xfrm>
            <a:off x="2445375" y="3960000"/>
            <a:ext cx="8908500" cy="2031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780000" dist="85725">
              <a:srgbClr val="000000">
                <a:alpha val="94901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coming next </a:t>
            </a:r>
            <a:b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b="0" i="1" lang="en-GB" sz="6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LONG BREAK</a:t>
            </a:r>
            <a:endParaRPr b="0" i="0" sz="6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41" name="Google Shape;641;g13f243c2dcf_0_32"/>
          <p:cNvSpPr txBox="1"/>
          <p:nvPr/>
        </p:nvSpPr>
        <p:spPr>
          <a:xfrm>
            <a:off x="-126375" y="6459850"/>
            <a:ext cx="2533800" cy="32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54000" lIns="91425" spcFirstLastPara="1" rIns="91425" wrap="square" tIns="540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Photo: La Massane NNR</a:t>
            </a:r>
            <a:endParaRPr b="0" i="0" sz="1400" u="none" cap="none" strike="noStrike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5c1f52fdca_0_181"/>
          <p:cNvSpPr txBox="1"/>
          <p:nvPr>
            <p:ph idx="1" type="body"/>
          </p:nvPr>
        </p:nvSpPr>
        <p:spPr>
          <a:xfrm>
            <a:off x="838200" y="1327352"/>
            <a:ext cx="10515600" cy="48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b="1" lang="en-GB" sz="3700">
                <a:solidFill>
                  <a:schemeClr val="lt1"/>
                </a:solidFill>
              </a:rPr>
              <a:t>But first some announcements…</a:t>
            </a:r>
            <a:endParaRPr b="1" i="1" sz="37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30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i="1" sz="31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3100">
                <a:solidFill>
                  <a:srgbClr val="00FF00"/>
                </a:solidFill>
              </a:rPr>
              <a:t>To be continued</a:t>
            </a:r>
            <a:br>
              <a:rPr b="1" i="1" lang="en-GB" sz="3100">
                <a:solidFill>
                  <a:srgbClr val="00FF00"/>
                </a:solidFill>
              </a:rPr>
            </a:br>
            <a:r>
              <a:rPr b="1" i="1" lang="en-GB" sz="2400">
                <a:solidFill>
                  <a:srgbClr val="00FF00"/>
                </a:solidFill>
              </a:rPr>
              <a:t>Pls come back here at </a:t>
            </a:r>
            <a:r>
              <a:rPr b="1" i="1" lang="en-GB" sz="2400" u="sng">
                <a:solidFill>
                  <a:srgbClr val="00FF00"/>
                </a:solidFill>
              </a:rPr>
              <a:t>5pm</a:t>
            </a:r>
            <a:r>
              <a:rPr b="1" i="1" lang="en-GB" sz="2400">
                <a:solidFill>
                  <a:srgbClr val="00FF00"/>
                </a:solidFill>
              </a:rPr>
              <a:t> sharp </a:t>
            </a:r>
            <a:endParaRPr b="1" i="1" sz="250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g13f243c2dcf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9625" y="1228339"/>
            <a:ext cx="4787899" cy="278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13f243c2dcf_0_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1266" y="4932578"/>
            <a:ext cx="1438045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13f243c2dcf_0_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6306" y="4879423"/>
            <a:ext cx="1741611" cy="9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13f243c2dcf_0_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20000" y="3376661"/>
            <a:ext cx="1458001" cy="104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13f243c2dcf_0_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2000" y="4666804"/>
            <a:ext cx="971999" cy="120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13f243c2dcf_0_8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20000" y="1925250"/>
            <a:ext cx="1351080" cy="967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13f243c2dcf_0_8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24725" y="4678039"/>
            <a:ext cx="1296000" cy="1295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13f243c2dcf_0_8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94462" y="3382609"/>
            <a:ext cx="777600" cy="9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13f243c2dcf_0_8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397255" y="1925250"/>
            <a:ext cx="972000" cy="97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13f243c2dcf_0_8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76453" y="4932575"/>
            <a:ext cx="1062059" cy="10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g13f243c2dcf_0_88"/>
          <p:cNvCxnSpPr/>
          <p:nvPr/>
        </p:nvCxnSpPr>
        <p:spPr>
          <a:xfrm>
            <a:off x="7025375" y="1228350"/>
            <a:ext cx="38100" cy="4896000"/>
          </a:xfrm>
          <a:prstGeom prst="straightConnector1">
            <a:avLst/>
          </a:prstGeom>
          <a:noFill/>
          <a:ln cap="flat" cmpd="sng" w="9525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2" name="Google Shape;662;g13f243c2dcf_0_88"/>
          <p:cNvSpPr txBox="1"/>
          <p:nvPr/>
        </p:nvSpPr>
        <p:spPr>
          <a:xfrm>
            <a:off x="-78125" y="4154100"/>
            <a:ext cx="7103400" cy="4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GB" sz="16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has been organised by the committed teams of </a:t>
            </a:r>
            <a:endParaRPr b="0" i="0" sz="16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63" name="Google Shape;663;g13f243c2dcf_0_88"/>
          <p:cNvSpPr txBox="1"/>
          <p:nvPr/>
        </p:nvSpPr>
        <p:spPr>
          <a:xfrm>
            <a:off x="7920000" y="1228350"/>
            <a:ext cx="357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With the financial support of</a:t>
            </a:r>
            <a:endParaRPr b="0" i="0" sz="18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64" name="Google Shape;664;g13f243c2dcf_0_88"/>
          <p:cNvSpPr txBox="1"/>
          <p:nvPr/>
        </p:nvSpPr>
        <p:spPr>
          <a:xfrm>
            <a:off x="-1273" y="6364450"/>
            <a:ext cx="71034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LIFE17 CCA/FR/000089 - LIFE #CC #Naturadapt</a:t>
            </a:r>
            <a:endParaRPr b="0" i="0" sz="1100" u="none" cap="none" strike="noStrik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665" name="Google Shape;665;g13f243c2dcf_0_8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368300" y="5100938"/>
            <a:ext cx="1440000" cy="780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c870ab0ee_0_0"/>
          <p:cNvSpPr/>
          <p:nvPr/>
        </p:nvSpPr>
        <p:spPr>
          <a:xfrm>
            <a:off x="-77125" y="-5715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15c870ab0ee_0_0"/>
          <p:cNvSpPr txBox="1"/>
          <p:nvPr/>
        </p:nvSpPr>
        <p:spPr>
          <a:xfrm>
            <a:off x="2676600" y="3274200"/>
            <a:ext cx="8677200" cy="22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If you are seated next to a colleague or a friend 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[please change seat]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g15c870ab0ee_0_0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F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Before we start…</a:t>
            </a:r>
            <a:endParaRPr b="0" i="0" sz="3600" u="none" cap="none" strike="noStrike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g15c870ab0ee_0_0"/>
          <p:cNvSpPr/>
          <p:nvPr/>
        </p:nvSpPr>
        <p:spPr>
          <a:xfrm>
            <a:off x="6508375" y="2356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15c870ab0ee_0_0"/>
          <p:cNvSpPr/>
          <p:nvPr/>
        </p:nvSpPr>
        <p:spPr>
          <a:xfrm flipH="1">
            <a:off x="7297800" y="329500"/>
            <a:ext cx="507600" cy="319800"/>
          </a:xfrm>
          <a:prstGeom prst="rightArrow">
            <a:avLst>
              <a:gd fmla="val 18496" name="adj1"/>
              <a:gd fmla="val 3331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5c870ab0ee_0_0"/>
          <p:cNvSpPr/>
          <p:nvPr/>
        </p:nvSpPr>
        <p:spPr>
          <a:xfrm>
            <a:off x="8056325" y="2356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15c870ab0ee_0_0"/>
          <p:cNvSpPr/>
          <p:nvPr/>
        </p:nvSpPr>
        <p:spPr>
          <a:xfrm>
            <a:off x="9604275" y="2356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5c870ab0ee_0_0"/>
          <p:cNvSpPr/>
          <p:nvPr/>
        </p:nvSpPr>
        <p:spPr>
          <a:xfrm flipH="1" rot="-2699092">
            <a:off x="8559453" y="1053352"/>
            <a:ext cx="803344" cy="319895"/>
          </a:xfrm>
          <a:prstGeom prst="rightArrow">
            <a:avLst>
              <a:gd fmla="val 18496" name="adj1"/>
              <a:gd fmla="val 3331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15c870ab0ee_0_0"/>
          <p:cNvSpPr/>
          <p:nvPr/>
        </p:nvSpPr>
        <p:spPr>
          <a:xfrm>
            <a:off x="6508375" y="16834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15c870ab0ee_0_0"/>
          <p:cNvSpPr/>
          <p:nvPr/>
        </p:nvSpPr>
        <p:spPr>
          <a:xfrm>
            <a:off x="8056325" y="16834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15c870ab0ee_0_0"/>
          <p:cNvSpPr/>
          <p:nvPr/>
        </p:nvSpPr>
        <p:spPr>
          <a:xfrm>
            <a:off x="9604275" y="1683400"/>
            <a:ext cx="507600" cy="507600"/>
          </a:xfrm>
          <a:prstGeom prst="ellipse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15c870ab0ee_0_0"/>
          <p:cNvSpPr/>
          <p:nvPr/>
        </p:nvSpPr>
        <p:spPr>
          <a:xfrm rot="-2697927">
            <a:off x="7307885" y="1029208"/>
            <a:ext cx="703430" cy="319683"/>
          </a:xfrm>
          <a:prstGeom prst="rightArrow">
            <a:avLst>
              <a:gd fmla="val 18496" name="adj1"/>
              <a:gd fmla="val 3331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15c870ab0ee_0_0"/>
          <p:cNvSpPr/>
          <p:nvPr/>
        </p:nvSpPr>
        <p:spPr>
          <a:xfrm rot="5400000">
            <a:off x="6413275" y="1053400"/>
            <a:ext cx="507600" cy="319800"/>
          </a:xfrm>
          <a:prstGeom prst="rightArrow">
            <a:avLst>
              <a:gd fmla="val 18496" name="adj1"/>
              <a:gd fmla="val 3331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15c870ab0ee_0_0"/>
          <p:cNvSpPr/>
          <p:nvPr/>
        </p:nvSpPr>
        <p:spPr>
          <a:xfrm flipH="1" rot="5400000">
            <a:off x="9604275" y="1053400"/>
            <a:ext cx="507600" cy="319800"/>
          </a:xfrm>
          <a:prstGeom prst="rightArrow">
            <a:avLst>
              <a:gd fmla="val 18496" name="adj1"/>
              <a:gd fmla="val 3331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a5d427935_0_490"/>
          <p:cNvSpPr/>
          <p:nvPr/>
        </p:nvSpPr>
        <p:spPr>
          <a:xfrm>
            <a:off x="-126375" y="-36200"/>
            <a:ext cx="12318300" cy="6972300"/>
          </a:xfrm>
          <a:prstGeom prst="rect">
            <a:avLst/>
          </a:prstGeom>
          <a:solidFill>
            <a:srgbClr val="888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15a5d427935_0_490"/>
          <p:cNvSpPr txBox="1"/>
          <p:nvPr/>
        </p:nvSpPr>
        <p:spPr>
          <a:xfrm>
            <a:off x="838200" y="3274200"/>
            <a:ext cx="105156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1" lang="en-GB" sz="5000" u="none" cap="none" strike="noStrike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Do you think that tackling  climate change is a priority? </a:t>
            </a:r>
            <a:endParaRPr b="0" i="1" sz="5000" u="none" cap="none" strike="noStrike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[If yes, stand up]</a:t>
            </a:r>
            <a:endParaRPr b="0" i="0" sz="3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g15a5d427935_0_490"/>
          <p:cNvSpPr txBox="1"/>
          <p:nvPr/>
        </p:nvSpPr>
        <p:spPr>
          <a:xfrm>
            <a:off x="863525" y="793750"/>
            <a:ext cx="10515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FFF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Your turn</a:t>
            </a:r>
            <a:r>
              <a:rPr b="0" i="0" lang="en-GB" sz="3600" u="none" cap="none" strike="noStrike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0" i="0" sz="3600" u="none" cap="none" strike="noStrike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UROPARC22 - F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2022-09-12T14:49:44Z</dcterms:created>
  <dc:creator>Fernando Pinillos</dc:creator>
</cp:coreProperties>
</file>