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0"/>
  </p:notesMasterIdLst>
  <p:sldIdLst>
    <p:sldId id="264" r:id="rId3"/>
    <p:sldId id="257" r:id="rId4"/>
    <p:sldId id="258" r:id="rId5"/>
    <p:sldId id="259" r:id="rId6"/>
    <p:sldId id="260" r:id="rId7"/>
    <p:sldId id="261" r:id="rId8"/>
    <p:sldId id="265" r:id="rId9"/>
    <p:sldId id="266" r:id="rId10"/>
    <p:sldId id="267" r:id="rId11"/>
    <p:sldId id="262" r:id="rId12"/>
    <p:sldId id="263" r:id="rId13"/>
    <p:sldId id="268" r:id="rId14"/>
    <p:sldId id="269" r:id="rId15"/>
    <p:sldId id="270" r:id="rId16"/>
    <p:sldId id="271" r:id="rId17"/>
    <p:sldId id="272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Introduction" id="{5329040E-6827-4039-8893-DAC915886120}">
          <p14:sldIdLst>
            <p14:sldId id="264"/>
            <p14:sldId id="257"/>
            <p14:sldId id="258"/>
            <p14:sldId id="259"/>
            <p14:sldId id="260"/>
            <p14:sldId id="261"/>
            <p14:sldId id="265"/>
            <p14:sldId id="266"/>
            <p14:sldId id="267"/>
            <p14:sldId id="262"/>
            <p14:sldId id="263"/>
          </p14:sldIdLst>
        </p14:section>
        <p14:section name="What is Communication?" id="{85427814-9291-4F00-85B8-D5C3F65AAC99}">
          <p14:sldIdLst>
            <p14:sldId id="268"/>
            <p14:sldId id="269"/>
            <p14:sldId id="270"/>
            <p14:sldId id="271"/>
            <p14:sldId id="272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37" autoAdjust="0"/>
  </p:normalViewPr>
  <p:slideViewPr>
    <p:cSldViewPr>
      <p:cViewPr varScale="1">
        <p:scale>
          <a:sx n="98" d="100"/>
          <a:sy n="98" d="100"/>
        </p:scale>
        <p:origin x="-20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4AF1E-D213-4615-9CF2-55E07CD98050}" type="datetimeFigureOut">
              <a:rPr lang="en-GB" smtClean="0"/>
              <a:pPr/>
              <a:t>08/05/2014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08407-ABC3-4160-8B58-911C0111CF3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54165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baseline="0" dirty="0" smtClean="0"/>
              <a:t>Icebreaker: </a:t>
            </a:r>
          </a:p>
          <a:p>
            <a:r>
              <a:rPr lang="en-GB" baseline="0" dirty="0" smtClean="0"/>
              <a:t>Be aware of putting people outside their comfort zones.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4CDDA-F6E9-49B7-A776-560008DAF47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4CDDA-F6E9-49B7-A776-560008DAF47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Red arrow indicates the cycle</a:t>
            </a:r>
            <a:r>
              <a:rPr lang="en-GB" baseline="0" dirty="0" smtClean="0"/>
              <a:t> starts again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8407-ABC3-4160-8B58-911C0111CF3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12328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4CDDA-F6E9-49B7-A776-560008DAF47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Call out answers to flip, or in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small groups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what do we mean by communication?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4CDDA-F6E9-49B7-A776-560008DAF47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</a:t>
            </a:r>
            <a:r>
              <a:rPr lang="en-GB" baseline="0" dirty="0" smtClean="0"/>
              <a:t> is what we think happens...</a:t>
            </a:r>
          </a:p>
          <a:p>
            <a:endParaRPr lang="en-GB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4CDDA-F6E9-49B7-A776-560008DAF47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Not all information gets through.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look at communication as an attempt to pass information from the sender to the receiver – but with obstacles.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 smtClean="0"/>
          </a:p>
          <a:p>
            <a:r>
              <a:rPr lang="en-GB" dirty="0" smtClean="0"/>
              <a:t>Why? What stops the information</a:t>
            </a:r>
            <a:r>
              <a:rPr lang="en-GB" baseline="0" dirty="0" smtClean="0"/>
              <a:t> getting through? Group work.</a:t>
            </a:r>
            <a:endParaRPr lang="en-GB" dirty="0" smtClean="0"/>
          </a:p>
          <a:p>
            <a:endParaRPr lang="en-GB" sz="1200" b="1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4CDDA-F6E9-49B7-A776-560008DAF47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Why?</a:t>
            </a:r>
          </a:p>
          <a:p>
            <a:r>
              <a:rPr lang="en-GB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</a:t>
            </a:r>
            <a:r>
              <a:rPr lang="en-GB" sz="1200" b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we communicate is just as important as </a:t>
            </a:r>
            <a:r>
              <a:rPr lang="en-GB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en-GB" sz="1200" b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we communicate. It will actually affect </a:t>
            </a:r>
            <a:r>
              <a:rPr lang="en-GB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en-GB" sz="1200" b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we communicate.</a:t>
            </a:r>
          </a:p>
          <a:p>
            <a:r>
              <a:rPr lang="en-GB" sz="1200" b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We’ll look at some</a:t>
            </a:r>
            <a:r>
              <a:rPr lang="en-GB" sz="1200" b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these during this course.</a:t>
            </a:r>
            <a:endParaRPr lang="en-US" sz="1200" b="1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4CDDA-F6E9-49B7-A776-560008DAF47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Example about mis</a:t>
            </a:r>
            <a:r>
              <a:rPr lang="en-GB" baseline="0" dirty="0" smtClean="0"/>
              <a:t>communication</a:t>
            </a:r>
            <a:endParaRPr lang="en-GB" dirty="0" smtClean="0"/>
          </a:p>
          <a:p>
            <a:r>
              <a:rPr lang="en-GB" dirty="0" smtClean="0"/>
              <a:t>In groups identify what</a:t>
            </a:r>
            <a:r>
              <a:rPr lang="en-GB" baseline="0" dirty="0" smtClean="0"/>
              <a:t> happens when it doesn’t work properly.  Think of examples. Feedback to group.</a:t>
            </a:r>
          </a:p>
          <a:p>
            <a:r>
              <a:rPr lang="en-GB" baseline="0" smtClean="0"/>
              <a:t>To </a:t>
            </a:r>
            <a:r>
              <a:rPr lang="en-GB" baseline="0" dirty="0" smtClean="0"/>
              <a:t>make sure it does happen properly – covered in the rest of the course.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4CDDA-F6E9-49B7-A776-560008DAF47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679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3667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4887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3E858-0A84-4381-9ABF-8ACA5151F9BD}" type="slidenum">
              <a:rPr lang="en-GB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8685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6184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4595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2677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3305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2096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6334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779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86200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7317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934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51525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39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62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758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989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6615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304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480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283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3978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5/8/2014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01629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708920"/>
            <a:ext cx="7772400" cy="1470025"/>
          </a:xfrm>
        </p:spPr>
        <p:txBody>
          <a:bodyPr/>
          <a:lstStyle/>
          <a:p>
            <a:r>
              <a:rPr lang="en-GB" dirty="0" smtClean="0"/>
              <a:t>Communication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752600"/>
          </a:xfrm>
        </p:spPr>
        <p:txBody>
          <a:bodyPr/>
          <a:lstStyle/>
          <a:p>
            <a:r>
              <a:rPr lang="en-GB" dirty="0" smtClean="0"/>
              <a:t>Or, </a:t>
            </a:r>
          </a:p>
          <a:p>
            <a:r>
              <a:rPr lang="en-GB" dirty="0" smtClean="0"/>
              <a:t>Have you heard what</a:t>
            </a:r>
          </a:p>
          <a:p>
            <a:r>
              <a:rPr lang="en-GB" dirty="0" smtClean="0"/>
              <a:t> I think I’ve said?</a:t>
            </a:r>
            <a:endParaRPr lang="en-US" dirty="0"/>
          </a:p>
        </p:txBody>
      </p:sp>
      <p:pic>
        <p:nvPicPr>
          <p:cNvPr id="1028" name="Picture 4" descr="C:\Documents and Settings\Janice\Local Settings\Temporary Internet Files\Content.IE5\BVI7R3W8\MC9002312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04664"/>
            <a:ext cx="3888432" cy="28373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7456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971800" y="381000"/>
            <a:ext cx="3429000" cy="914400"/>
          </a:xfrm>
        </p:spPr>
        <p:txBody>
          <a:bodyPr/>
          <a:lstStyle/>
          <a:p>
            <a:pPr algn="l" eaLnBrk="1" hangingPunct="1"/>
            <a:r>
              <a:rPr lang="en-GB" sz="3600" smtClean="0">
                <a:latin typeface="Arial" charset="0"/>
                <a:cs typeface="Times New Roman" pitchFamily="18" charset="0"/>
              </a:rPr>
              <a:t>Learning Cycle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657600" y="1447800"/>
            <a:ext cx="190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prstClr val="white"/>
                </a:solidFill>
                <a:latin typeface="Arial" charset="0"/>
              </a:rPr>
              <a:t>Having an Experience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5791200" y="2133600"/>
            <a:ext cx="2286000" cy="2101850"/>
            <a:chOff x="3648" y="1344"/>
            <a:chExt cx="1440" cy="1324"/>
          </a:xfrm>
        </p:grpSpPr>
        <p:sp>
          <p:nvSpPr>
            <p:cNvPr id="5150" name="Text Box 7"/>
            <p:cNvSpPr txBox="1">
              <a:spLocks noChangeArrowheads="1"/>
            </p:cNvSpPr>
            <p:nvPr/>
          </p:nvSpPr>
          <p:spPr bwMode="auto">
            <a:xfrm>
              <a:off x="3888" y="1920"/>
              <a:ext cx="120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>
                  <a:solidFill>
                    <a:prstClr val="white"/>
                  </a:solidFill>
                  <a:latin typeface="Arial" charset="0"/>
                </a:rPr>
                <a:t>Reviewing the Experience</a:t>
              </a: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 rot="427897">
              <a:off x="3648" y="1344"/>
              <a:ext cx="1126" cy="492"/>
              <a:chOff x="1795" y="3481"/>
              <a:chExt cx="4112" cy="2310"/>
            </a:xfrm>
          </p:grpSpPr>
          <p:sp>
            <p:nvSpPr>
              <p:cNvPr id="5152" name="Freeform 10"/>
              <p:cNvSpPr>
                <a:spLocks/>
              </p:cNvSpPr>
              <p:nvPr/>
            </p:nvSpPr>
            <p:spPr bwMode="auto">
              <a:xfrm>
                <a:off x="1798" y="3489"/>
                <a:ext cx="2379" cy="1517"/>
              </a:xfrm>
              <a:custGeom>
                <a:avLst/>
                <a:gdLst>
                  <a:gd name="T0" fmla="*/ 0 w 2379"/>
                  <a:gd name="T1" fmla="*/ 0 h 1517"/>
                  <a:gd name="T2" fmla="*/ 0 w 2379"/>
                  <a:gd name="T3" fmla="*/ 112 h 1517"/>
                  <a:gd name="T4" fmla="*/ 172 w 2379"/>
                  <a:gd name="T5" fmla="*/ 142 h 1517"/>
                  <a:gd name="T6" fmla="*/ 329 w 2379"/>
                  <a:gd name="T7" fmla="*/ 180 h 1517"/>
                  <a:gd name="T8" fmla="*/ 472 w 2379"/>
                  <a:gd name="T9" fmla="*/ 225 h 1517"/>
                  <a:gd name="T10" fmla="*/ 619 w 2379"/>
                  <a:gd name="T11" fmla="*/ 270 h 1517"/>
                  <a:gd name="T12" fmla="*/ 744 w 2379"/>
                  <a:gd name="T13" fmla="*/ 315 h 1517"/>
                  <a:gd name="T14" fmla="*/ 849 w 2379"/>
                  <a:gd name="T15" fmla="*/ 360 h 1517"/>
                  <a:gd name="T16" fmla="*/ 947 w 2379"/>
                  <a:gd name="T17" fmla="*/ 400 h 1517"/>
                  <a:gd name="T18" fmla="*/ 1059 w 2379"/>
                  <a:gd name="T19" fmla="*/ 452 h 1517"/>
                  <a:gd name="T20" fmla="*/ 1157 w 2379"/>
                  <a:gd name="T21" fmla="*/ 512 h 1517"/>
                  <a:gd name="T22" fmla="*/ 1269 w 2379"/>
                  <a:gd name="T23" fmla="*/ 587 h 1517"/>
                  <a:gd name="T24" fmla="*/ 1359 w 2379"/>
                  <a:gd name="T25" fmla="*/ 655 h 1517"/>
                  <a:gd name="T26" fmla="*/ 1449 w 2379"/>
                  <a:gd name="T27" fmla="*/ 722 h 1517"/>
                  <a:gd name="T28" fmla="*/ 1532 w 2379"/>
                  <a:gd name="T29" fmla="*/ 797 h 1517"/>
                  <a:gd name="T30" fmla="*/ 1637 w 2379"/>
                  <a:gd name="T31" fmla="*/ 887 h 1517"/>
                  <a:gd name="T32" fmla="*/ 1749 w 2379"/>
                  <a:gd name="T33" fmla="*/ 992 h 1517"/>
                  <a:gd name="T34" fmla="*/ 1814 w 2379"/>
                  <a:gd name="T35" fmla="*/ 1067 h 1517"/>
                  <a:gd name="T36" fmla="*/ 1882 w 2379"/>
                  <a:gd name="T37" fmla="*/ 1147 h 1517"/>
                  <a:gd name="T38" fmla="*/ 1949 w 2379"/>
                  <a:gd name="T39" fmla="*/ 1225 h 1517"/>
                  <a:gd name="T40" fmla="*/ 2009 w 2379"/>
                  <a:gd name="T41" fmla="*/ 1300 h 1517"/>
                  <a:gd name="T42" fmla="*/ 2084 w 2379"/>
                  <a:gd name="T43" fmla="*/ 1420 h 1517"/>
                  <a:gd name="T44" fmla="*/ 2129 w 2379"/>
                  <a:gd name="T45" fmla="*/ 1517 h 1517"/>
                  <a:gd name="T46" fmla="*/ 2379 w 2379"/>
                  <a:gd name="T47" fmla="*/ 1487 h 1517"/>
                  <a:gd name="T48" fmla="*/ 2297 w 2379"/>
                  <a:gd name="T49" fmla="*/ 1322 h 1517"/>
                  <a:gd name="T50" fmla="*/ 2174 w 2379"/>
                  <a:gd name="T51" fmla="*/ 1147 h 1517"/>
                  <a:gd name="T52" fmla="*/ 2047 w 2379"/>
                  <a:gd name="T53" fmla="*/ 1000 h 1517"/>
                  <a:gd name="T54" fmla="*/ 1882 w 2379"/>
                  <a:gd name="T55" fmla="*/ 842 h 1517"/>
                  <a:gd name="T56" fmla="*/ 1659 w 2379"/>
                  <a:gd name="T57" fmla="*/ 617 h 1517"/>
                  <a:gd name="T58" fmla="*/ 1412 w 2379"/>
                  <a:gd name="T59" fmla="*/ 430 h 1517"/>
                  <a:gd name="T60" fmla="*/ 1149 w 2379"/>
                  <a:gd name="T61" fmla="*/ 270 h 1517"/>
                  <a:gd name="T62" fmla="*/ 917 w 2379"/>
                  <a:gd name="T63" fmla="*/ 172 h 1517"/>
                  <a:gd name="T64" fmla="*/ 627 w 2379"/>
                  <a:gd name="T65" fmla="*/ 75 h 1517"/>
                  <a:gd name="T66" fmla="*/ 389 w 2379"/>
                  <a:gd name="T67" fmla="*/ 37 h 1517"/>
                  <a:gd name="T68" fmla="*/ 0 w 2379"/>
                  <a:gd name="T69" fmla="*/ 0 h 151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379"/>
                  <a:gd name="T106" fmla="*/ 0 h 1517"/>
                  <a:gd name="T107" fmla="*/ 2379 w 2379"/>
                  <a:gd name="T108" fmla="*/ 1517 h 151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379" h="1517">
                    <a:moveTo>
                      <a:pt x="0" y="0"/>
                    </a:moveTo>
                    <a:lnTo>
                      <a:pt x="0" y="112"/>
                    </a:lnTo>
                    <a:lnTo>
                      <a:pt x="172" y="142"/>
                    </a:lnTo>
                    <a:lnTo>
                      <a:pt x="329" y="180"/>
                    </a:lnTo>
                    <a:lnTo>
                      <a:pt x="472" y="225"/>
                    </a:lnTo>
                    <a:lnTo>
                      <a:pt x="619" y="270"/>
                    </a:lnTo>
                    <a:lnTo>
                      <a:pt x="744" y="315"/>
                    </a:lnTo>
                    <a:lnTo>
                      <a:pt x="849" y="360"/>
                    </a:lnTo>
                    <a:lnTo>
                      <a:pt x="947" y="400"/>
                    </a:lnTo>
                    <a:lnTo>
                      <a:pt x="1059" y="452"/>
                    </a:lnTo>
                    <a:lnTo>
                      <a:pt x="1157" y="512"/>
                    </a:lnTo>
                    <a:lnTo>
                      <a:pt x="1269" y="587"/>
                    </a:lnTo>
                    <a:lnTo>
                      <a:pt x="1359" y="655"/>
                    </a:lnTo>
                    <a:lnTo>
                      <a:pt x="1449" y="722"/>
                    </a:lnTo>
                    <a:lnTo>
                      <a:pt x="1532" y="797"/>
                    </a:lnTo>
                    <a:lnTo>
                      <a:pt x="1637" y="887"/>
                    </a:lnTo>
                    <a:lnTo>
                      <a:pt x="1749" y="992"/>
                    </a:lnTo>
                    <a:lnTo>
                      <a:pt x="1814" y="1067"/>
                    </a:lnTo>
                    <a:lnTo>
                      <a:pt x="1882" y="1147"/>
                    </a:lnTo>
                    <a:lnTo>
                      <a:pt x="1949" y="1225"/>
                    </a:lnTo>
                    <a:lnTo>
                      <a:pt x="2009" y="1300"/>
                    </a:lnTo>
                    <a:lnTo>
                      <a:pt x="2084" y="1420"/>
                    </a:lnTo>
                    <a:lnTo>
                      <a:pt x="2129" y="1517"/>
                    </a:lnTo>
                    <a:lnTo>
                      <a:pt x="2379" y="1487"/>
                    </a:lnTo>
                    <a:lnTo>
                      <a:pt x="2297" y="1322"/>
                    </a:lnTo>
                    <a:lnTo>
                      <a:pt x="2174" y="1147"/>
                    </a:lnTo>
                    <a:lnTo>
                      <a:pt x="2047" y="1000"/>
                    </a:lnTo>
                    <a:lnTo>
                      <a:pt x="1882" y="842"/>
                    </a:lnTo>
                    <a:lnTo>
                      <a:pt x="1659" y="617"/>
                    </a:lnTo>
                    <a:lnTo>
                      <a:pt x="1412" y="430"/>
                    </a:lnTo>
                    <a:lnTo>
                      <a:pt x="1149" y="270"/>
                    </a:lnTo>
                    <a:lnTo>
                      <a:pt x="917" y="172"/>
                    </a:lnTo>
                    <a:lnTo>
                      <a:pt x="627" y="75"/>
                    </a:lnTo>
                    <a:lnTo>
                      <a:pt x="389" y="37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50000">
                    <a:srgbClr val="767600"/>
                  </a:gs>
                  <a:gs pos="100000">
                    <a:srgbClr val="FFFF00"/>
                  </a:gs>
                </a:gsLst>
                <a:lin ang="54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53" name="Freeform 11"/>
              <p:cNvSpPr>
                <a:spLocks/>
              </p:cNvSpPr>
              <p:nvPr/>
            </p:nvSpPr>
            <p:spPr bwMode="auto">
              <a:xfrm>
                <a:off x="4675" y="4706"/>
                <a:ext cx="1232" cy="1085"/>
              </a:xfrm>
              <a:custGeom>
                <a:avLst/>
                <a:gdLst>
                  <a:gd name="T0" fmla="*/ 0 w 1232"/>
                  <a:gd name="T1" fmla="*/ 838 h 1085"/>
                  <a:gd name="T2" fmla="*/ 0 w 1232"/>
                  <a:gd name="T3" fmla="*/ 1085 h 1085"/>
                  <a:gd name="T4" fmla="*/ 50 w 1232"/>
                  <a:gd name="T5" fmla="*/ 1023 h 1085"/>
                  <a:gd name="T6" fmla="*/ 105 w 1232"/>
                  <a:gd name="T7" fmla="*/ 958 h 1085"/>
                  <a:gd name="T8" fmla="*/ 177 w 1232"/>
                  <a:gd name="T9" fmla="*/ 890 h 1085"/>
                  <a:gd name="T10" fmla="*/ 267 w 1232"/>
                  <a:gd name="T11" fmla="*/ 813 h 1085"/>
                  <a:gd name="T12" fmla="*/ 355 w 1232"/>
                  <a:gd name="T13" fmla="*/ 728 h 1085"/>
                  <a:gd name="T14" fmla="*/ 445 w 1232"/>
                  <a:gd name="T15" fmla="*/ 648 h 1085"/>
                  <a:gd name="T16" fmla="*/ 527 w 1232"/>
                  <a:gd name="T17" fmla="*/ 580 h 1085"/>
                  <a:gd name="T18" fmla="*/ 602 w 1232"/>
                  <a:gd name="T19" fmla="*/ 520 h 1085"/>
                  <a:gd name="T20" fmla="*/ 685 w 1232"/>
                  <a:gd name="T21" fmla="*/ 465 h 1085"/>
                  <a:gd name="T22" fmla="*/ 770 w 1232"/>
                  <a:gd name="T23" fmla="*/ 410 h 1085"/>
                  <a:gd name="T24" fmla="*/ 870 w 1232"/>
                  <a:gd name="T25" fmla="*/ 353 h 1085"/>
                  <a:gd name="T26" fmla="*/ 962 w 1232"/>
                  <a:gd name="T27" fmla="*/ 308 h 1085"/>
                  <a:gd name="T28" fmla="*/ 1057 w 1232"/>
                  <a:gd name="T29" fmla="*/ 268 h 1085"/>
                  <a:gd name="T30" fmla="*/ 1157 w 1232"/>
                  <a:gd name="T31" fmla="*/ 225 h 1085"/>
                  <a:gd name="T32" fmla="*/ 1232 w 1232"/>
                  <a:gd name="T33" fmla="*/ 190 h 1085"/>
                  <a:gd name="T34" fmla="*/ 1232 w 1232"/>
                  <a:gd name="T35" fmla="*/ 0 h 1085"/>
                  <a:gd name="T36" fmla="*/ 1097 w 1232"/>
                  <a:gd name="T37" fmla="*/ 38 h 1085"/>
                  <a:gd name="T38" fmla="*/ 900 w 1232"/>
                  <a:gd name="T39" fmla="*/ 123 h 1085"/>
                  <a:gd name="T40" fmla="*/ 647 w 1232"/>
                  <a:gd name="T41" fmla="*/ 230 h 1085"/>
                  <a:gd name="T42" fmla="*/ 462 w 1232"/>
                  <a:gd name="T43" fmla="*/ 345 h 1085"/>
                  <a:gd name="T44" fmla="*/ 292 w 1232"/>
                  <a:gd name="T45" fmla="*/ 510 h 1085"/>
                  <a:gd name="T46" fmla="*/ 125 w 1232"/>
                  <a:gd name="T47" fmla="*/ 648 h 1085"/>
                  <a:gd name="T48" fmla="*/ 0 w 1232"/>
                  <a:gd name="T49" fmla="*/ 780 h 1085"/>
                  <a:gd name="T50" fmla="*/ 0 w 1232"/>
                  <a:gd name="T51" fmla="*/ 1083 h 1085"/>
                  <a:gd name="T52" fmla="*/ 0 w 1232"/>
                  <a:gd name="T53" fmla="*/ 1078 h 1085"/>
                  <a:gd name="T54" fmla="*/ 0 w 1232"/>
                  <a:gd name="T55" fmla="*/ 838 h 108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232"/>
                  <a:gd name="T85" fmla="*/ 0 h 1085"/>
                  <a:gd name="T86" fmla="*/ 1232 w 1232"/>
                  <a:gd name="T87" fmla="*/ 1085 h 108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232" h="1085">
                    <a:moveTo>
                      <a:pt x="0" y="838"/>
                    </a:moveTo>
                    <a:lnTo>
                      <a:pt x="0" y="1085"/>
                    </a:lnTo>
                    <a:lnTo>
                      <a:pt x="50" y="1023"/>
                    </a:lnTo>
                    <a:lnTo>
                      <a:pt x="105" y="958"/>
                    </a:lnTo>
                    <a:lnTo>
                      <a:pt x="177" y="890"/>
                    </a:lnTo>
                    <a:lnTo>
                      <a:pt x="267" y="813"/>
                    </a:lnTo>
                    <a:lnTo>
                      <a:pt x="355" y="728"/>
                    </a:lnTo>
                    <a:lnTo>
                      <a:pt x="445" y="648"/>
                    </a:lnTo>
                    <a:lnTo>
                      <a:pt x="527" y="580"/>
                    </a:lnTo>
                    <a:lnTo>
                      <a:pt x="602" y="520"/>
                    </a:lnTo>
                    <a:lnTo>
                      <a:pt x="685" y="465"/>
                    </a:lnTo>
                    <a:lnTo>
                      <a:pt x="770" y="410"/>
                    </a:lnTo>
                    <a:lnTo>
                      <a:pt x="870" y="353"/>
                    </a:lnTo>
                    <a:lnTo>
                      <a:pt x="962" y="308"/>
                    </a:lnTo>
                    <a:lnTo>
                      <a:pt x="1057" y="268"/>
                    </a:lnTo>
                    <a:lnTo>
                      <a:pt x="1157" y="225"/>
                    </a:lnTo>
                    <a:lnTo>
                      <a:pt x="1232" y="190"/>
                    </a:lnTo>
                    <a:lnTo>
                      <a:pt x="1232" y="0"/>
                    </a:lnTo>
                    <a:lnTo>
                      <a:pt x="1097" y="38"/>
                    </a:lnTo>
                    <a:lnTo>
                      <a:pt x="900" y="123"/>
                    </a:lnTo>
                    <a:lnTo>
                      <a:pt x="647" y="230"/>
                    </a:lnTo>
                    <a:lnTo>
                      <a:pt x="462" y="345"/>
                    </a:lnTo>
                    <a:lnTo>
                      <a:pt x="292" y="510"/>
                    </a:lnTo>
                    <a:lnTo>
                      <a:pt x="125" y="648"/>
                    </a:lnTo>
                    <a:lnTo>
                      <a:pt x="0" y="780"/>
                    </a:lnTo>
                    <a:lnTo>
                      <a:pt x="0" y="1083"/>
                    </a:lnTo>
                    <a:lnTo>
                      <a:pt x="0" y="1078"/>
                    </a:lnTo>
                    <a:lnTo>
                      <a:pt x="0" y="83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50000">
                    <a:srgbClr val="767600"/>
                  </a:gs>
                  <a:gs pos="100000">
                    <a:srgbClr val="FFFF00"/>
                  </a:gs>
                </a:gsLst>
                <a:lin ang="54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54" name="Freeform 12"/>
              <p:cNvSpPr>
                <a:spLocks/>
              </p:cNvSpPr>
              <p:nvPr/>
            </p:nvSpPr>
            <p:spPr bwMode="auto">
              <a:xfrm>
                <a:off x="3197" y="5114"/>
                <a:ext cx="1473" cy="675"/>
              </a:xfrm>
              <a:custGeom>
                <a:avLst/>
                <a:gdLst>
                  <a:gd name="T0" fmla="*/ 0 w 1473"/>
                  <a:gd name="T1" fmla="*/ 0 h 675"/>
                  <a:gd name="T2" fmla="*/ 0 w 1473"/>
                  <a:gd name="T3" fmla="*/ 207 h 675"/>
                  <a:gd name="T4" fmla="*/ 95 w 1473"/>
                  <a:gd name="T5" fmla="*/ 225 h 675"/>
                  <a:gd name="T6" fmla="*/ 193 w 1473"/>
                  <a:gd name="T7" fmla="*/ 242 h 675"/>
                  <a:gd name="T8" fmla="*/ 285 w 1473"/>
                  <a:gd name="T9" fmla="*/ 265 h 675"/>
                  <a:gd name="T10" fmla="*/ 380 w 1473"/>
                  <a:gd name="T11" fmla="*/ 287 h 675"/>
                  <a:gd name="T12" fmla="*/ 490 w 1473"/>
                  <a:gd name="T13" fmla="*/ 315 h 675"/>
                  <a:gd name="T14" fmla="*/ 610 w 1473"/>
                  <a:gd name="T15" fmla="*/ 345 h 675"/>
                  <a:gd name="T16" fmla="*/ 760 w 1473"/>
                  <a:gd name="T17" fmla="*/ 390 h 675"/>
                  <a:gd name="T18" fmla="*/ 905 w 1473"/>
                  <a:gd name="T19" fmla="*/ 430 h 675"/>
                  <a:gd name="T20" fmla="*/ 1000 w 1473"/>
                  <a:gd name="T21" fmla="*/ 462 h 675"/>
                  <a:gd name="T22" fmla="*/ 1113 w 1473"/>
                  <a:gd name="T23" fmla="*/ 507 h 675"/>
                  <a:gd name="T24" fmla="*/ 1235 w 1473"/>
                  <a:gd name="T25" fmla="*/ 557 h 675"/>
                  <a:gd name="T26" fmla="*/ 1345 w 1473"/>
                  <a:gd name="T27" fmla="*/ 607 h 675"/>
                  <a:gd name="T28" fmla="*/ 1425 w 1473"/>
                  <a:gd name="T29" fmla="*/ 647 h 675"/>
                  <a:gd name="T30" fmla="*/ 1473 w 1473"/>
                  <a:gd name="T31" fmla="*/ 675 h 675"/>
                  <a:gd name="T32" fmla="*/ 1473 w 1473"/>
                  <a:gd name="T33" fmla="*/ 417 h 675"/>
                  <a:gd name="T34" fmla="*/ 1380 w 1473"/>
                  <a:gd name="T35" fmla="*/ 352 h 675"/>
                  <a:gd name="T36" fmla="*/ 1195 w 1473"/>
                  <a:gd name="T37" fmla="*/ 262 h 675"/>
                  <a:gd name="T38" fmla="*/ 980 w 1473"/>
                  <a:gd name="T39" fmla="*/ 172 h 675"/>
                  <a:gd name="T40" fmla="*/ 788 w 1473"/>
                  <a:gd name="T41" fmla="*/ 122 h 675"/>
                  <a:gd name="T42" fmla="*/ 565 w 1473"/>
                  <a:gd name="T43" fmla="*/ 60 h 675"/>
                  <a:gd name="T44" fmla="*/ 343 w 1473"/>
                  <a:gd name="T45" fmla="*/ 17 h 675"/>
                  <a:gd name="T46" fmla="*/ 185 w 1473"/>
                  <a:gd name="T47" fmla="*/ 2 h 675"/>
                  <a:gd name="T48" fmla="*/ 0 w 1473"/>
                  <a:gd name="T49" fmla="*/ 0 h 6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73"/>
                  <a:gd name="T76" fmla="*/ 0 h 675"/>
                  <a:gd name="T77" fmla="*/ 1473 w 1473"/>
                  <a:gd name="T78" fmla="*/ 675 h 6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73" h="675">
                    <a:moveTo>
                      <a:pt x="0" y="0"/>
                    </a:moveTo>
                    <a:lnTo>
                      <a:pt x="0" y="207"/>
                    </a:lnTo>
                    <a:lnTo>
                      <a:pt x="95" y="225"/>
                    </a:lnTo>
                    <a:lnTo>
                      <a:pt x="193" y="242"/>
                    </a:lnTo>
                    <a:lnTo>
                      <a:pt x="285" y="265"/>
                    </a:lnTo>
                    <a:lnTo>
                      <a:pt x="380" y="287"/>
                    </a:lnTo>
                    <a:lnTo>
                      <a:pt x="490" y="315"/>
                    </a:lnTo>
                    <a:lnTo>
                      <a:pt x="610" y="345"/>
                    </a:lnTo>
                    <a:lnTo>
                      <a:pt x="760" y="390"/>
                    </a:lnTo>
                    <a:lnTo>
                      <a:pt x="905" y="430"/>
                    </a:lnTo>
                    <a:lnTo>
                      <a:pt x="1000" y="462"/>
                    </a:lnTo>
                    <a:lnTo>
                      <a:pt x="1113" y="507"/>
                    </a:lnTo>
                    <a:lnTo>
                      <a:pt x="1235" y="557"/>
                    </a:lnTo>
                    <a:lnTo>
                      <a:pt x="1345" y="607"/>
                    </a:lnTo>
                    <a:lnTo>
                      <a:pt x="1425" y="647"/>
                    </a:lnTo>
                    <a:lnTo>
                      <a:pt x="1473" y="675"/>
                    </a:lnTo>
                    <a:lnTo>
                      <a:pt x="1473" y="417"/>
                    </a:lnTo>
                    <a:lnTo>
                      <a:pt x="1380" y="352"/>
                    </a:lnTo>
                    <a:lnTo>
                      <a:pt x="1195" y="262"/>
                    </a:lnTo>
                    <a:lnTo>
                      <a:pt x="980" y="172"/>
                    </a:lnTo>
                    <a:lnTo>
                      <a:pt x="788" y="122"/>
                    </a:lnTo>
                    <a:lnTo>
                      <a:pt x="565" y="60"/>
                    </a:lnTo>
                    <a:lnTo>
                      <a:pt x="343" y="17"/>
                    </a:lnTo>
                    <a:lnTo>
                      <a:pt x="185" y="2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50000">
                    <a:srgbClr val="767600"/>
                  </a:gs>
                  <a:gs pos="100000">
                    <a:srgbClr val="FFFF00"/>
                  </a:gs>
                </a:gsLst>
                <a:lin ang="54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55" name="Freeform 13"/>
              <p:cNvSpPr>
                <a:spLocks/>
              </p:cNvSpPr>
              <p:nvPr/>
            </p:nvSpPr>
            <p:spPr bwMode="auto">
              <a:xfrm>
                <a:off x="1795" y="3481"/>
                <a:ext cx="4112" cy="2058"/>
              </a:xfrm>
              <a:custGeom>
                <a:avLst/>
                <a:gdLst>
                  <a:gd name="T0" fmla="*/ 225 w 4112"/>
                  <a:gd name="T1" fmla="*/ 0 h 2058"/>
                  <a:gd name="T2" fmla="*/ 472 w 4112"/>
                  <a:gd name="T3" fmla="*/ 0 h 2058"/>
                  <a:gd name="T4" fmla="*/ 727 w 4112"/>
                  <a:gd name="T5" fmla="*/ 15 h 2058"/>
                  <a:gd name="T6" fmla="*/ 965 w 4112"/>
                  <a:gd name="T7" fmla="*/ 53 h 2058"/>
                  <a:gd name="T8" fmla="*/ 1240 w 4112"/>
                  <a:gd name="T9" fmla="*/ 113 h 2058"/>
                  <a:gd name="T10" fmla="*/ 1502 w 4112"/>
                  <a:gd name="T11" fmla="*/ 195 h 2058"/>
                  <a:gd name="T12" fmla="*/ 1780 w 4112"/>
                  <a:gd name="T13" fmla="*/ 308 h 2058"/>
                  <a:gd name="T14" fmla="*/ 2027 w 4112"/>
                  <a:gd name="T15" fmla="*/ 425 h 2058"/>
                  <a:gd name="T16" fmla="*/ 2262 w 4112"/>
                  <a:gd name="T17" fmla="*/ 543 h 2058"/>
                  <a:gd name="T18" fmla="*/ 2502 w 4112"/>
                  <a:gd name="T19" fmla="*/ 678 h 2058"/>
                  <a:gd name="T20" fmla="*/ 2727 w 4112"/>
                  <a:gd name="T21" fmla="*/ 828 h 2058"/>
                  <a:gd name="T22" fmla="*/ 2945 w 4112"/>
                  <a:gd name="T23" fmla="*/ 1000 h 2058"/>
                  <a:gd name="T24" fmla="*/ 3122 w 4112"/>
                  <a:gd name="T25" fmla="*/ 1173 h 2058"/>
                  <a:gd name="T26" fmla="*/ 3242 w 4112"/>
                  <a:gd name="T27" fmla="*/ 1333 h 2058"/>
                  <a:gd name="T28" fmla="*/ 3990 w 4112"/>
                  <a:gd name="T29" fmla="*/ 1280 h 2058"/>
                  <a:gd name="T30" fmla="*/ 3735 w 4112"/>
                  <a:gd name="T31" fmla="*/ 1393 h 2058"/>
                  <a:gd name="T32" fmla="*/ 3557 w 4112"/>
                  <a:gd name="T33" fmla="*/ 1483 h 2058"/>
                  <a:gd name="T34" fmla="*/ 3410 w 4112"/>
                  <a:gd name="T35" fmla="*/ 1575 h 2058"/>
                  <a:gd name="T36" fmla="*/ 3267 w 4112"/>
                  <a:gd name="T37" fmla="*/ 1690 h 2058"/>
                  <a:gd name="T38" fmla="*/ 3100 w 4112"/>
                  <a:gd name="T39" fmla="*/ 1840 h 2058"/>
                  <a:gd name="T40" fmla="*/ 2945 w 4112"/>
                  <a:gd name="T41" fmla="*/ 1990 h 2058"/>
                  <a:gd name="T42" fmla="*/ 2810 w 4112"/>
                  <a:gd name="T43" fmla="*/ 2028 h 2058"/>
                  <a:gd name="T44" fmla="*/ 2670 w 4112"/>
                  <a:gd name="T45" fmla="*/ 1958 h 2058"/>
                  <a:gd name="T46" fmla="*/ 2497 w 4112"/>
                  <a:gd name="T47" fmla="*/ 1888 h 2058"/>
                  <a:gd name="T48" fmla="*/ 2340 w 4112"/>
                  <a:gd name="T49" fmla="*/ 1838 h 2058"/>
                  <a:gd name="T50" fmla="*/ 2160 w 4112"/>
                  <a:gd name="T51" fmla="*/ 1788 h 2058"/>
                  <a:gd name="T52" fmla="*/ 1977 w 4112"/>
                  <a:gd name="T53" fmla="*/ 1740 h 2058"/>
                  <a:gd name="T54" fmla="*/ 1800 w 4112"/>
                  <a:gd name="T55" fmla="*/ 1703 h 2058"/>
                  <a:gd name="T56" fmla="*/ 1630 w 4112"/>
                  <a:gd name="T57" fmla="*/ 1665 h 2058"/>
                  <a:gd name="T58" fmla="*/ 1400 w 4112"/>
                  <a:gd name="T59" fmla="*/ 1630 h 2058"/>
                  <a:gd name="T60" fmla="*/ 2240 w 4112"/>
                  <a:gd name="T61" fmla="*/ 1355 h 2058"/>
                  <a:gd name="T62" fmla="*/ 2042 w 4112"/>
                  <a:gd name="T63" fmla="*/ 1098 h 2058"/>
                  <a:gd name="T64" fmla="*/ 1892 w 4112"/>
                  <a:gd name="T65" fmla="*/ 948 h 2058"/>
                  <a:gd name="T66" fmla="*/ 1675 w 4112"/>
                  <a:gd name="T67" fmla="*/ 745 h 2058"/>
                  <a:gd name="T68" fmla="*/ 1487 w 4112"/>
                  <a:gd name="T69" fmla="*/ 588 h 2058"/>
                  <a:gd name="T70" fmla="*/ 1337 w 4112"/>
                  <a:gd name="T71" fmla="*/ 470 h 2058"/>
                  <a:gd name="T72" fmla="*/ 1150 w 4112"/>
                  <a:gd name="T73" fmla="*/ 353 h 2058"/>
                  <a:gd name="T74" fmla="*/ 957 w 4112"/>
                  <a:gd name="T75" fmla="*/ 255 h 2058"/>
                  <a:gd name="T76" fmla="*/ 727 w 4112"/>
                  <a:gd name="T77" fmla="*/ 173 h 2058"/>
                  <a:gd name="T78" fmla="*/ 480 w 4112"/>
                  <a:gd name="T79" fmla="*/ 113 h 2058"/>
                  <a:gd name="T80" fmla="*/ 217 w 4112"/>
                  <a:gd name="T81" fmla="*/ 60 h 205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112"/>
                  <a:gd name="T124" fmla="*/ 0 h 2058"/>
                  <a:gd name="T125" fmla="*/ 4112 w 4112"/>
                  <a:gd name="T126" fmla="*/ 2058 h 205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112" h="2058">
                    <a:moveTo>
                      <a:pt x="0" y="15"/>
                    </a:moveTo>
                    <a:lnTo>
                      <a:pt x="225" y="0"/>
                    </a:lnTo>
                    <a:lnTo>
                      <a:pt x="337" y="0"/>
                    </a:lnTo>
                    <a:lnTo>
                      <a:pt x="472" y="0"/>
                    </a:lnTo>
                    <a:lnTo>
                      <a:pt x="600" y="8"/>
                    </a:lnTo>
                    <a:lnTo>
                      <a:pt x="727" y="15"/>
                    </a:lnTo>
                    <a:lnTo>
                      <a:pt x="852" y="30"/>
                    </a:lnTo>
                    <a:lnTo>
                      <a:pt x="965" y="53"/>
                    </a:lnTo>
                    <a:lnTo>
                      <a:pt x="1090" y="75"/>
                    </a:lnTo>
                    <a:lnTo>
                      <a:pt x="1240" y="113"/>
                    </a:lnTo>
                    <a:lnTo>
                      <a:pt x="1375" y="158"/>
                    </a:lnTo>
                    <a:lnTo>
                      <a:pt x="1502" y="195"/>
                    </a:lnTo>
                    <a:lnTo>
                      <a:pt x="1645" y="248"/>
                    </a:lnTo>
                    <a:lnTo>
                      <a:pt x="1780" y="308"/>
                    </a:lnTo>
                    <a:lnTo>
                      <a:pt x="1915" y="368"/>
                    </a:lnTo>
                    <a:lnTo>
                      <a:pt x="2027" y="425"/>
                    </a:lnTo>
                    <a:lnTo>
                      <a:pt x="2155" y="485"/>
                    </a:lnTo>
                    <a:lnTo>
                      <a:pt x="2262" y="543"/>
                    </a:lnTo>
                    <a:lnTo>
                      <a:pt x="2382" y="610"/>
                    </a:lnTo>
                    <a:lnTo>
                      <a:pt x="2502" y="678"/>
                    </a:lnTo>
                    <a:lnTo>
                      <a:pt x="2622" y="760"/>
                    </a:lnTo>
                    <a:lnTo>
                      <a:pt x="2727" y="828"/>
                    </a:lnTo>
                    <a:lnTo>
                      <a:pt x="2840" y="918"/>
                    </a:lnTo>
                    <a:lnTo>
                      <a:pt x="2945" y="1000"/>
                    </a:lnTo>
                    <a:lnTo>
                      <a:pt x="3042" y="1083"/>
                    </a:lnTo>
                    <a:lnTo>
                      <a:pt x="3122" y="1173"/>
                    </a:lnTo>
                    <a:lnTo>
                      <a:pt x="3190" y="1250"/>
                    </a:lnTo>
                    <a:lnTo>
                      <a:pt x="3242" y="1333"/>
                    </a:lnTo>
                    <a:lnTo>
                      <a:pt x="4112" y="1223"/>
                    </a:lnTo>
                    <a:lnTo>
                      <a:pt x="3990" y="1280"/>
                    </a:lnTo>
                    <a:lnTo>
                      <a:pt x="3847" y="1340"/>
                    </a:lnTo>
                    <a:lnTo>
                      <a:pt x="3735" y="1393"/>
                    </a:lnTo>
                    <a:lnTo>
                      <a:pt x="3650" y="1433"/>
                    </a:lnTo>
                    <a:lnTo>
                      <a:pt x="3557" y="1483"/>
                    </a:lnTo>
                    <a:lnTo>
                      <a:pt x="3482" y="1528"/>
                    </a:lnTo>
                    <a:lnTo>
                      <a:pt x="3410" y="1575"/>
                    </a:lnTo>
                    <a:lnTo>
                      <a:pt x="3337" y="1633"/>
                    </a:lnTo>
                    <a:lnTo>
                      <a:pt x="3267" y="1690"/>
                    </a:lnTo>
                    <a:lnTo>
                      <a:pt x="3182" y="1763"/>
                    </a:lnTo>
                    <a:lnTo>
                      <a:pt x="3100" y="1840"/>
                    </a:lnTo>
                    <a:lnTo>
                      <a:pt x="3027" y="1905"/>
                    </a:lnTo>
                    <a:lnTo>
                      <a:pt x="2945" y="1990"/>
                    </a:lnTo>
                    <a:lnTo>
                      <a:pt x="2877" y="2058"/>
                    </a:lnTo>
                    <a:lnTo>
                      <a:pt x="2810" y="2028"/>
                    </a:lnTo>
                    <a:lnTo>
                      <a:pt x="2742" y="1990"/>
                    </a:lnTo>
                    <a:lnTo>
                      <a:pt x="2670" y="1958"/>
                    </a:lnTo>
                    <a:lnTo>
                      <a:pt x="2585" y="1923"/>
                    </a:lnTo>
                    <a:lnTo>
                      <a:pt x="2497" y="1888"/>
                    </a:lnTo>
                    <a:lnTo>
                      <a:pt x="2417" y="1860"/>
                    </a:lnTo>
                    <a:lnTo>
                      <a:pt x="2340" y="1838"/>
                    </a:lnTo>
                    <a:lnTo>
                      <a:pt x="2252" y="1810"/>
                    </a:lnTo>
                    <a:lnTo>
                      <a:pt x="2160" y="1788"/>
                    </a:lnTo>
                    <a:lnTo>
                      <a:pt x="2065" y="1763"/>
                    </a:lnTo>
                    <a:lnTo>
                      <a:pt x="1977" y="1740"/>
                    </a:lnTo>
                    <a:lnTo>
                      <a:pt x="1892" y="1718"/>
                    </a:lnTo>
                    <a:lnTo>
                      <a:pt x="1800" y="1703"/>
                    </a:lnTo>
                    <a:lnTo>
                      <a:pt x="1712" y="1683"/>
                    </a:lnTo>
                    <a:lnTo>
                      <a:pt x="1630" y="1665"/>
                    </a:lnTo>
                    <a:lnTo>
                      <a:pt x="1532" y="1645"/>
                    </a:lnTo>
                    <a:lnTo>
                      <a:pt x="1400" y="1630"/>
                    </a:lnTo>
                    <a:lnTo>
                      <a:pt x="2300" y="1475"/>
                    </a:lnTo>
                    <a:lnTo>
                      <a:pt x="2240" y="1355"/>
                    </a:lnTo>
                    <a:lnTo>
                      <a:pt x="2170" y="1265"/>
                    </a:lnTo>
                    <a:lnTo>
                      <a:pt x="2042" y="1098"/>
                    </a:lnTo>
                    <a:lnTo>
                      <a:pt x="1967" y="1023"/>
                    </a:lnTo>
                    <a:lnTo>
                      <a:pt x="1892" y="948"/>
                    </a:lnTo>
                    <a:lnTo>
                      <a:pt x="1757" y="820"/>
                    </a:lnTo>
                    <a:lnTo>
                      <a:pt x="1675" y="745"/>
                    </a:lnTo>
                    <a:lnTo>
                      <a:pt x="1577" y="655"/>
                    </a:lnTo>
                    <a:lnTo>
                      <a:pt x="1487" y="588"/>
                    </a:lnTo>
                    <a:lnTo>
                      <a:pt x="1412" y="528"/>
                    </a:lnTo>
                    <a:lnTo>
                      <a:pt x="1337" y="470"/>
                    </a:lnTo>
                    <a:lnTo>
                      <a:pt x="1247" y="410"/>
                    </a:lnTo>
                    <a:lnTo>
                      <a:pt x="1150" y="353"/>
                    </a:lnTo>
                    <a:lnTo>
                      <a:pt x="1052" y="308"/>
                    </a:lnTo>
                    <a:lnTo>
                      <a:pt x="957" y="255"/>
                    </a:lnTo>
                    <a:lnTo>
                      <a:pt x="837" y="210"/>
                    </a:lnTo>
                    <a:lnTo>
                      <a:pt x="727" y="173"/>
                    </a:lnTo>
                    <a:lnTo>
                      <a:pt x="600" y="143"/>
                    </a:lnTo>
                    <a:lnTo>
                      <a:pt x="480" y="113"/>
                    </a:lnTo>
                    <a:lnTo>
                      <a:pt x="352" y="83"/>
                    </a:lnTo>
                    <a:lnTo>
                      <a:pt x="217" y="60"/>
                    </a:lnTo>
                    <a:lnTo>
                      <a:pt x="0" y="1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50000">
                    <a:srgbClr val="767600"/>
                  </a:gs>
                  <a:gs pos="100000">
                    <a:srgbClr val="FFFF00"/>
                  </a:gs>
                </a:gsLst>
                <a:lin ang="54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3429000" y="4419600"/>
            <a:ext cx="3752850" cy="1787525"/>
            <a:chOff x="2160" y="2784"/>
            <a:chExt cx="2364" cy="1126"/>
          </a:xfrm>
        </p:grpSpPr>
        <p:sp>
          <p:nvSpPr>
            <p:cNvPr id="5144" name="Text Box 5"/>
            <p:cNvSpPr txBox="1">
              <a:spLocks noChangeArrowheads="1"/>
            </p:cNvSpPr>
            <p:nvPr/>
          </p:nvSpPr>
          <p:spPr bwMode="auto">
            <a:xfrm>
              <a:off x="2160" y="3120"/>
              <a:ext cx="1776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>
                  <a:solidFill>
                    <a:prstClr val="white"/>
                  </a:solidFill>
                  <a:latin typeface="Arial" charset="0"/>
                </a:rPr>
                <a:t>Drawing conclusions from the Experience</a:t>
              </a:r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5888091">
              <a:off x="3715" y="3101"/>
              <a:ext cx="1126" cy="492"/>
              <a:chOff x="1795" y="3481"/>
              <a:chExt cx="4112" cy="2310"/>
            </a:xfrm>
          </p:grpSpPr>
          <p:sp>
            <p:nvSpPr>
              <p:cNvPr id="5146" name="Freeform 15"/>
              <p:cNvSpPr>
                <a:spLocks/>
              </p:cNvSpPr>
              <p:nvPr/>
            </p:nvSpPr>
            <p:spPr bwMode="auto">
              <a:xfrm>
                <a:off x="1798" y="3489"/>
                <a:ext cx="2379" cy="1517"/>
              </a:xfrm>
              <a:custGeom>
                <a:avLst/>
                <a:gdLst>
                  <a:gd name="T0" fmla="*/ 0 w 2379"/>
                  <a:gd name="T1" fmla="*/ 0 h 1517"/>
                  <a:gd name="T2" fmla="*/ 0 w 2379"/>
                  <a:gd name="T3" fmla="*/ 112 h 1517"/>
                  <a:gd name="T4" fmla="*/ 172 w 2379"/>
                  <a:gd name="T5" fmla="*/ 142 h 1517"/>
                  <a:gd name="T6" fmla="*/ 329 w 2379"/>
                  <a:gd name="T7" fmla="*/ 180 h 1517"/>
                  <a:gd name="T8" fmla="*/ 472 w 2379"/>
                  <a:gd name="T9" fmla="*/ 225 h 1517"/>
                  <a:gd name="T10" fmla="*/ 619 w 2379"/>
                  <a:gd name="T11" fmla="*/ 270 h 1517"/>
                  <a:gd name="T12" fmla="*/ 744 w 2379"/>
                  <a:gd name="T13" fmla="*/ 315 h 1517"/>
                  <a:gd name="T14" fmla="*/ 849 w 2379"/>
                  <a:gd name="T15" fmla="*/ 360 h 1517"/>
                  <a:gd name="T16" fmla="*/ 947 w 2379"/>
                  <a:gd name="T17" fmla="*/ 400 h 1517"/>
                  <a:gd name="T18" fmla="*/ 1059 w 2379"/>
                  <a:gd name="T19" fmla="*/ 452 h 1517"/>
                  <a:gd name="T20" fmla="*/ 1157 w 2379"/>
                  <a:gd name="T21" fmla="*/ 512 h 1517"/>
                  <a:gd name="T22" fmla="*/ 1269 w 2379"/>
                  <a:gd name="T23" fmla="*/ 587 h 1517"/>
                  <a:gd name="T24" fmla="*/ 1359 w 2379"/>
                  <a:gd name="T25" fmla="*/ 655 h 1517"/>
                  <a:gd name="T26" fmla="*/ 1449 w 2379"/>
                  <a:gd name="T27" fmla="*/ 722 h 1517"/>
                  <a:gd name="T28" fmla="*/ 1532 w 2379"/>
                  <a:gd name="T29" fmla="*/ 797 h 1517"/>
                  <a:gd name="T30" fmla="*/ 1637 w 2379"/>
                  <a:gd name="T31" fmla="*/ 887 h 1517"/>
                  <a:gd name="T32" fmla="*/ 1749 w 2379"/>
                  <a:gd name="T33" fmla="*/ 992 h 1517"/>
                  <a:gd name="T34" fmla="*/ 1814 w 2379"/>
                  <a:gd name="T35" fmla="*/ 1067 h 1517"/>
                  <a:gd name="T36" fmla="*/ 1882 w 2379"/>
                  <a:gd name="T37" fmla="*/ 1147 h 1517"/>
                  <a:gd name="T38" fmla="*/ 1949 w 2379"/>
                  <a:gd name="T39" fmla="*/ 1225 h 1517"/>
                  <a:gd name="T40" fmla="*/ 2009 w 2379"/>
                  <a:gd name="T41" fmla="*/ 1300 h 1517"/>
                  <a:gd name="T42" fmla="*/ 2084 w 2379"/>
                  <a:gd name="T43" fmla="*/ 1420 h 1517"/>
                  <a:gd name="T44" fmla="*/ 2129 w 2379"/>
                  <a:gd name="T45" fmla="*/ 1517 h 1517"/>
                  <a:gd name="T46" fmla="*/ 2379 w 2379"/>
                  <a:gd name="T47" fmla="*/ 1487 h 1517"/>
                  <a:gd name="T48" fmla="*/ 2297 w 2379"/>
                  <a:gd name="T49" fmla="*/ 1322 h 1517"/>
                  <a:gd name="T50" fmla="*/ 2174 w 2379"/>
                  <a:gd name="T51" fmla="*/ 1147 h 1517"/>
                  <a:gd name="T52" fmla="*/ 2047 w 2379"/>
                  <a:gd name="T53" fmla="*/ 1000 h 1517"/>
                  <a:gd name="T54" fmla="*/ 1882 w 2379"/>
                  <a:gd name="T55" fmla="*/ 842 h 1517"/>
                  <a:gd name="T56" fmla="*/ 1659 w 2379"/>
                  <a:gd name="T57" fmla="*/ 617 h 1517"/>
                  <a:gd name="T58" fmla="*/ 1412 w 2379"/>
                  <a:gd name="T59" fmla="*/ 430 h 1517"/>
                  <a:gd name="T60" fmla="*/ 1149 w 2379"/>
                  <a:gd name="T61" fmla="*/ 270 h 1517"/>
                  <a:gd name="T62" fmla="*/ 917 w 2379"/>
                  <a:gd name="T63" fmla="*/ 172 h 1517"/>
                  <a:gd name="T64" fmla="*/ 627 w 2379"/>
                  <a:gd name="T65" fmla="*/ 75 h 1517"/>
                  <a:gd name="T66" fmla="*/ 389 w 2379"/>
                  <a:gd name="T67" fmla="*/ 37 h 1517"/>
                  <a:gd name="T68" fmla="*/ 0 w 2379"/>
                  <a:gd name="T69" fmla="*/ 0 h 151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379"/>
                  <a:gd name="T106" fmla="*/ 0 h 1517"/>
                  <a:gd name="T107" fmla="*/ 2379 w 2379"/>
                  <a:gd name="T108" fmla="*/ 1517 h 151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379" h="1517">
                    <a:moveTo>
                      <a:pt x="0" y="0"/>
                    </a:moveTo>
                    <a:lnTo>
                      <a:pt x="0" y="112"/>
                    </a:lnTo>
                    <a:lnTo>
                      <a:pt x="172" y="142"/>
                    </a:lnTo>
                    <a:lnTo>
                      <a:pt x="329" y="180"/>
                    </a:lnTo>
                    <a:lnTo>
                      <a:pt x="472" y="225"/>
                    </a:lnTo>
                    <a:lnTo>
                      <a:pt x="619" y="270"/>
                    </a:lnTo>
                    <a:lnTo>
                      <a:pt x="744" y="315"/>
                    </a:lnTo>
                    <a:lnTo>
                      <a:pt x="849" y="360"/>
                    </a:lnTo>
                    <a:lnTo>
                      <a:pt x="947" y="400"/>
                    </a:lnTo>
                    <a:lnTo>
                      <a:pt x="1059" y="452"/>
                    </a:lnTo>
                    <a:lnTo>
                      <a:pt x="1157" y="512"/>
                    </a:lnTo>
                    <a:lnTo>
                      <a:pt x="1269" y="587"/>
                    </a:lnTo>
                    <a:lnTo>
                      <a:pt x="1359" y="655"/>
                    </a:lnTo>
                    <a:lnTo>
                      <a:pt x="1449" y="722"/>
                    </a:lnTo>
                    <a:lnTo>
                      <a:pt x="1532" y="797"/>
                    </a:lnTo>
                    <a:lnTo>
                      <a:pt x="1637" y="887"/>
                    </a:lnTo>
                    <a:lnTo>
                      <a:pt x="1749" y="992"/>
                    </a:lnTo>
                    <a:lnTo>
                      <a:pt x="1814" y="1067"/>
                    </a:lnTo>
                    <a:lnTo>
                      <a:pt x="1882" y="1147"/>
                    </a:lnTo>
                    <a:lnTo>
                      <a:pt x="1949" y="1225"/>
                    </a:lnTo>
                    <a:lnTo>
                      <a:pt x="2009" y="1300"/>
                    </a:lnTo>
                    <a:lnTo>
                      <a:pt x="2084" y="1420"/>
                    </a:lnTo>
                    <a:lnTo>
                      <a:pt x="2129" y="1517"/>
                    </a:lnTo>
                    <a:lnTo>
                      <a:pt x="2379" y="1487"/>
                    </a:lnTo>
                    <a:lnTo>
                      <a:pt x="2297" y="1322"/>
                    </a:lnTo>
                    <a:lnTo>
                      <a:pt x="2174" y="1147"/>
                    </a:lnTo>
                    <a:lnTo>
                      <a:pt x="2047" y="1000"/>
                    </a:lnTo>
                    <a:lnTo>
                      <a:pt x="1882" y="842"/>
                    </a:lnTo>
                    <a:lnTo>
                      <a:pt x="1659" y="617"/>
                    </a:lnTo>
                    <a:lnTo>
                      <a:pt x="1412" y="430"/>
                    </a:lnTo>
                    <a:lnTo>
                      <a:pt x="1149" y="270"/>
                    </a:lnTo>
                    <a:lnTo>
                      <a:pt x="917" y="172"/>
                    </a:lnTo>
                    <a:lnTo>
                      <a:pt x="627" y="75"/>
                    </a:lnTo>
                    <a:lnTo>
                      <a:pt x="389" y="37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50000">
                    <a:srgbClr val="767600"/>
                  </a:gs>
                  <a:gs pos="100000">
                    <a:srgbClr val="FFFF00"/>
                  </a:gs>
                </a:gsLst>
                <a:lin ang="54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47" name="Freeform 16"/>
              <p:cNvSpPr>
                <a:spLocks/>
              </p:cNvSpPr>
              <p:nvPr/>
            </p:nvSpPr>
            <p:spPr bwMode="auto">
              <a:xfrm>
                <a:off x="4675" y="4706"/>
                <a:ext cx="1232" cy="1085"/>
              </a:xfrm>
              <a:custGeom>
                <a:avLst/>
                <a:gdLst>
                  <a:gd name="T0" fmla="*/ 0 w 1232"/>
                  <a:gd name="T1" fmla="*/ 838 h 1085"/>
                  <a:gd name="T2" fmla="*/ 0 w 1232"/>
                  <a:gd name="T3" fmla="*/ 1085 h 1085"/>
                  <a:gd name="T4" fmla="*/ 50 w 1232"/>
                  <a:gd name="T5" fmla="*/ 1023 h 1085"/>
                  <a:gd name="T6" fmla="*/ 105 w 1232"/>
                  <a:gd name="T7" fmla="*/ 958 h 1085"/>
                  <a:gd name="T8" fmla="*/ 177 w 1232"/>
                  <a:gd name="T9" fmla="*/ 890 h 1085"/>
                  <a:gd name="T10" fmla="*/ 267 w 1232"/>
                  <a:gd name="T11" fmla="*/ 813 h 1085"/>
                  <a:gd name="T12" fmla="*/ 355 w 1232"/>
                  <a:gd name="T13" fmla="*/ 728 h 1085"/>
                  <a:gd name="T14" fmla="*/ 445 w 1232"/>
                  <a:gd name="T15" fmla="*/ 648 h 1085"/>
                  <a:gd name="T16" fmla="*/ 527 w 1232"/>
                  <a:gd name="T17" fmla="*/ 580 h 1085"/>
                  <a:gd name="T18" fmla="*/ 602 w 1232"/>
                  <a:gd name="T19" fmla="*/ 520 h 1085"/>
                  <a:gd name="T20" fmla="*/ 685 w 1232"/>
                  <a:gd name="T21" fmla="*/ 465 h 1085"/>
                  <a:gd name="T22" fmla="*/ 770 w 1232"/>
                  <a:gd name="T23" fmla="*/ 410 h 1085"/>
                  <a:gd name="T24" fmla="*/ 870 w 1232"/>
                  <a:gd name="T25" fmla="*/ 353 h 1085"/>
                  <a:gd name="T26" fmla="*/ 962 w 1232"/>
                  <a:gd name="T27" fmla="*/ 308 h 1085"/>
                  <a:gd name="T28" fmla="*/ 1057 w 1232"/>
                  <a:gd name="T29" fmla="*/ 268 h 1085"/>
                  <a:gd name="T30" fmla="*/ 1157 w 1232"/>
                  <a:gd name="T31" fmla="*/ 225 h 1085"/>
                  <a:gd name="T32" fmla="*/ 1232 w 1232"/>
                  <a:gd name="T33" fmla="*/ 190 h 1085"/>
                  <a:gd name="T34" fmla="*/ 1232 w 1232"/>
                  <a:gd name="T35" fmla="*/ 0 h 1085"/>
                  <a:gd name="T36" fmla="*/ 1097 w 1232"/>
                  <a:gd name="T37" fmla="*/ 38 h 1085"/>
                  <a:gd name="T38" fmla="*/ 900 w 1232"/>
                  <a:gd name="T39" fmla="*/ 123 h 1085"/>
                  <a:gd name="T40" fmla="*/ 647 w 1232"/>
                  <a:gd name="T41" fmla="*/ 230 h 1085"/>
                  <a:gd name="T42" fmla="*/ 462 w 1232"/>
                  <a:gd name="T43" fmla="*/ 345 h 1085"/>
                  <a:gd name="T44" fmla="*/ 292 w 1232"/>
                  <a:gd name="T45" fmla="*/ 510 h 1085"/>
                  <a:gd name="T46" fmla="*/ 125 w 1232"/>
                  <a:gd name="T47" fmla="*/ 648 h 1085"/>
                  <a:gd name="T48" fmla="*/ 0 w 1232"/>
                  <a:gd name="T49" fmla="*/ 780 h 1085"/>
                  <a:gd name="T50" fmla="*/ 0 w 1232"/>
                  <a:gd name="T51" fmla="*/ 1083 h 1085"/>
                  <a:gd name="T52" fmla="*/ 0 w 1232"/>
                  <a:gd name="T53" fmla="*/ 1078 h 1085"/>
                  <a:gd name="T54" fmla="*/ 0 w 1232"/>
                  <a:gd name="T55" fmla="*/ 838 h 108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232"/>
                  <a:gd name="T85" fmla="*/ 0 h 1085"/>
                  <a:gd name="T86" fmla="*/ 1232 w 1232"/>
                  <a:gd name="T87" fmla="*/ 1085 h 108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232" h="1085">
                    <a:moveTo>
                      <a:pt x="0" y="838"/>
                    </a:moveTo>
                    <a:lnTo>
                      <a:pt x="0" y="1085"/>
                    </a:lnTo>
                    <a:lnTo>
                      <a:pt x="50" y="1023"/>
                    </a:lnTo>
                    <a:lnTo>
                      <a:pt x="105" y="958"/>
                    </a:lnTo>
                    <a:lnTo>
                      <a:pt x="177" y="890"/>
                    </a:lnTo>
                    <a:lnTo>
                      <a:pt x="267" y="813"/>
                    </a:lnTo>
                    <a:lnTo>
                      <a:pt x="355" y="728"/>
                    </a:lnTo>
                    <a:lnTo>
                      <a:pt x="445" y="648"/>
                    </a:lnTo>
                    <a:lnTo>
                      <a:pt x="527" y="580"/>
                    </a:lnTo>
                    <a:lnTo>
                      <a:pt x="602" y="520"/>
                    </a:lnTo>
                    <a:lnTo>
                      <a:pt x="685" y="465"/>
                    </a:lnTo>
                    <a:lnTo>
                      <a:pt x="770" y="410"/>
                    </a:lnTo>
                    <a:lnTo>
                      <a:pt x="870" y="353"/>
                    </a:lnTo>
                    <a:lnTo>
                      <a:pt x="962" y="308"/>
                    </a:lnTo>
                    <a:lnTo>
                      <a:pt x="1057" y="268"/>
                    </a:lnTo>
                    <a:lnTo>
                      <a:pt x="1157" y="225"/>
                    </a:lnTo>
                    <a:lnTo>
                      <a:pt x="1232" y="190"/>
                    </a:lnTo>
                    <a:lnTo>
                      <a:pt x="1232" y="0"/>
                    </a:lnTo>
                    <a:lnTo>
                      <a:pt x="1097" y="38"/>
                    </a:lnTo>
                    <a:lnTo>
                      <a:pt x="900" y="123"/>
                    </a:lnTo>
                    <a:lnTo>
                      <a:pt x="647" y="230"/>
                    </a:lnTo>
                    <a:lnTo>
                      <a:pt x="462" y="345"/>
                    </a:lnTo>
                    <a:lnTo>
                      <a:pt x="292" y="510"/>
                    </a:lnTo>
                    <a:lnTo>
                      <a:pt x="125" y="648"/>
                    </a:lnTo>
                    <a:lnTo>
                      <a:pt x="0" y="780"/>
                    </a:lnTo>
                    <a:lnTo>
                      <a:pt x="0" y="1083"/>
                    </a:lnTo>
                    <a:lnTo>
                      <a:pt x="0" y="1078"/>
                    </a:lnTo>
                    <a:lnTo>
                      <a:pt x="0" y="83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50000">
                    <a:srgbClr val="767600"/>
                  </a:gs>
                  <a:gs pos="100000">
                    <a:srgbClr val="FFFF00"/>
                  </a:gs>
                </a:gsLst>
                <a:lin ang="54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48" name="Freeform 17"/>
              <p:cNvSpPr>
                <a:spLocks/>
              </p:cNvSpPr>
              <p:nvPr/>
            </p:nvSpPr>
            <p:spPr bwMode="auto">
              <a:xfrm>
                <a:off x="3197" y="5114"/>
                <a:ext cx="1473" cy="675"/>
              </a:xfrm>
              <a:custGeom>
                <a:avLst/>
                <a:gdLst>
                  <a:gd name="T0" fmla="*/ 0 w 1473"/>
                  <a:gd name="T1" fmla="*/ 0 h 675"/>
                  <a:gd name="T2" fmla="*/ 0 w 1473"/>
                  <a:gd name="T3" fmla="*/ 207 h 675"/>
                  <a:gd name="T4" fmla="*/ 95 w 1473"/>
                  <a:gd name="T5" fmla="*/ 225 h 675"/>
                  <a:gd name="T6" fmla="*/ 193 w 1473"/>
                  <a:gd name="T7" fmla="*/ 242 h 675"/>
                  <a:gd name="T8" fmla="*/ 285 w 1473"/>
                  <a:gd name="T9" fmla="*/ 265 h 675"/>
                  <a:gd name="T10" fmla="*/ 380 w 1473"/>
                  <a:gd name="T11" fmla="*/ 287 h 675"/>
                  <a:gd name="T12" fmla="*/ 490 w 1473"/>
                  <a:gd name="T13" fmla="*/ 315 h 675"/>
                  <a:gd name="T14" fmla="*/ 610 w 1473"/>
                  <a:gd name="T15" fmla="*/ 345 h 675"/>
                  <a:gd name="T16" fmla="*/ 760 w 1473"/>
                  <a:gd name="T17" fmla="*/ 390 h 675"/>
                  <a:gd name="T18" fmla="*/ 905 w 1473"/>
                  <a:gd name="T19" fmla="*/ 430 h 675"/>
                  <a:gd name="T20" fmla="*/ 1000 w 1473"/>
                  <a:gd name="T21" fmla="*/ 462 h 675"/>
                  <a:gd name="T22" fmla="*/ 1113 w 1473"/>
                  <a:gd name="T23" fmla="*/ 507 h 675"/>
                  <a:gd name="T24" fmla="*/ 1235 w 1473"/>
                  <a:gd name="T25" fmla="*/ 557 h 675"/>
                  <a:gd name="T26" fmla="*/ 1345 w 1473"/>
                  <a:gd name="T27" fmla="*/ 607 h 675"/>
                  <a:gd name="T28" fmla="*/ 1425 w 1473"/>
                  <a:gd name="T29" fmla="*/ 647 h 675"/>
                  <a:gd name="T30" fmla="*/ 1473 w 1473"/>
                  <a:gd name="T31" fmla="*/ 675 h 675"/>
                  <a:gd name="T32" fmla="*/ 1473 w 1473"/>
                  <a:gd name="T33" fmla="*/ 417 h 675"/>
                  <a:gd name="T34" fmla="*/ 1380 w 1473"/>
                  <a:gd name="T35" fmla="*/ 352 h 675"/>
                  <a:gd name="T36" fmla="*/ 1195 w 1473"/>
                  <a:gd name="T37" fmla="*/ 262 h 675"/>
                  <a:gd name="T38" fmla="*/ 980 w 1473"/>
                  <a:gd name="T39" fmla="*/ 172 h 675"/>
                  <a:gd name="T40" fmla="*/ 788 w 1473"/>
                  <a:gd name="T41" fmla="*/ 122 h 675"/>
                  <a:gd name="T42" fmla="*/ 565 w 1473"/>
                  <a:gd name="T43" fmla="*/ 60 h 675"/>
                  <a:gd name="T44" fmla="*/ 343 w 1473"/>
                  <a:gd name="T45" fmla="*/ 17 h 675"/>
                  <a:gd name="T46" fmla="*/ 185 w 1473"/>
                  <a:gd name="T47" fmla="*/ 2 h 675"/>
                  <a:gd name="T48" fmla="*/ 0 w 1473"/>
                  <a:gd name="T49" fmla="*/ 0 h 6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73"/>
                  <a:gd name="T76" fmla="*/ 0 h 675"/>
                  <a:gd name="T77" fmla="*/ 1473 w 1473"/>
                  <a:gd name="T78" fmla="*/ 675 h 6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73" h="675">
                    <a:moveTo>
                      <a:pt x="0" y="0"/>
                    </a:moveTo>
                    <a:lnTo>
                      <a:pt x="0" y="207"/>
                    </a:lnTo>
                    <a:lnTo>
                      <a:pt x="95" y="225"/>
                    </a:lnTo>
                    <a:lnTo>
                      <a:pt x="193" y="242"/>
                    </a:lnTo>
                    <a:lnTo>
                      <a:pt x="285" y="265"/>
                    </a:lnTo>
                    <a:lnTo>
                      <a:pt x="380" y="287"/>
                    </a:lnTo>
                    <a:lnTo>
                      <a:pt x="490" y="315"/>
                    </a:lnTo>
                    <a:lnTo>
                      <a:pt x="610" y="345"/>
                    </a:lnTo>
                    <a:lnTo>
                      <a:pt x="760" y="390"/>
                    </a:lnTo>
                    <a:lnTo>
                      <a:pt x="905" y="430"/>
                    </a:lnTo>
                    <a:lnTo>
                      <a:pt x="1000" y="462"/>
                    </a:lnTo>
                    <a:lnTo>
                      <a:pt x="1113" y="507"/>
                    </a:lnTo>
                    <a:lnTo>
                      <a:pt x="1235" y="557"/>
                    </a:lnTo>
                    <a:lnTo>
                      <a:pt x="1345" y="607"/>
                    </a:lnTo>
                    <a:lnTo>
                      <a:pt x="1425" y="647"/>
                    </a:lnTo>
                    <a:lnTo>
                      <a:pt x="1473" y="675"/>
                    </a:lnTo>
                    <a:lnTo>
                      <a:pt x="1473" y="417"/>
                    </a:lnTo>
                    <a:lnTo>
                      <a:pt x="1380" y="352"/>
                    </a:lnTo>
                    <a:lnTo>
                      <a:pt x="1195" y="262"/>
                    </a:lnTo>
                    <a:lnTo>
                      <a:pt x="980" y="172"/>
                    </a:lnTo>
                    <a:lnTo>
                      <a:pt x="788" y="122"/>
                    </a:lnTo>
                    <a:lnTo>
                      <a:pt x="565" y="60"/>
                    </a:lnTo>
                    <a:lnTo>
                      <a:pt x="343" y="17"/>
                    </a:lnTo>
                    <a:lnTo>
                      <a:pt x="185" y="2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50000">
                    <a:srgbClr val="767600"/>
                  </a:gs>
                  <a:gs pos="100000">
                    <a:srgbClr val="FFFF00"/>
                  </a:gs>
                </a:gsLst>
                <a:lin ang="54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49" name="Freeform 18"/>
              <p:cNvSpPr>
                <a:spLocks/>
              </p:cNvSpPr>
              <p:nvPr/>
            </p:nvSpPr>
            <p:spPr bwMode="auto">
              <a:xfrm>
                <a:off x="1795" y="3481"/>
                <a:ext cx="4112" cy="2058"/>
              </a:xfrm>
              <a:custGeom>
                <a:avLst/>
                <a:gdLst>
                  <a:gd name="T0" fmla="*/ 225 w 4112"/>
                  <a:gd name="T1" fmla="*/ 0 h 2058"/>
                  <a:gd name="T2" fmla="*/ 472 w 4112"/>
                  <a:gd name="T3" fmla="*/ 0 h 2058"/>
                  <a:gd name="T4" fmla="*/ 727 w 4112"/>
                  <a:gd name="T5" fmla="*/ 15 h 2058"/>
                  <a:gd name="T6" fmla="*/ 965 w 4112"/>
                  <a:gd name="T7" fmla="*/ 53 h 2058"/>
                  <a:gd name="T8" fmla="*/ 1240 w 4112"/>
                  <a:gd name="T9" fmla="*/ 113 h 2058"/>
                  <a:gd name="T10" fmla="*/ 1502 w 4112"/>
                  <a:gd name="T11" fmla="*/ 195 h 2058"/>
                  <a:gd name="T12" fmla="*/ 1780 w 4112"/>
                  <a:gd name="T13" fmla="*/ 308 h 2058"/>
                  <a:gd name="T14" fmla="*/ 2027 w 4112"/>
                  <a:gd name="T15" fmla="*/ 425 h 2058"/>
                  <a:gd name="T16" fmla="*/ 2262 w 4112"/>
                  <a:gd name="T17" fmla="*/ 543 h 2058"/>
                  <a:gd name="T18" fmla="*/ 2502 w 4112"/>
                  <a:gd name="T19" fmla="*/ 678 h 2058"/>
                  <a:gd name="T20" fmla="*/ 2727 w 4112"/>
                  <a:gd name="T21" fmla="*/ 828 h 2058"/>
                  <a:gd name="T22" fmla="*/ 2945 w 4112"/>
                  <a:gd name="T23" fmla="*/ 1000 h 2058"/>
                  <a:gd name="T24" fmla="*/ 3122 w 4112"/>
                  <a:gd name="T25" fmla="*/ 1173 h 2058"/>
                  <a:gd name="T26" fmla="*/ 3242 w 4112"/>
                  <a:gd name="T27" fmla="*/ 1333 h 2058"/>
                  <a:gd name="T28" fmla="*/ 3990 w 4112"/>
                  <a:gd name="T29" fmla="*/ 1280 h 2058"/>
                  <a:gd name="T30" fmla="*/ 3735 w 4112"/>
                  <a:gd name="T31" fmla="*/ 1393 h 2058"/>
                  <a:gd name="T32" fmla="*/ 3557 w 4112"/>
                  <a:gd name="T33" fmla="*/ 1483 h 2058"/>
                  <a:gd name="T34" fmla="*/ 3410 w 4112"/>
                  <a:gd name="T35" fmla="*/ 1575 h 2058"/>
                  <a:gd name="T36" fmla="*/ 3267 w 4112"/>
                  <a:gd name="T37" fmla="*/ 1690 h 2058"/>
                  <a:gd name="T38" fmla="*/ 3100 w 4112"/>
                  <a:gd name="T39" fmla="*/ 1840 h 2058"/>
                  <a:gd name="T40" fmla="*/ 2945 w 4112"/>
                  <a:gd name="T41" fmla="*/ 1990 h 2058"/>
                  <a:gd name="T42" fmla="*/ 2810 w 4112"/>
                  <a:gd name="T43" fmla="*/ 2028 h 2058"/>
                  <a:gd name="T44" fmla="*/ 2670 w 4112"/>
                  <a:gd name="T45" fmla="*/ 1958 h 2058"/>
                  <a:gd name="T46" fmla="*/ 2497 w 4112"/>
                  <a:gd name="T47" fmla="*/ 1888 h 2058"/>
                  <a:gd name="T48" fmla="*/ 2340 w 4112"/>
                  <a:gd name="T49" fmla="*/ 1838 h 2058"/>
                  <a:gd name="T50" fmla="*/ 2160 w 4112"/>
                  <a:gd name="T51" fmla="*/ 1788 h 2058"/>
                  <a:gd name="T52" fmla="*/ 1977 w 4112"/>
                  <a:gd name="T53" fmla="*/ 1740 h 2058"/>
                  <a:gd name="T54" fmla="*/ 1800 w 4112"/>
                  <a:gd name="T55" fmla="*/ 1703 h 2058"/>
                  <a:gd name="T56" fmla="*/ 1630 w 4112"/>
                  <a:gd name="T57" fmla="*/ 1665 h 2058"/>
                  <a:gd name="T58" fmla="*/ 1400 w 4112"/>
                  <a:gd name="T59" fmla="*/ 1630 h 2058"/>
                  <a:gd name="T60" fmla="*/ 2240 w 4112"/>
                  <a:gd name="T61" fmla="*/ 1355 h 2058"/>
                  <a:gd name="T62" fmla="*/ 2042 w 4112"/>
                  <a:gd name="T63" fmla="*/ 1098 h 2058"/>
                  <a:gd name="T64" fmla="*/ 1892 w 4112"/>
                  <a:gd name="T65" fmla="*/ 948 h 2058"/>
                  <a:gd name="T66" fmla="*/ 1675 w 4112"/>
                  <a:gd name="T67" fmla="*/ 745 h 2058"/>
                  <a:gd name="T68" fmla="*/ 1487 w 4112"/>
                  <a:gd name="T69" fmla="*/ 588 h 2058"/>
                  <a:gd name="T70" fmla="*/ 1337 w 4112"/>
                  <a:gd name="T71" fmla="*/ 470 h 2058"/>
                  <a:gd name="T72" fmla="*/ 1150 w 4112"/>
                  <a:gd name="T73" fmla="*/ 353 h 2058"/>
                  <a:gd name="T74" fmla="*/ 957 w 4112"/>
                  <a:gd name="T75" fmla="*/ 255 h 2058"/>
                  <a:gd name="T76" fmla="*/ 727 w 4112"/>
                  <a:gd name="T77" fmla="*/ 173 h 2058"/>
                  <a:gd name="T78" fmla="*/ 480 w 4112"/>
                  <a:gd name="T79" fmla="*/ 113 h 2058"/>
                  <a:gd name="T80" fmla="*/ 217 w 4112"/>
                  <a:gd name="T81" fmla="*/ 60 h 205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112"/>
                  <a:gd name="T124" fmla="*/ 0 h 2058"/>
                  <a:gd name="T125" fmla="*/ 4112 w 4112"/>
                  <a:gd name="T126" fmla="*/ 2058 h 205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112" h="2058">
                    <a:moveTo>
                      <a:pt x="0" y="15"/>
                    </a:moveTo>
                    <a:lnTo>
                      <a:pt x="225" y="0"/>
                    </a:lnTo>
                    <a:lnTo>
                      <a:pt x="337" y="0"/>
                    </a:lnTo>
                    <a:lnTo>
                      <a:pt x="472" y="0"/>
                    </a:lnTo>
                    <a:lnTo>
                      <a:pt x="600" y="8"/>
                    </a:lnTo>
                    <a:lnTo>
                      <a:pt x="727" y="15"/>
                    </a:lnTo>
                    <a:lnTo>
                      <a:pt x="852" y="30"/>
                    </a:lnTo>
                    <a:lnTo>
                      <a:pt x="965" y="53"/>
                    </a:lnTo>
                    <a:lnTo>
                      <a:pt x="1090" y="75"/>
                    </a:lnTo>
                    <a:lnTo>
                      <a:pt x="1240" y="113"/>
                    </a:lnTo>
                    <a:lnTo>
                      <a:pt x="1375" y="158"/>
                    </a:lnTo>
                    <a:lnTo>
                      <a:pt x="1502" y="195"/>
                    </a:lnTo>
                    <a:lnTo>
                      <a:pt x="1645" y="248"/>
                    </a:lnTo>
                    <a:lnTo>
                      <a:pt x="1780" y="308"/>
                    </a:lnTo>
                    <a:lnTo>
                      <a:pt x="1915" y="368"/>
                    </a:lnTo>
                    <a:lnTo>
                      <a:pt x="2027" y="425"/>
                    </a:lnTo>
                    <a:lnTo>
                      <a:pt x="2155" y="485"/>
                    </a:lnTo>
                    <a:lnTo>
                      <a:pt x="2262" y="543"/>
                    </a:lnTo>
                    <a:lnTo>
                      <a:pt x="2382" y="610"/>
                    </a:lnTo>
                    <a:lnTo>
                      <a:pt x="2502" y="678"/>
                    </a:lnTo>
                    <a:lnTo>
                      <a:pt x="2622" y="760"/>
                    </a:lnTo>
                    <a:lnTo>
                      <a:pt x="2727" y="828"/>
                    </a:lnTo>
                    <a:lnTo>
                      <a:pt x="2840" y="918"/>
                    </a:lnTo>
                    <a:lnTo>
                      <a:pt x="2945" y="1000"/>
                    </a:lnTo>
                    <a:lnTo>
                      <a:pt x="3042" y="1083"/>
                    </a:lnTo>
                    <a:lnTo>
                      <a:pt x="3122" y="1173"/>
                    </a:lnTo>
                    <a:lnTo>
                      <a:pt x="3190" y="1250"/>
                    </a:lnTo>
                    <a:lnTo>
                      <a:pt x="3242" y="1333"/>
                    </a:lnTo>
                    <a:lnTo>
                      <a:pt x="4112" y="1223"/>
                    </a:lnTo>
                    <a:lnTo>
                      <a:pt x="3990" y="1280"/>
                    </a:lnTo>
                    <a:lnTo>
                      <a:pt x="3847" y="1340"/>
                    </a:lnTo>
                    <a:lnTo>
                      <a:pt x="3735" y="1393"/>
                    </a:lnTo>
                    <a:lnTo>
                      <a:pt x="3650" y="1433"/>
                    </a:lnTo>
                    <a:lnTo>
                      <a:pt x="3557" y="1483"/>
                    </a:lnTo>
                    <a:lnTo>
                      <a:pt x="3482" y="1528"/>
                    </a:lnTo>
                    <a:lnTo>
                      <a:pt x="3410" y="1575"/>
                    </a:lnTo>
                    <a:lnTo>
                      <a:pt x="3337" y="1633"/>
                    </a:lnTo>
                    <a:lnTo>
                      <a:pt x="3267" y="1690"/>
                    </a:lnTo>
                    <a:lnTo>
                      <a:pt x="3182" y="1763"/>
                    </a:lnTo>
                    <a:lnTo>
                      <a:pt x="3100" y="1840"/>
                    </a:lnTo>
                    <a:lnTo>
                      <a:pt x="3027" y="1905"/>
                    </a:lnTo>
                    <a:lnTo>
                      <a:pt x="2945" y="1990"/>
                    </a:lnTo>
                    <a:lnTo>
                      <a:pt x="2877" y="2058"/>
                    </a:lnTo>
                    <a:lnTo>
                      <a:pt x="2810" y="2028"/>
                    </a:lnTo>
                    <a:lnTo>
                      <a:pt x="2742" y="1990"/>
                    </a:lnTo>
                    <a:lnTo>
                      <a:pt x="2670" y="1958"/>
                    </a:lnTo>
                    <a:lnTo>
                      <a:pt x="2585" y="1923"/>
                    </a:lnTo>
                    <a:lnTo>
                      <a:pt x="2497" y="1888"/>
                    </a:lnTo>
                    <a:lnTo>
                      <a:pt x="2417" y="1860"/>
                    </a:lnTo>
                    <a:lnTo>
                      <a:pt x="2340" y="1838"/>
                    </a:lnTo>
                    <a:lnTo>
                      <a:pt x="2252" y="1810"/>
                    </a:lnTo>
                    <a:lnTo>
                      <a:pt x="2160" y="1788"/>
                    </a:lnTo>
                    <a:lnTo>
                      <a:pt x="2065" y="1763"/>
                    </a:lnTo>
                    <a:lnTo>
                      <a:pt x="1977" y="1740"/>
                    </a:lnTo>
                    <a:lnTo>
                      <a:pt x="1892" y="1718"/>
                    </a:lnTo>
                    <a:lnTo>
                      <a:pt x="1800" y="1703"/>
                    </a:lnTo>
                    <a:lnTo>
                      <a:pt x="1712" y="1683"/>
                    </a:lnTo>
                    <a:lnTo>
                      <a:pt x="1630" y="1665"/>
                    </a:lnTo>
                    <a:lnTo>
                      <a:pt x="1532" y="1645"/>
                    </a:lnTo>
                    <a:lnTo>
                      <a:pt x="1400" y="1630"/>
                    </a:lnTo>
                    <a:lnTo>
                      <a:pt x="2300" y="1475"/>
                    </a:lnTo>
                    <a:lnTo>
                      <a:pt x="2240" y="1355"/>
                    </a:lnTo>
                    <a:lnTo>
                      <a:pt x="2170" y="1265"/>
                    </a:lnTo>
                    <a:lnTo>
                      <a:pt x="2042" y="1098"/>
                    </a:lnTo>
                    <a:lnTo>
                      <a:pt x="1967" y="1023"/>
                    </a:lnTo>
                    <a:lnTo>
                      <a:pt x="1892" y="948"/>
                    </a:lnTo>
                    <a:lnTo>
                      <a:pt x="1757" y="820"/>
                    </a:lnTo>
                    <a:lnTo>
                      <a:pt x="1675" y="745"/>
                    </a:lnTo>
                    <a:lnTo>
                      <a:pt x="1577" y="655"/>
                    </a:lnTo>
                    <a:lnTo>
                      <a:pt x="1487" y="588"/>
                    </a:lnTo>
                    <a:lnTo>
                      <a:pt x="1412" y="528"/>
                    </a:lnTo>
                    <a:lnTo>
                      <a:pt x="1337" y="470"/>
                    </a:lnTo>
                    <a:lnTo>
                      <a:pt x="1247" y="410"/>
                    </a:lnTo>
                    <a:lnTo>
                      <a:pt x="1150" y="353"/>
                    </a:lnTo>
                    <a:lnTo>
                      <a:pt x="1052" y="308"/>
                    </a:lnTo>
                    <a:lnTo>
                      <a:pt x="957" y="255"/>
                    </a:lnTo>
                    <a:lnTo>
                      <a:pt x="837" y="210"/>
                    </a:lnTo>
                    <a:lnTo>
                      <a:pt x="727" y="173"/>
                    </a:lnTo>
                    <a:lnTo>
                      <a:pt x="600" y="143"/>
                    </a:lnTo>
                    <a:lnTo>
                      <a:pt x="480" y="113"/>
                    </a:lnTo>
                    <a:lnTo>
                      <a:pt x="352" y="83"/>
                    </a:lnTo>
                    <a:lnTo>
                      <a:pt x="217" y="60"/>
                    </a:lnTo>
                    <a:lnTo>
                      <a:pt x="0" y="1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50000">
                    <a:srgbClr val="767600"/>
                  </a:gs>
                  <a:gs pos="100000">
                    <a:srgbClr val="FFFF00"/>
                  </a:gs>
                </a:gsLst>
                <a:lin ang="54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403648" y="3212976"/>
            <a:ext cx="2168525" cy="2457450"/>
            <a:chOff x="864" y="2016"/>
            <a:chExt cx="1366" cy="1548"/>
          </a:xfrm>
        </p:grpSpPr>
        <p:sp>
          <p:nvSpPr>
            <p:cNvPr id="5138" name="Text Box 6"/>
            <p:cNvSpPr txBox="1">
              <a:spLocks noChangeArrowheads="1"/>
            </p:cNvSpPr>
            <p:nvPr/>
          </p:nvSpPr>
          <p:spPr bwMode="auto">
            <a:xfrm>
              <a:off x="864" y="2016"/>
              <a:ext cx="120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>
                  <a:solidFill>
                    <a:prstClr val="white"/>
                  </a:solidFill>
                  <a:latin typeface="Arial" charset="0"/>
                </a:rPr>
                <a:t>Putting conclusions into practice</a:t>
              </a:r>
            </a:p>
          </p:txBody>
        </p:sp>
        <p:grpSp>
          <p:nvGrpSpPr>
            <p:cNvPr id="7" name="Group 19"/>
            <p:cNvGrpSpPr>
              <a:grpSpLocks/>
            </p:cNvGrpSpPr>
            <p:nvPr/>
          </p:nvGrpSpPr>
          <p:grpSpPr bwMode="auto">
            <a:xfrm rot="-10422220">
              <a:off x="1104" y="3072"/>
              <a:ext cx="1126" cy="492"/>
              <a:chOff x="1795" y="3481"/>
              <a:chExt cx="4112" cy="2310"/>
            </a:xfrm>
          </p:grpSpPr>
          <p:sp>
            <p:nvSpPr>
              <p:cNvPr id="5140" name="Freeform 20"/>
              <p:cNvSpPr>
                <a:spLocks/>
              </p:cNvSpPr>
              <p:nvPr/>
            </p:nvSpPr>
            <p:spPr bwMode="auto">
              <a:xfrm>
                <a:off x="1798" y="3489"/>
                <a:ext cx="2379" cy="1517"/>
              </a:xfrm>
              <a:custGeom>
                <a:avLst/>
                <a:gdLst>
                  <a:gd name="T0" fmla="*/ 0 w 2379"/>
                  <a:gd name="T1" fmla="*/ 0 h 1517"/>
                  <a:gd name="T2" fmla="*/ 0 w 2379"/>
                  <a:gd name="T3" fmla="*/ 112 h 1517"/>
                  <a:gd name="T4" fmla="*/ 172 w 2379"/>
                  <a:gd name="T5" fmla="*/ 142 h 1517"/>
                  <a:gd name="T6" fmla="*/ 329 w 2379"/>
                  <a:gd name="T7" fmla="*/ 180 h 1517"/>
                  <a:gd name="T8" fmla="*/ 472 w 2379"/>
                  <a:gd name="T9" fmla="*/ 225 h 1517"/>
                  <a:gd name="T10" fmla="*/ 619 w 2379"/>
                  <a:gd name="T11" fmla="*/ 270 h 1517"/>
                  <a:gd name="T12" fmla="*/ 744 w 2379"/>
                  <a:gd name="T13" fmla="*/ 315 h 1517"/>
                  <a:gd name="T14" fmla="*/ 849 w 2379"/>
                  <a:gd name="T15" fmla="*/ 360 h 1517"/>
                  <a:gd name="T16" fmla="*/ 947 w 2379"/>
                  <a:gd name="T17" fmla="*/ 400 h 1517"/>
                  <a:gd name="T18" fmla="*/ 1059 w 2379"/>
                  <a:gd name="T19" fmla="*/ 452 h 1517"/>
                  <a:gd name="T20" fmla="*/ 1157 w 2379"/>
                  <a:gd name="T21" fmla="*/ 512 h 1517"/>
                  <a:gd name="T22" fmla="*/ 1269 w 2379"/>
                  <a:gd name="T23" fmla="*/ 587 h 1517"/>
                  <a:gd name="T24" fmla="*/ 1359 w 2379"/>
                  <a:gd name="T25" fmla="*/ 655 h 1517"/>
                  <a:gd name="T26" fmla="*/ 1449 w 2379"/>
                  <a:gd name="T27" fmla="*/ 722 h 1517"/>
                  <a:gd name="T28" fmla="*/ 1532 w 2379"/>
                  <a:gd name="T29" fmla="*/ 797 h 1517"/>
                  <a:gd name="T30" fmla="*/ 1637 w 2379"/>
                  <a:gd name="T31" fmla="*/ 887 h 1517"/>
                  <a:gd name="T32" fmla="*/ 1749 w 2379"/>
                  <a:gd name="T33" fmla="*/ 992 h 1517"/>
                  <a:gd name="T34" fmla="*/ 1814 w 2379"/>
                  <a:gd name="T35" fmla="*/ 1067 h 1517"/>
                  <a:gd name="T36" fmla="*/ 1882 w 2379"/>
                  <a:gd name="T37" fmla="*/ 1147 h 1517"/>
                  <a:gd name="T38" fmla="*/ 1949 w 2379"/>
                  <a:gd name="T39" fmla="*/ 1225 h 1517"/>
                  <a:gd name="T40" fmla="*/ 2009 w 2379"/>
                  <a:gd name="T41" fmla="*/ 1300 h 1517"/>
                  <a:gd name="T42" fmla="*/ 2084 w 2379"/>
                  <a:gd name="T43" fmla="*/ 1420 h 1517"/>
                  <a:gd name="T44" fmla="*/ 2129 w 2379"/>
                  <a:gd name="T45" fmla="*/ 1517 h 1517"/>
                  <a:gd name="T46" fmla="*/ 2379 w 2379"/>
                  <a:gd name="T47" fmla="*/ 1487 h 1517"/>
                  <a:gd name="T48" fmla="*/ 2297 w 2379"/>
                  <a:gd name="T49" fmla="*/ 1322 h 1517"/>
                  <a:gd name="T50" fmla="*/ 2174 w 2379"/>
                  <a:gd name="T51" fmla="*/ 1147 h 1517"/>
                  <a:gd name="T52" fmla="*/ 2047 w 2379"/>
                  <a:gd name="T53" fmla="*/ 1000 h 1517"/>
                  <a:gd name="T54" fmla="*/ 1882 w 2379"/>
                  <a:gd name="T55" fmla="*/ 842 h 1517"/>
                  <a:gd name="T56" fmla="*/ 1659 w 2379"/>
                  <a:gd name="T57" fmla="*/ 617 h 1517"/>
                  <a:gd name="T58" fmla="*/ 1412 w 2379"/>
                  <a:gd name="T59" fmla="*/ 430 h 1517"/>
                  <a:gd name="T60" fmla="*/ 1149 w 2379"/>
                  <a:gd name="T61" fmla="*/ 270 h 1517"/>
                  <a:gd name="T62" fmla="*/ 917 w 2379"/>
                  <a:gd name="T63" fmla="*/ 172 h 1517"/>
                  <a:gd name="T64" fmla="*/ 627 w 2379"/>
                  <a:gd name="T65" fmla="*/ 75 h 1517"/>
                  <a:gd name="T66" fmla="*/ 389 w 2379"/>
                  <a:gd name="T67" fmla="*/ 37 h 1517"/>
                  <a:gd name="T68" fmla="*/ 0 w 2379"/>
                  <a:gd name="T69" fmla="*/ 0 h 151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379"/>
                  <a:gd name="T106" fmla="*/ 0 h 1517"/>
                  <a:gd name="T107" fmla="*/ 2379 w 2379"/>
                  <a:gd name="T108" fmla="*/ 1517 h 151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379" h="1517">
                    <a:moveTo>
                      <a:pt x="0" y="0"/>
                    </a:moveTo>
                    <a:lnTo>
                      <a:pt x="0" y="112"/>
                    </a:lnTo>
                    <a:lnTo>
                      <a:pt x="172" y="142"/>
                    </a:lnTo>
                    <a:lnTo>
                      <a:pt x="329" y="180"/>
                    </a:lnTo>
                    <a:lnTo>
                      <a:pt x="472" y="225"/>
                    </a:lnTo>
                    <a:lnTo>
                      <a:pt x="619" y="270"/>
                    </a:lnTo>
                    <a:lnTo>
                      <a:pt x="744" y="315"/>
                    </a:lnTo>
                    <a:lnTo>
                      <a:pt x="849" y="360"/>
                    </a:lnTo>
                    <a:lnTo>
                      <a:pt x="947" y="400"/>
                    </a:lnTo>
                    <a:lnTo>
                      <a:pt x="1059" y="452"/>
                    </a:lnTo>
                    <a:lnTo>
                      <a:pt x="1157" y="512"/>
                    </a:lnTo>
                    <a:lnTo>
                      <a:pt x="1269" y="587"/>
                    </a:lnTo>
                    <a:lnTo>
                      <a:pt x="1359" y="655"/>
                    </a:lnTo>
                    <a:lnTo>
                      <a:pt x="1449" y="722"/>
                    </a:lnTo>
                    <a:lnTo>
                      <a:pt x="1532" y="797"/>
                    </a:lnTo>
                    <a:lnTo>
                      <a:pt x="1637" y="887"/>
                    </a:lnTo>
                    <a:lnTo>
                      <a:pt x="1749" y="992"/>
                    </a:lnTo>
                    <a:lnTo>
                      <a:pt x="1814" y="1067"/>
                    </a:lnTo>
                    <a:lnTo>
                      <a:pt x="1882" y="1147"/>
                    </a:lnTo>
                    <a:lnTo>
                      <a:pt x="1949" y="1225"/>
                    </a:lnTo>
                    <a:lnTo>
                      <a:pt x="2009" y="1300"/>
                    </a:lnTo>
                    <a:lnTo>
                      <a:pt x="2084" y="1420"/>
                    </a:lnTo>
                    <a:lnTo>
                      <a:pt x="2129" y="1517"/>
                    </a:lnTo>
                    <a:lnTo>
                      <a:pt x="2379" y="1487"/>
                    </a:lnTo>
                    <a:lnTo>
                      <a:pt x="2297" y="1322"/>
                    </a:lnTo>
                    <a:lnTo>
                      <a:pt x="2174" y="1147"/>
                    </a:lnTo>
                    <a:lnTo>
                      <a:pt x="2047" y="1000"/>
                    </a:lnTo>
                    <a:lnTo>
                      <a:pt x="1882" y="842"/>
                    </a:lnTo>
                    <a:lnTo>
                      <a:pt x="1659" y="617"/>
                    </a:lnTo>
                    <a:lnTo>
                      <a:pt x="1412" y="430"/>
                    </a:lnTo>
                    <a:lnTo>
                      <a:pt x="1149" y="270"/>
                    </a:lnTo>
                    <a:lnTo>
                      <a:pt x="917" y="172"/>
                    </a:lnTo>
                    <a:lnTo>
                      <a:pt x="627" y="75"/>
                    </a:lnTo>
                    <a:lnTo>
                      <a:pt x="389" y="37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50000">
                    <a:srgbClr val="767600"/>
                  </a:gs>
                  <a:gs pos="100000">
                    <a:srgbClr val="FFFF00"/>
                  </a:gs>
                </a:gsLst>
                <a:lin ang="54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41" name="Freeform 21"/>
              <p:cNvSpPr>
                <a:spLocks/>
              </p:cNvSpPr>
              <p:nvPr/>
            </p:nvSpPr>
            <p:spPr bwMode="auto">
              <a:xfrm>
                <a:off x="4675" y="4706"/>
                <a:ext cx="1232" cy="1085"/>
              </a:xfrm>
              <a:custGeom>
                <a:avLst/>
                <a:gdLst>
                  <a:gd name="T0" fmla="*/ 0 w 1232"/>
                  <a:gd name="T1" fmla="*/ 838 h 1085"/>
                  <a:gd name="T2" fmla="*/ 0 w 1232"/>
                  <a:gd name="T3" fmla="*/ 1085 h 1085"/>
                  <a:gd name="T4" fmla="*/ 50 w 1232"/>
                  <a:gd name="T5" fmla="*/ 1023 h 1085"/>
                  <a:gd name="T6" fmla="*/ 105 w 1232"/>
                  <a:gd name="T7" fmla="*/ 958 h 1085"/>
                  <a:gd name="T8" fmla="*/ 177 w 1232"/>
                  <a:gd name="T9" fmla="*/ 890 h 1085"/>
                  <a:gd name="T10" fmla="*/ 267 w 1232"/>
                  <a:gd name="T11" fmla="*/ 813 h 1085"/>
                  <a:gd name="T12" fmla="*/ 355 w 1232"/>
                  <a:gd name="T13" fmla="*/ 728 h 1085"/>
                  <a:gd name="T14" fmla="*/ 445 w 1232"/>
                  <a:gd name="T15" fmla="*/ 648 h 1085"/>
                  <a:gd name="T16" fmla="*/ 527 w 1232"/>
                  <a:gd name="T17" fmla="*/ 580 h 1085"/>
                  <a:gd name="T18" fmla="*/ 602 w 1232"/>
                  <a:gd name="T19" fmla="*/ 520 h 1085"/>
                  <a:gd name="T20" fmla="*/ 685 w 1232"/>
                  <a:gd name="T21" fmla="*/ 465 h 1085"/>
                  <a:gd name="T22" fmla="*/ 770 w 1232"/>
                  <a:gd name="T23" fmla="*/ 410 h 1085"/>
                  <a:gd name="T24" fmla="*/ 870 w 1232"/>
                  <a:gd name="T25" fmla="*/ 353 h 1085"/>
                  <a:gd name="T26" fmla="*/ 962 w 1232"/>
                  <a:gd name="T27" fmla="*/ 308 h 1085"/>
                  <a:gd name="T28" fmla="*/ 1057 w 1232"/>
                  <a:gd name="T29" fmla="*/ 268 h 1085"/>
                  <a:gd name="T30" fmla="*/ 1157 w 1232"/>
                  <a:gd name="T31" fmla="*/ 225 h 1085"/>
                  <a:gd name="T32" fmla="*/ 1232 w 1232"/>
                  <a:gd name="T33" fmla="*/ 190 h 1085"/>
                  <a:gd name="T34" fmla="*/ 1232 w 1232"/>
                  <a:gd name="T35" fmla="*/ 0 h 1085"/>
                  <a:gd name="T36" fmla="*/ 1097 w 1232"/>
                  <a:gd name="T37" fmla="*/ 38 h 1085"/>
                  <a:gd name="T38" fmla="*/ 900 w 1232"/>
                  <a:gd name="T39" fmla="*/ 123 h 1085"/>
                  <a:gd name="T40" fmla="*/ 647 w 1232"/>
                  <a:gd name="T41" fmla="*/ 230 h 1085"/>
                  <a:gd name="T42" fmla="*/ 462 w 1232"/>
                  <a:gd name="T43" fmla="*/ 345 h 1085"/>
                  <a:gd name="T44" fmla="*/ 292 w 1232"/>
                  <a:gd name="T45" fmla="*/ 510 h 1085"/>
                  <a:gd name="T46" fmla="*/ 125 w 1232"/>
                  <a:gd name="T47" fmla="*/ 648 h 1085"/>
                  <a:gd name="T48" fmla="*/ 0 w 1232"/>
                  <a:gd name="T49" fmla="*/ 780 h 1085"/>
                  <a:gd name="T50" fmla="*/ 0 w 1232"/>
                  <a:gd name="T51" fmla="*/ 1083 h 1085"/>
                  <a:gd name="T52" fmla="*/ 0 w 1232"/>
                  <a:gd name="T53" fmla="*/ 1078 h 1085"/>
                  <a:gd name="T54" fmla="*/ 0 w 1232"/>
                  <a:gd name="T55" fmla="*/ 838 h 108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232"/>
                  <a:gd name="T85" fmla="*/ 0 h 1085"/>
                  <a:gd name="T86" fmla="*/ 1232 w 1232"/>
                  <a:gd name="T87" fmla="*/ 1085 h 108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232" h="1085">
                    <a:moveTo>
                      <a:pt x="0" y="838"/>
                    </a:moveTo>
                    <a:lnTo>
                      <a:pt x="0" y="1085"/>
                    </a:lnTo>
                    <a:lnTo>
                      <a:pt x="50" y="1023"/>
                    </a:lnTo>
                    <a:lnTo>
                      <a:pt x="105" y="958"/>
                    </a:lnTo>
                    <a:lnTo>
                      <a:pt x="177" y="890"/>
                    </a:lnTo>
                    <a:lnTo>
                      <a:pt x="267" y="813"/>
                    </a:lnTo>
                    <a:lnTo>
                      <a:pt x="355" y="728"/>
                    </a:lnTo>
                    <a:lnTo>
                      <a:pt x="445" y="648"/>
                    </a:lnTo>
                    <a:lnTo>
                      <a:pt x="527" y="580"/>
                    </a:lnTo>
                    <a:lnTo>
                      <a:pt x="602" y="520"/>
                    </a:lnTo>
                    <a:lnTo>
                      <a:pt x="685" y="465"/>
                    </a:lnTo>
                    <a:lnTo>
                      <a:pt x="770" y="410"/>
                    </a:lnTo>
                    <a:lnTo>
                      <a:pt x="870" y="353"/>
                    </a:lnTo>
                    <a:lnTo>
                      <a:pt x="962" y="308"/>
                    </a:lnTo>
                    <a:lnTo>
                      <a:pt x="1057" y="268"/>
                    </a:lnTo>
                    <a:lnTo>
                      <a:pt x="1157" y="225"/>
                    </a:lnTo>
                    <a:lnTo>
                      <a:pt x="1232" y="190"/>
                    </a:lnTo>
                    <a:lnTo>
                      <a:pt x="1232" y="0"/>
                    </a:lnTo>
                    <a:lnTo>
                      <a:pt x="1097" y="38"/>
                    </a:lnTo>
                    <a:lnTo>
                      <a:pt x="900" y="123"/>
                    </a:lnTo>
                    <a:lnTo>
                      <a:pt x="647" y="230"/>
                    </a:lnTo>
                    <a:lnTo>
                      <a:pt x="462" y="345"/>
                    </a:lnTo>
                    <a:lnTo>
                      <a:pt x="292" y="510"/>
                    </a:lnTo>
                    <a:lnTo>
                      <a:pt x="125" y="648"/>
                    </a:lnTo>
                    <a:lnTo>
                      <a:pt x="0" y="780"/>
                    </a:lnTo>
                    <a:lnTo>
                      <a:pt x="0" y="1083"/>
                    </a:lnTo>
                    <a:lnTo>
                      <a:pt x="0" y="1078"/>
                    </a:lnTo>
                    <a:lnTo>
                      <a:pt x="0" y="83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50000">
                    <a:srgbClr val="767600"/>
                  </a:gs>
                  <a:gs pos="100000">
                    <a:srgbClr val="FFFF00"/>
                  </a:gs>
                </a:gsLst>
                <a:lin ang="54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42" name="Freeform 22"/>
              <p:cNvSpPr>
                <a:spLocks/>
              </p:cNvSpPr>
              <p:nvPr/>
            </p:nvSpPr>
            <p:spPr bwMode="auto">
              <a:xfrm>
                <a:off x="3197" y="5114"/>
                <a:ext cx="1473" cy="675"/>
              </a:xfrm>
              <a:custGeom>
                <a:avLst/>
                <a:gdLst>
                  <a:gd name="T0" fmla="*/ 0 w 1473"/>
                  <a:gd name="T1" fmla="*/ 0 h 675"/>
                  <a:gd name="T2" fmla="*/ 0 w 1473"/>
                  <a:gd name="T3" fmla="*/ 207 h 675"/>
                  <a:gd name="T4" fmla="*/ 95 w 1473"/>
                  <a:gd name="T5" fmla="*/ 225 h 675"/>
                  <a:gd name="T6" fmla="*/ 193 w 1473"/>
                  <a:gd name="T7" fmla="*/ 242 h 675"/>
                  <a:gd name="T8" fmla="*/ 285 w 1473"/>
                  <a:gd name="T9" fmla="*/ 265 h 675"/>
                  <a:gd name="T10" fmla="*/ 380 w 1473"/>
                  <a:gd name="T11" fmla="*/ 287 h 675"/>
                  <a:gd name="T12" fmla="*/ 490 w 1473"/>
                  <a:gd name="T13" fmla="*/ 315 h 675"/>
                  <a:gd name="T14" fmla="*/ 610 w 1473"/>
                  <a:gd name="T15" fmla="*/ 345 h 675"/>
                  <a:gd name="T16" fmla="*/ 760 w 1473"/>
                  <a:gd name="T17" fmla="*/ 390 h 675"/>
                  <a:gd name="T18" fmla="*/ 905 w 1473"/>
                  <a:gd name="T19" fmla="*/ 430 h 675"/>
                  <a:gd name="T20" fmla="*/ 1000 w 1473"/>
                  <a:gd name="T21" fmla="*/ 462 h 675"/>
                  <a:gd name="T22" fmla="*/ 1113 w 1473"/>
                  <a:gd name="T23" fmla="*/ 507 h 675"/>
                  <a:gd name="T24" fmla="*/ 1235 w 1473"/>
                  <a:gd name="T25" fmla="*/ 557 h 675"/>
                  <a:gd name="T26" fmla="*/ 1345 w 1473"/>
                  <a:gd name="T27" fmla="*/ 607 h 675"/>
                  <a:gd name="T28" fmla="*/ 1425 w 1473"/>
                  <a:gd name="T29" fmla="*/ 647 h 675"/>
                  <a:gd name="T30" fmla="*/ 1473 w 1473"/>
                  <a:gd name="T31" fmla="*/ 675 h 675"/>
                  <a:gd name="T32" fmla="*/ 1473 w 1473"/>
                  <a:gd name="T33" fmla="*/ 417 h 675"/>
                  <a:gd name="T34" fmla="*/ 1380 w 1473"/>
                  <a:gd name="T35" fmla="*/ 352 h 675"/>
                  <a:gd name="T36" fmla="*/ 1195 w 1473"/>
                  <a:gd name="T37" fmla="*/ 262 h 675"/>
                  <a:gd name="T38" fmla="*/ 980 w 1473"/>
                  <a:gd name="T39" fmla="*/ 172 h 675"/>
                  <a:gd name="T40" fmla="*/ 788 w 1473"/>
                  <a:gd name="T41" fmla="*/ 122 h 675"/>
                  <a:gd name="T42" fmla="*/ 565 w 1473"/>
                  <a:gd name="T43" fmla="*/ 60 h 675"/>
                  <a:gd name="T44" fmla="*/ 343 w 1473"/>
                  <a:gd name="T45" fmla="*/ 17 h 675"/>
                  <a:gd name="T46" fmla="*/ 185 w 1473"/>
                  <a:gd name="T47" fmla="*/ 2 h 675"/>
                  <a:gd name="T48" fmla="*/ 0 w 1473"/>
                  <a:gd name="T49" fmla="*/ 0 h 6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73"/>
                  <a:gd name="T76" fmla="*/ 0 h 675"/>
                  <a:gd name="T77" fmla="*/ 1473 w 1473"/>
                  <a:gd name="T78" fmla="*/ 675 h 6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73" h="675">
                    <a:moveTo>
                      <a:pt x="0" y="0"/>
                    </a:moveTo>
                    <a:lnTo>
                      <a:pt x="0" y="207"/>
                    </a:lnTo>
                    <a:lnTo>
                      <a:pt x="95" y="225"/>
                    </a:lnTo>
                    <a:lnTo>
                      <a:pt x="193" y="242"/>
                    </a:lnTo>
                    <a:lnTo>
                      <a:pt x="285" y="265"/>
                    </a:lnTo>
                    <a:lnTo>
                      <a:pt x="380" y="287"/>
                    </a:lnTo>
                    <a:lnTo>
                      <a:pt x="490" y="315"/>
                    </a:lnTo>
                    <a:lnTo>
                      <a:pt x="610" y="345"/>
                    </a:lnTo>
                    <a:lnTo>
                      <a:pt x="760" y="390"/>
                    </a:lnTo>
                    <a:lnTo>
                      <a:pt x="905" y="430"/>
                    </a:lnTo>
                    <a:lnTo>
                      <a:pt x="1000" y="462"/>
                    </a:lnTo>
                    <a:lnTo>
                      <a:pt x="1113" y="507"/>
                    </a:lnTo>
                    <a:lnTo>
                      <a:pt x="1235" y="557"/>
                    </a:lnTo>
                    <a:lnTo>
                      <a:pt x="1345" y="607"/>
                    </a:lnTo>
                    <a:lnTo>
                      <a:pt x="1425" y="647"/>
                    </a:lnTo>
                    <a:lnTo>
                      <a:pt x="1473" y="675"/>
                    </a:lnTo>
                    <a:lnTo>
                      <a:pt x="1473" y="417"/>
                    </a:lnTo>
                    <a:lnTo>
                      <a:pt x="1380" y="352"/>
                    </a:lnTo>
                    <a:lnTo>
                      <a:pt x="1195" y="262"/>
                    </a:lnTo>
                    <a:lnTo>
                      <a:pt x="980" y="172"/>
                    </a:lnTo>
                    <a:lnTo>
                      <a:pt x="788" y="122"/>
                    </a:lnTo>
                    <a:lnTo>
                      <a:pt x="565" y="60"/>
                    </a:lnTo>
                    <a:lnTo>
                      <a:pt x="343" y="17"/>
                    </a:lnTo>
                    <a:lnTo>
                      <a:pt x="185" y="2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50000">
                    <a:srgbClr val="767600"/>
                  </a:gs>
                  <a:gs pos="100000">
                    <a:srgbClr val="FFFF00"/>
                  </a:gs>
                </a:gsLst>
                <a:lin ang="54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43" name="Freeform 23"/>
              <p:cNvSpPr>
                <a:spLocks/>
              </p:cNvSpPr>
              <p:nvPr/>
            </p:nvSpPr>
            <p:spPr bwMode="auto">
              <a:xfrm>
                <a:off x="1795" y="3481"/>
                <a:ext cx="4112" cy="2058"/>
              </a:xfrm>
              <a:custGeom>
                <a:avLst/>
                <a:gdLst>
                  <a:gd name="T0" fmla="*/ 225 w 4112"/>
                  <a:gd name="T1" fmla="*/ 0 h 2058"/>
                  <a:gd name="T2" fmla="*/ 472 w 4112"/>
                  <a:gd name="T3" fmla="*/ 0 h 2058"/>
                  <a:gd name="T4" fmla="*/ 727 w 4112"/>
                  <a:gd name="T5" fmla="*/ 15 h 2058"/>
                  <a:gd name="T6" fmla="*/ 965 w 4112"/>
                  <a:gd name="T7" fmla="*/ 53 h 2058"/>
                  <a:gd name="T8" fmla="*/ 1240 w 4112"/>
                  <a:gd name="T9" fmla="*/ 113 h 2058"/>
                  <a:gd name="T10" fmla="*/ 1502 w 4112"/>
                  <a:gd name="T11" fmla="*/ 195 h 2058"/>
                  <a:gd name="T12" fmla="*/ 1780 w 4112"/>
                  <a:gd name="T13" fmla="*/ 308 h 2058"/>
                  <a:gd name="T14" fmla="*/ 2027 w 4112"/>
                  <a:gd name="T15" fmla="*/ 425 h 2058"/>
                  <a:gd name="T16" fmla="*/ 2262 w 4112"/>
                  <a:gd name="T17" fmla="*/ 543 h 2058"/>
                  <a:gd name="T18" fmla="*/ 2502 w 4112"/>
                  <a:gd name="T19" fmla="*/ 678 h 2058"/>
                  <a:gd name="T20" fmla="*/ 2727 w 4112"/>
                  <a:gd name="T21" fmla="*/ 828 h 2058"/>
                  <a:gd name="T22" fmla="*/ 2945 w 4112"/>
                  <a:gd name="T23" fmla="*/ 1000 h 2058"/>
                  <a:gd name="T24" fmla="*/ 3122 w 4112"/>
                  <a:gd name="T25" fmla="*/ 1173 h 2058"/>
                  <a:gd name="T26" fmla="*/ 3242 w 4112"/>
                  <a:gd name="T27" fmla="*/ 1333 h 2058"/>
                  <a:gd name="T28" fmla="*/ 3990 w 4112"/>
                  <a:gd name="T29" fmla="*/ 1280 h 2058"/>
                  <a:gd name="T30" fmla="*/ 3735 w 4112"/>
                  <a:gd name="T31" fmla="*/ 1393 h 2058"/>
                  <a:gd name="T32" fmla="*/ 3557 w 4112"/>
                  <a:gd name="T33" fmla="*/ 1483 h 2058"/>
                  <a:gd name="T34" fmla="*/ 3410 w 4112"/>
                  <a:gd name="T35" fmla="*/ 1575 h 2058"/>
                  <a:gd name="T36" fmla="*/ 3267 w 4112"/>
                  <a:gd name="T37" fmla="*/ 1690 h 2058"/>
                  <a:gd name="T38" fmla="*/ 3100 w 4112"/>
                  <a:gd name="T39" fmla="*/ 1840 h 2058"/>
                  <a:gd name="T40" fmla="*/ 2945 w 4112"/>
                  <a:gd name="T41" fmla="*/ 1990 h 2058"/>
                  <a:gd name="T42" fmla="*/ 2810 w 4112"/>
                  <a:gd name="T43" fmla="*/ 2028 h 2058"/>
                  <a:gd name="T44" fmla="*/ 2670 w 4112"/>
                  <a:gd name="T45" fmla="*/ 1958 h 2058"/>
                  <a:gd name="T46" fmla="*/ 2497 w 4112"/>
                  <a:gd name="T47" fmla="*/ 1888 h 2058"/>
                  <a:gd name="T48" fmla="*/ 2340 w 4112"/>
                  <a:gd name="T49" fmla="*/ 1838 h 2058"/>
                  <a:gd name="T50" fmla="*/ 2160 w 4112"/>
                  <a:gd name="T51" fmla="*/ 1788 h 2058"/>
                  <a:gd name="T52" fmla="*/ 1977 w 4112"/>
                  <a:gd name="T53" fmla="*/ 1740 h 2058"/>
                  <a:gd name="T54" fmla="*/ 1800 w 4112"/>
                  <a:gd name="T55" fmla="*/ 1703 h 2058"/>
                  <a:gd name="T56" fmla="*/ 1630 w 4112"/>
                  <a:gd name="T57" fmla="*/ 1665 h 2058"/>
                  <a:gd name="T58" fmla="*/ 1400 w 4112"/>
                  <a:gd name="T59" fmla="*/ 1630 h 2058"/>
                  <a:gd name="T60" fmla="*/ 2240 w 4112"/>
                  <a:gd name="T61" fmla="*/ 1355 h 2058"/>
                  <a:gd name="T62" fmla="*/ 2042 w 4112"/>
                  <a:gd name="T63" fmla="*/ 1098 h 2058"/>
                  <a:gd name="T64" fmla="*/ 1892 w 4112"/>
                  <a:gd name="T65" fmla="*/ 948 h 2058"/>
                  <a:gd name="T66" fmla="*/ 1675 w 4112"/>
                  <a:gd name="T67" fmla="*/ 745 h 2058"/>
                  <a:gd name="T68" fmla="*/ 1487 w 4112"/>
                  <a:gd name="T69" fmla="*/ 588 h 2058"/>
                  <a:gd name="T70" fmla="*/ 1337 w 4112"/>
                  <a:gd name="T71" fmla="*/ 470 h 2058"/>
                  <a:gd name="T72" fmla="*/ 1150 w 4112"/>
                  <a:gd name="T73" fmla="*/ 353 h 2058"/>
                  <a:gd name="T74" fmla="*/ 957 w 4112"/>
                  <a:gd name="T75" fmla="*/ 255 h 2058"/>
                  <a:gd name="T76" fmla="*/ 727 w 4112"/>
                  <a:gd name="T77" fmla="*/ 173 h 2058"/>
                  <a:gd name="T78" fmla="*/ 480 w 4112"/>
                  <a:gd name="T79" fmla="*/ 113 h 2058"/>
                  <a:gd name="T80" fmla="*/ 217 w 4112"/>
                  <a:gd name="T81" fmla="*/ 60 h 205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112"/>
                  <a:gd name="T124" fmla="*/ 0 h 2058"/>
                  <a:gd name="T125" fmla="*/ 4112 w 4112"/>
                  <a:gd name="T126" fmla="*/ 2058 h 205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112" h="2058">
                    <a:moveTo>
                      <a:pt x="0" y="15"/>
                    </a:moveTo>
                    <a:lnTo>
                      <a:pt x="225" y="0"/>
                    </a:lnTo>
                    <a:lnTo>
                      <a:pt x="337" y="0"/>
                    </a:lnTo>
                    <a:lnTo>
                      <a:pt x="472" y="0"/>
                    </a:lnTo>
                    <a:lnTo>
                      <a:pt x="600" y="8"/>
                    </a:lnTo>
                    <a:lnTo>
                      <a:pt x="727" y="15"/>
                    </a:lnTo>
                    <a:lnTo>
                      <a:pt x="852" y="30"/>
                    </a:lnTo>
                    <a:lnTo>
                      <a:pt x="965" y="53"/>
                    </a:lnTo>
                    <a:lnTo>
                      <a:pt x="1090" y="75"/>
                    </a:lnTo>
                    <a:lnTo>
                      <a:pt x="1240" y="113"/>
                    </a:lnTo>
                    <a:lnTo>
                      <a:pt x="1375" y="158"/>
                    </a:lnTo>
                    <a:lnTo>
                      <a:pt x="1502" y="195"/>
                    </a:lnTo>
                    <a:lnTo>
                      <a:pt x="1645" y="248"/>
                    </a:lnTo>
                    <a:lnTo>
                      <a:pt x="1780" y="308"/>
                    </a:lnTo>
                    <a:lnTo>
                      <a:pt x="1915" y="368"/>
                    </a:lnTo>
                    <a:lnTo>
                      <a:pt x="2027" y="425"/>
                    </a:lnTo>
                    <a:lnTo>
                      <a:pt x="2155" y="485"/>
                    </a:lnTo>
                    <a:lnTo>
                      <a:pt x="2262" y="543"/>
                    </a:lnTo>
                    <a:lnTo>
                      <a:pt x="2382" y="610"/>
                    </a:lnTo>
                    <a:lnTo>
                      <a:pt x="2502" y="678"/>
                    </a:lnTo>
                    <a:lnTo>
                      <a:pt x="2622" y="760"/>
                    </a:lnTo>
                    <a:lnTo>
                      <a:pt x="2727" y="828"/>
                    </a:lnTo>
                    <a:lnTo>
                      <a:pt x="2840" y="918"/>
                    </a:lnTo>
                    <a:lnTo>
                      <a:pt x="2945" y="1000"/>
                    </a:lnTo>
                    <a:lnTo>
                      <a:pt x="3042" y="1083"/>
                    </a:lnTo>
                    <a:lnTo>
                      <a:pt x="3122" y="1173"/>
                    </a:lnTo>
                    <a:lnTo>
                      <a:pt x="3190" y="1250"/>
                    </a:lnTo>
                    <a:lnTo>
                      <a:pt x="3242" y="1333"/>
                    </a:lnTo>
                    <a:lnTo>
                      <a:pt x="4112" y="1223"/>
                    </a:lnTo>
                    <a:lnTo>
                      <a:pt x="3990" y="1280"/>
                    </a:lnTo>
                    <a:lnTo>
                      <a:pt x="3847" y="1340"/>
                    </a:lnTo>
                    <a:lnTo>
                      <a:pt x="3735" y="1393"/>
                    </a:lnTo>
                    <a:lnTo>
                      <a:pt x="3650" y="1433"/>
                    </a:lnTo>
                    <a:lnTo>
                      <a:pt x="3557" y="1483"/>
                    </a:lnTo>
                    <a:lnTo>
                      <a:pt x="3482" y="1528"/>
                    </a:lnTo>
                    <a:lnTo>
                      <a:pt x="3410" y="1575"/>
                    </a:lnTo>
                    <a:lnTo>
                      <a:pt x="3337" y="1633"/>
                    </a:lnTo>
                    <a:lnTo>
                      <a:pt x="3267" y="1690"/>
                    </a:lnTo>
                    <a:lnTo>
                      <a:pt x="3182" y="1763"/>
                    </a:lnTo>
                    <a:lnTo>
                      <a:pt x="3100" y="1840"/>
                    </a:lnTo>
                    <a:lnTo>
                      <a:pt x="3027" y="1905"/>
                    </a:lnTo>
                    <a:lnTo>
                      <a:pt x="2945" y="1990"/>
                    </a:lnTo>
                    <a:lnTo>
                      <a:pt x="2877" y="2058"/>
                    </a:lnTo>
                    <a:lnTo>
                      <a:pt x="2810" y="2028"/>
                    </a:lnTo>
                    <a:lnTo>
                      <a:pt x="2742" y="1990"/>
                    </a:lnTo>
                    <a:lnTo>
                      <a:pt x="2670" y="1958"/>
                    </a:lnTo>
                    <a:lnTo>
                      <a:pt x="2585" y="1923"/>
                    </a:lnTo>
                    <a:lnTo>
                      <a:pt x="2497" y="1888"/>
                    </a:lnTo>
                    <a:lnTo>
                      <a:pt x="2417" y="1860"/>
                    </a:lnTo>
                    <a:lnTo>
                      <a:pt x="2340" y="1838"/>
                    </a:lnTo>
                    <a:lnTo>
                      <a:pt x="2252" y="1810"/>
                    </a:lnTo>
                    <a:lnTo>
                      <a:pt x="2160" y="1788"/>
                    </a:lnTo>
                    <a:lnTo>
                      <a:pt x="2065" y="1763"/>
                    </a:lnTo>
                    <a:lnTo>
                      <a:pt x="1977" y="1740"/>
                    </a:lnTo>
                    <a:lnTo>
                      <a:pt x="1892" y="1718"/>
                    </a:lnTo>
                    <a:lnTo>
                      <a:pt x="1800" y="1703"/>
                    </a:lnTo>
                    <a:lnTo>
                      <a:pt x="1712" y="1683"/>
                    </a:lnTo>
                    <a:lnTo>
                      <a:pt x="1630" y="1665"/>
                    </a:lnTo>
                    <a:lnTo>
                      <a:pt x="1532" y="1645"/>
                    </a:lnTo>
                    <a:lnTo>
                      <a:pt x="1400" y="1630"/>
                    </a:lnTo>
                    <a:lnTo>
                      <a:pt x="2300" y="1475"/>
                    </a:lnTo>
                    <a:lnTo>
                      <a:pt x="2240" y="1355"/>
                    </a:lnTo>
                    <a:lnTo>
                      <a:pt x="2170" y="1265"/>
                    </a:lnTo>
                    <a:lnTo>
                      <a:pt x="2042" y="1098"/>
                    </a:lnTo>
                    <a:lnTo>
                      <a:pt x="1967" y="1023"/>
                    </a:lnTo>
                    <a:lnTo>
                      <a:pt x="1892" y="948"/>
                    </a:lnTo>
                    <a:lnTo>
                      <a:pt x="1757" y="820"/>
                    </a:lnTo>
                    <a:lnTo>
                      <a:pt x="1675" y="745"/>
                    </a:lnTo>
                    <a:lnTo>
                      <a:pt x="1577" y="655"/>
                    </a:lnTo>
                    <a:lnTo>
                      <a:pt x="1487" y="588"/>
                    </a:lnTo>
                    <a:lnTo>
                      <a:pt x="1412" y="528"/>
                    </a:lnTo>
                    <a:lnTo>
                      <a:pt x="1337" y="470"/>
                    </a:lnTo>
                    <a:lnTo>
                      <a:pt x="1247" y="410"/>
                    </a:lnTo>
                    <a:lnTo>
                      <a:pt x="1150" y="353"/>
                    </a:lnTo>
                    <a:lnTo>
                      <a:pt x="1052" y="308"/>
                    </a:lnTo>
                    <a:lnTo>
                      <a:pt x="957" y="255"/>
                    </a:lnTo>
                    <a:lnTo>
                      <a:pt x="837" y="210"/>
                    </a:lnTo>
                    <a:lnTo>
                      <a:pt x="727" y="173"/>
                    </a:lnTo>
                    <a:lnTo>
                      <a:pt x="600" y="143"/>
                    </a:lnTo>
                    <a:lnTo>
                      <a:pt x="480" y="113"/>
                    </a:lnTo>
                    <a:lnTo>
                      <a:pt x="352" y="83"/>
                    </a:lnTo>
                    <a:lnTo>
                      <a:pt x="217" y="60"/>
                    </a:lnTo>
                    <a:lnTo>
                      <a:pt x="0" y="1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00"/>
                  </a:gs>
                  <a:gs pos="50000">
                    <a:srgbClr val="767600"/>
                  </a:gs>
                  <a:gs pos="100000">
                    <a:srgbClr val="FFFF00"/>
                  </a:gs>
                </a:gsLst>
                <a:lin ang="5400000" scaled="1"/>
              </a:gra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Group 24"/>
          <p:cNvGrpSpPr>
            <a:grpSpLocks/>
          </p:cNvGrpSpPr>
          <p:nvPr/>
        </p:nvGrpSpPr>
        <p:grpSpPr bwMode="auto">
          <a:xfrm rot="-4437844">
            <a:off x="1935162" y="1951038"/>
            <a:ext cx="1787525" cy="781050"/>
            <a:chOff x="1795" y="3481"/>
            <a:chExt cx="4112" cy="2310"/>
          </a:xfrm>
        </p:grpSpPr>
        <p:sp>
          <p:nvSpPr>
            <p:cNvPr id="5134" name="Freeform 25"/>
            <p:cNvSpPr>
              <a:spLocks/>
            </p:cNvSpPr>
            <p:nvPr/>
          </p:nvSpPr>
          <p:spPr bwMode="auto">
            <a:xfrm>
              <a:off x="1798" y="3489"/>
              <a:ext cx="2379" cy="1517"/>
            </a:xfrm>
            <a:custGeom>
              <a:avLst/>
              <a:gdLst>
                <a:gd name="T0" fmla="*/ 0 w 2379"/>
                <a:gd name="T1" fmla="*/ 0 h 1517"/>
                <a:gd name="T2" fmla="*/ 0 w 2379"/>
                <a:gd name="T3" fmla="*/ 112 h 1517"/>
                <a:gd name="T4" fmla="*/ 172 w 2379"/>
                <a:gd name="T5" fmla="*/ 142 h 1517"/>
                <a:gd name="T6" fmla="*/ 329 w 2379"/>
                <a:gd name="T7" fmla="*/ 180 h 1517"/>
                <a:gd name="T8" fmla="*/ 472 w 2379"/>
                <a:gd name="T9" fmla="*/ 225 h 1517"/>
                <a:gd name="T10" fmla="*/ 619 w 2379"/>
                <a:gd name="T11" fmla="*/ 270 h 1517"/>
                <a:gd name="T12" fmla="*/ 744 w 2379"/>
                <a:gd name="T13" fmla="*/ 315 h 1517"/>
                <a:gd name="T14" fmla="*/ 849 w 2379"/>
                <a:gd name="T15" fmla="*/ 360 h 1517"/>
                <a:gd name="T16" fmla="*/ 947 w 2379"/>
                <a:gd name="T17" fmla="*/ 400 h 1517"/>
                <a:gd name="T18" fmla="*/ 1059 w 2379"/>
                <a:gd name="T19" fmla="*/ 452 h 1517"/>
                <a:gd name="T20" fmla="*/ 1157 w 2379"/>
                <a:gd name="T21" fmla="*/ 512 h 1517"/>
                <a:gd name="T22" fmla="*/ 1269 w 2379"/>
                <a:gd name="T23" fmla="*/ 587 h 1517"/>
                <a:gd name="T24" fmla="*/ 1359 w 2379"/>
                <a:gd name="T25" fmla="*/ 655 h 1517"/>
                <a:gd name="T26" fmla="*/ 1449 w 2379"/>
                <a:gd name="T27" fmla="*/ 722 h 1517"/>
                <a:gd name="T28" fmla="*/ 1532 w 2379"/>
                <a:gd name="T29" fmla="*/ 797 h 1517"/>
                <a:gd name="T30" fmla="*/ 1637 w 2379"/>
                <a:gd name="T31" fmla="*/ 887 h 1517"/>
                <a:gd name="T32" fmla="*/ 1749 w 2379"/>
                <a:gd name="T33" fmla="*/ 992 h 1517"/>
                <a:gd name="T34" fmla="*/ 1814 w 2379"/>
                <a:gd name="T35" fmla="*/ 1067 h 1517"/>
                <a:gd name="T36" fmla="*/ 1882 w 2379"/>
                <a:gd name="T37" fmla="*/ 1147 h 1517"/>
                <a:gd name="T38" fmla="*/ 1949 w 2379"/>
                <a:gd name="T39" fmla="*/ 1225 h 1517"/>
                <a:gd name="T40" fmla="*/ 2009 w 2379"/>
                <a:gd name="T41" fmla="*/ 1300 h 1517"/>
                <a:gd name="T42" fmla="*/ 2084 w 2379"/>
                <a:gd name="T43" fmla="*/ 1420 h 1517"/>
                <a:gd name="T44" fmla="*/ 2129 w 2379"/>
                <a:gd name="T45" fmla="*/ 1517 h 1517"/>
                <a:gd name="T46" fmla="*/ 2379 w 2379"/>
                <a:gd name="T47" fmla="*/ 1487 h 1517"/>
                <a:gd name="T48" fmla="*/ 2297 w 2379"/>
                <a:gd name="T49" fmla="*/ 1322 h 1517"/>
                <a:gd name="T50" fmla="*/ 2174 w 2379"/>
                <a:gd name="T51" fmla="*/ 1147 h 1517"/>
                <a:gd name="T52" fmla="*/ 2047 w 2379"/>
                <a:gd name="T53" fmla="*/ 1000 h 1517"/>
                <a:gd name="T54" fmla="*/ 1882 w 2379"/>
                <a:gd name="T55" fmla="*/ 842 h 1517"/>
                <a:gd name="T56" fmla="*/ 1659 w 2379"/>
                <a:gd name="T57" fmla="*/ 617 h 1517"/>
                <a:gd name="T58" fmla="*/ 1412 w 2379"/>
                <a:gd name="T59" fmla="*/ 430 h 1517"/>
                <a:gd name="T60" fmla="*/ 1149 w 2379"/>
                <a:gd name="T61" fmla="*/ 270 h 1517"/>
                <a:gd name="T62" fmla="*/ 917 w 2379"/>
                <a:gd name="T63" fmla="*/ 172 h 1517"/>
                <a:gd name="T64" fmla="*/ 627 w 2379"/>
                <a:gd name="T65" fmla="*/ 75 h 1517"/>
                <a:gd name="T66" fmla="*/ 389 w 2379"/>
                <a:gd name="T67" fmla="*/ 37 h 1517"/>
                <a:gd name="T68" fmla="*/ 0 w 2379"/>
                <a:gd name="T69" fmla="*/ 0 h 151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379"/>
                <a:gd name="T106" fmla="*/ 0 h 1517"/>
                <a:gd name="T107" fmla="*/ 2379 w 2379"/>
                <a:gd name="T108" fmla="*/ 1517 h 151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379" h="1517">
                  <a:moveTo>
                    <a:pt x="0" y="0"/>
                  </a:moveTo>
                  <a:lnTo>
                    <a:pt x="0" y="112"/>
                  </a:lnTo>
                  <a:lnTo>
                    <a:pt x="172" y="142"/>
                  </a:lnTo>
                  <a:lnTo>
                    <a:pt x="329" y="180"/>
                  </a:lnTo>
                  <a:lnTo>
                    <a:pt x="472" y="225"/>
                  </a:lnTo>
                  <a:lnTo>
                    <a:pt x="619" y="270"/>
                  </a:lnTo>
                  <a:lnTo>
                    <a:pt x="744" y="315"/>
                  </a:lnTo>
                  <a:lnTo>
                    <a:pt x="849" y="360"/>
                  </a:lnTo>
                  <a:lnTo>
                    <a:pt x="947" y="400"/>
                  </a:lnTo>
                  <a:lnTo>
                    <a:pt x="1059" y="452"/>
                  </a:lnTo>
                  <a:lnTo>
                    <a:pt x="1157" y="512"/>
                  </a:lnTo>
                  <a:lnTo>
                    <a:pt x="1269" y="587"/>
                  </a:lnTo>
                  <a:lnTo>
                    <a:pt x="1359" y="655"/>
                  </a:lnTo>
                  <a:lnTo>
                    <a:pt x="1449" y="722"/>
                  </a:lnTo>
                  <a:lnTo>
                    <a:pt x="1532" y="797"/>
                  </a:lnTo>
                  <a:lnTo>
                    <a:pt x="1637" y="887"/>
                  </a:lnTo>
                  <a:lnTo>
                    <a:pt x="1749" y="992"/>
                  </a:lnTo>
                  <a:lnTo>
                    <a:pt x="1814" y="1067"/>
                  </a:lnTo>
                  <a:lnTo>
                    <a:pt x="1882" y="1147"/>
                  </a:lnTo>
                  <a:lnTo>
                    <a:pt x="1949" y="1225"/>
                  </a:lnTo>
                  <a:lnTo>
                    <a:pt x="2009" y="1300"/>
                  </a:lnTo>
                  <a:lnTo>
                    <a:pt x="2084" y="1420"/>
                  </a:lnTo>
                  <a:lnTo>
                    <a:pt x="2129" y="1517"/>
                  </a:lnTo>
                  <a:lnTo>
                    <a:pt x="2379" y="1487"/>
                  </a:lnTo>
                  <a:lnTo>
                    <a:pt x="2297" y="1322"/>
                  </a:lnTo>
                  <a:lnTo>
                    <a:pt x="2174" y="1147"/>
                  </a:lnTo>
                  <a:lnTo>
                    <a:pt x="2047" y="1000"/>
                  </a:lnTo>
                  <a:lnTo>
                    <a:pt x="1882" y="842"/>
                  </a:lnTo>
                  <a:lnTo>
                    <a:pt x="1659" y="617"/>
                  </a:lnTo>
                  <a:lnTo>
                    <a:pt x="1412" y="430"/>
                  </a:lnTo>
                  <a:lnTo>
                    <a:pt x="1149" y="270"/>
                  </a:lnTo>
                  <a:lnTo>
                    <a:pt x="917" y="172"/>
                  </a:lnTo>
                  <a:lnTo>
                    <a:pt x="627" y="75"/>
                  </a:lnTo>
                  <a:lnTo>
                    <a:pt x="389" y="3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00"/>
                </a:gs>
                <a:gs pos="50000">
                  <a:srgbClr val="767600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35" name="Freeform 26"/>
            <p:cNvSpPr>
              <a:spLocks/>
            </p:cNvSpPr>
            <p:nvPr/>
          </p:nvSpPr>
          <p:spPr bwMode="auto">
            <a:xfrm>
              <a:off x="4675" y="4706"/>
              <a:ext cx="1232" cy="1085"/>
            </a:xfrm>
            <a:custGeom>
              <a:avLst/>
              <a:gdLst>
                <a:gd name="T0" fmla="*/ 0 w 1232"/>
                <a:gd name="T1" fmla="*/ 838 h 1085"/>
                <a:gd name="T2" fmla="*/ 0 w 1232"/>
                <a:gd name="T3" fmla="*/ 1085 h 1085"/>
                <a:gd name="T4" fmla="*/ 50 w 1232"/>
                <a:gd name="T5" fmla="*/ 1023 h 1085"/>
                <a:gd name="T6" fmla="*/ 105 w 1232"/>
                <a:gd name="T7" fmla="*/ 958 h 1085"/>
                <a:gd name="T8" fmla="*/ 177 w 1232"/>
                <a:gd name="T9" fmla="*/ 890 h 1085"/>
                <a:gd name="T10" fmla="*/ 267 w 1232"/>
                <a:gd name="T11" fmla="*/ 813 h 1085"/>
                <a:gd name="T12" fmla="*/ 355 w 1232"/>
                <a:gd name="T13" fmla="*/ 728 h 1085"/>
                <a:gd name="T14" fmla="*/ 445 w 1232"/>
                <a:gd name="T15" fmla="*/ 648 h 1085"/>
                <a:gd name="T16" fmla="*/ 527 w 1232"/>
                <a:gd name="T17" fmla="*/ 580 h 1085"/>
                <a:gd name="T18" fmla="*/ 602 w 1232"/>
                <a:gd name="T19" fmla="*/ 520 h 1085"/>
                <a:gd name="T20" fmla="*/ 685 w 1232"/>
                <a:gd name="T21" fmla="*/ 465 h 1085"/>
                <a:gd name="T22" fmla="*/ 770 w 1232"/>
                <a:gd name="T23" fmla="*/ 410 h 1085"/>
                <a:gd name="T24" fmla="*/ 870 w 1232"/>
                <a:gd name="T25" fmla="*/ 353 h 1085"/>
                <a:gd name="T26" fmla="*/ 962 w 1232"/>
                <a:gd name="T27" fmla="*/ 308 h 1085"/>
                <a:gd name="T28" fmla="*/ 1057 w 1232"/>
                <a:gd name="T29" fmla="*/ 268 h 1085"/>
                <a:gd name="T30" fmla="*/ 1157 w 1232"/>
                <a:gd name="T31" fmla="*/ 225 h 1085"/>
                <a:gd name="T32" fmla="*/ 1232 w 1232"/>
                <a:gd name="T33" fmla="*/ 190 h 1085"/>
                <a:gd name="T34" fmla="*/ 1232 w 1232"/>
                <a:gd name="T35" fmla="*/ 0 h 1085"/>
                <a:gd name="T36" fmla="*/ 1097 w 1232"/>
                <a:gd name="T37" fmla="*/ 38 h 1085"/>
                <a:gd name="T38" fmla="*/ 900 w 1232"/>
                <a:gd name="T39" fmla="*/ 123 h 1085"/>
                <a:gd name="T40" fmla="*/ 647 w 1232"/>
                <a:gd name="T41" fmla="*/ 230 h 1085"/>
                <a:gd name="T42" fmla="*/ 462 w 1232"/>
                <a:gd name="T43" fmla="*/ 345 h 1085"/>
                <a:gd name="T44" fmla="*/ 292 w 1232"/>
                <a:gd name="T45" fmla="*/ 510 h 1085"/>
                <a:gd name="T46" fmla="*/ 125 w 1232"/>
                <a:gd name="T47" fmla="*/ 648 h 1085"/>
                <a:gd name="T48" fmla="*/ 0 w 1232"/>
                <a:gd name="T49" fmla="*/ 780 h 1085"/>
                <a:gd name="T50" fmla="*/ 0 w 1232"/>
                <a:gd name="T51" fmla="*/ 1083 h 1085"/>
                <a:gd name="T52" fmla="*/ 0 w 1232"/>
                <a:gd name="T53" fmla="*/ 1078 h 1085"/>
                <a:gd name="T54" fmla="*/ 0 w 1232"/>
                <a:gd name="T55" fmla="*/ 838 h 108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232"/>
                <a:gd name="T85" fmla="*/ 0 h 1085"/>
                <a:gd name="T86" fmla="*/ 1232 w 1232"/>
                <a:gd name="T87" fmla="*/ 1085 h 1085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232" h="1085">
                  <a:moveTo>
                    <a:pt x="0" y="838"/>
                  </a:moveTo>
                  <a:lnTo>
                    <a:pt x="0" y="1085"/>
                  </a:lnTo>
                  <a:lnTo>
                    <a:pt x="50" y="1023"/>
                  </a:lnTo>
                  <a:lnTo>
                    <a:pt x="105" y="958"/>
                  </a:lnTo>
                  <a:lnTo>
                    <a:pt x="177" y="890"/>
                  </a:lnTo>
                  <a:lnTo>
                    <a:pt x="267" y="813"/>
                  </a:lnTo>
                  <a:lnTo>
                    <a:pt x="355" y="728"/>
                  </a:lnTo>
                  <a:lnTo>
                    <a:pt x="445" y="648"/>
                  </a:lnTo>
                  <a:lnTo>
                    <a:pt x="527" y="580"/>
                  </a:lnTo>
                  <a:lnTo>
                    <a:pt x="602" y="520"/>
                  </a:lnTo>
                  <a:lnTo>
                    <a:pt x="685" y="465"/>
                  </a:lnTo>
                  <a:lnTo>
                    <a:pt x="770" y="410"/>
                  </a:lnTo>
                  <a:lnTo>
                    <a:pt x="870" y="353"/>
                  </a:lnTo>
                  <a:lnTo>
                    <a:pt x="962" y="308"/>
                  </a:lnTo>
                  <a:lnTo>
                    <a:pt x="1057" y="268"/>
                  </a:lnTo>
                  <a:lnTo>
                    <a:pt x="1157" y="225"/>
                  </a:lnTo>
                  <a:lnTo>
                    <a:pt x="1232" y="190"/>
                  </a:lnTo>
                  <a:lnTo>
                    <a:pt x="1232" y="0"/>
                  </a:lnTo>
                  <a:lnTo>
                    <a:pt x="1097" y="38"/>
                  </a:lnTo>
                  <a:lnTo>
                    <a:pt x="900" y="123"/>
                  </a:lnTo>
                  <a:lnTo>
                    <a:pt x="647" y="230"/>
                  </a:lnTo>
                  <a:lnTo>
                    <a:pt x="462" y="345"/>
                  </a:lnTo>
                  <a:lnTo>
                    <a:pt x="292" y="510"/>
                  </a:lnTo>
                  <a:lnTo>
                    <a:pt x="125" y="648"/>
                  </a:lnTo>
                  <a:lnTo>
                    <a:pt x="0" y="780"/>
                  </a:lnTo>
                  <a:lnTo>
                    <a:pt x="0" y="1083"/>
                  </a:lnTo>
                  <a:lnTo>
                    <a:pt x="0" y="1078"/>
                  </a:lnTo>
                  <a:lnTo>
                    <a:pt x="0" y="838"/>
                  </a:lnTo>
                  <a:close/>
                </a:path>
              </a:pathLst>
            </a:custGeom>
            <a:gradFill rotWithShape="0">
              <a:gsLst>
                <a:gs pos="0">
                  <a:srgbClr val="FFFF00"/>
                </a:gs>
                <a:gs pos="50000">
                  <a:srgbClr val="767600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36" name="Freeform 27"/>
            <p:cNvSpPr>
              <a:spLocks/>
            </p:cNvSpPr>
            <p:nvPr/>
          </p:nvSpPr>
          <p:spPr bwMode="auto">
            <a:xfrm>
              <a:off x="3197" y="5114"/>
              <a:ext cx="1473" cy="675"/>
            </a:xfrm>
            <a:custGeom>
              <a:avLst/>
              <a:gdLst>
                <a:gd name="T0" fmla="*/ 0 w 1473"/>
                <a:gd name="T1" fmla="*/ 0 h 675"/>
                <a:gd name="T2" fmla="*/ 0 w 1473"/>
                <a:gd name="T3" fmla="*/ 207 h 675"/>
                <a:gd name="T4" fmla="*/ 95 w 1473"/>
                <a:gd name="T5" fmla="*/ 225 h 675"/>
                <a:gd name="T6" fmla="*/ 193 w 1473"/>
                <a:gd name="T7" fmla="*/ 242 h 675"/>
                <a:gd name="T8" fmla="*/ 285 w 1473"/>
                <a:gd name="T9" fmla="*/ 265 h 675"/>
                <a:gd name="T10" fmla="*/ 380 w 1473"/>
                <a:gd name="T11" fmla="*/ 287 h 675"/>
                <a:gd name="T12" fmla="*/ 490 w 1473"/>
                <a:gd name="T13" fmla="*/ 315 h 675"/>
                <a:gd name="T14" fmla="*/ 610 w 1473"/>
                <a:gd name="T15" fmla="*/ 345 h 675"/>
                <a:gd name="T16" fmla="*/ 760 w 1473"/>
                <a:gd name="T17" fmla="*/ 390 h 675"/>
                <a:gd name="T18" fmla="*/ 905 w 1473"/>
                <a:gd name="T19" fmla="*/ 430 h 675"/>
                <a:gd name="T20" fmla="*/ 1000 w 1473"/>
                <a:gd name="T21" fmla="*/ 462 h 675"/>
                <a:gd name="T22" fmla="*/ 1113 w 1473"/>
                <a:gd name="T23" fmla="*/ 507 h 675"/>
                <a:gd name="T24" fmla="*/ 1235 w 1473"/>
                <a:gd name="T25" fmla="*/ 557 h 675"/>
                <a:gd name="T26" fmla="*/ 1345 w 1473"/>
                <a:gd name="T27" fmla="*/ 607 h 675"/>
                <a:gd name="T28" fmla="*/ 1425 w 1473"/>
                <a:gd name="T29" fmla="*/ 647 h 675"/>
                <a:gd name="T30" fmla="*/ 1473 w 1473"/>
                <a:gd name="T31" fmla="*/ 675 h 675"/>
                <a:gd name="T32" fmla="*/ 1473 w 1473"/>
                <a:gd name="T33" fmla="*/ 417 h 675"/>
                <a:gd name="T34" fmla="*/ 1380 w 1473"/>
                <a:gd name="T35" fmla="*/ 352 h 675"/>
                <a:gd name="T36" fmla="*/ 1195 w 1473"/>
                <a:gd name="T37" fmla="*/ 262 h 675"/>
                <a:gd name="T38" fmla="*/ 980 w 1473"/>
                <a:gd name="T39" fmla="*/ 172 h 675"/>
                <a:gd name="T40" fmla="*/ 788 w 1473"/>
                <a:gd name="T41" fmla="*/ 122 h 675"/>
                <a:gd name="T42" fmla="*/ 565 w 1473"/>
                <a:gd name="T43" fmla="*/ 60 h 675"/>
                <a:gd name="T44" fmla="*/ 343 w 1473"/>
                <a:gd name="T45" fmla="*/ 17 h 675"/>
                <a:gd name="T46" fmla="*/ 185 w 1473"/>
                <a:gd name="T47" fmla="*/ 2 h 675"/>
                <a:gd name="T48" fmla="*/ 0 w 1473"/>
                <a:gd name="T49" fmla="*/ 0 h 6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3"/>
                <a:gd name="T76" fmla="*/ 0 h 675"/>
                <a:gd name="T77" fmla="*/ 1473 w 1473"/>
                <a:gd name="T78" fmla="*/ 675 h 6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3" h="675">
                  <a:moveTo>
                    <a:pt x="0" y="0"/>
                  </a:moveTo>
                  <a:lnTo>
                    <a:pt x="0" y="207"/>
                  </a:lnTo>
                  <a:lnTo>
                    <a:pt x="95" y="225"/>
                  </a:lnTo>
                  <a:lnTo>
                    <a:pt x="193" y="242"/>
                  </a:lnTo>
                  <a:lnTo>
                    <a:pt x="285" y="265"/>
                  </a:lnTo>
                  <a:lnTo>
                    <a:pt x="380" y="287"/>
                  </a:lnTo>
                  <a:lnTo>
                    <a:pt x="490" y="315"/>
                  </a:lnTo>
                  <a:lnTo>
                    <a:pt x="610" y="345"/>
                  </a:lnTo>
                  <a:lnTo>
                    <a:pt x="760" y="390"/>
                  </a:lnTo>
                  <a:lnTo>
                    <a:pt x="905" y="430"/>
                  </a:lnTo>
                  <a:lnTo>
                    <a:pt x="1000" y="462"/>
                  </a:lnTo>
                  <a:lnTo>
                    <a:pt x="1113" y="507"/>
                  </a:lnTo>
                  <a:lnTo>
                    <a:pt x="1235" y="557"/>
                  </a:lnTo>
                  <a:lnTo>
                    <a:pt x="1345" y="607"/>
                  </a:lnTo>
                  <a:lnTo>
                    <a:pt x="1425" y="647"/>
                  </a:lnTo>
                  <a:lnTo>
                    <a:pt x="1473" y="675"/>
                  </a:lnTo>
                  <a:lnTo>
                    <a:pt x="1473" y="417"/>
                  </a:lnTo>
                  <a:lnTo>
                    <a:pt x="1380" y="352"/>
                  </a:lnTo>
                  <a:lnTo>
                    <a:pt x="1195" y="262"/>
                  </a:lnTo>
                  <a:lnTo>
                    <a:pt x="980" y="172"/>
                  </a:lnTo>
                  <a:lnTo>
                    <a:pt x="788" y="122"/>
                  </a:lnTo>
                  <a:lnTo>
                    <a:pt x="565" y="60"/>
                  </a:lnTo>
                  <a:lnTo>
                    <a:pt x="343" y="17"/>
                  </a:lnTo>
                  <a:lnTo>
                    <a:pt x="185" y="2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00"/>
                </a:gs>
                <a:gs pos="50000">
                  <a:srgbClr val="767600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37" name="Freeform 28"/>
            <p:cNvSpPr>
              <a:spLocks/>
            </p:cNvSpPr>
            <p:nvPr/>
          </p:nvSpPr>
          <p:spPr bwMode="auto">
            <a:xfrm>
              <a:off x="1795" y="3481"/>
              <a:ext cx="4112" cy="2058"/>
            </a:xfrm>
            <a:custGeom>
              <a:avLst/>
              <a:gdLst>
                <a:gd name="T0" fmla="*/ 225 w 4112"/>
                <a:gd name="T1" fmla="*/ 0 h 2058"/>
                <a:gd name="T2" fmla="*/ 472 w 4112"/>
                <a:gd name="T3" fmla="*/ 0 h 2058"/>
                <a:gd name="T4" fmla="*/ 727 w 4112"/>
                <a:gd name="T5" fmla="*/ 15 h 2058"/>
                <a:gd name="T6" fmla="*/ 965 w 4112"/>
                <a:gd name="T7" fmla="*/ 53 h 2058"/>
                <a:gd name="T8" fmla="*/ 1240 w 4112"/>
                <a:gd name="T9" fmla="*/ 113 h 2058"/>
                <a:gd name="T10" fmla="*/ 1502 w 4112"/>
                <a:gd name="T11" fmla="*/ 195 h 2058"/>
                <a:gd name="T12" fmla="*/ 1780 w 4112"/>
                <a:gd name="T13" fmla="*/ 308 h 2058"/>
                <a:gd name="T14" fmla="*/ 2027 w 4112"/>
                <a:gd name="T15" fmla="*/ 425 h 2058"/>
                <a:gd name="T16" fmla="*/ 2262 w 4112"/>
                <a:gd name="T17" fmla="*/ 543 h 2058"/>
                <a:gd name="T18" fmla="*/ 2502 w 4112"/>
                <a:gd name="T19" fmla="*/ 678 h 2058"/>
                <a:gd name="T20" fmla="*/ 2727 w 4112"/>
                <a:gd name="T21" fmla="*/ 828 h 2058"/>
                <a:gd name="T22" fmla="*/ 2945 w 4112"/>
                <a:gd name="T23" fmla="*/ 1000 h 2058"/>
                <a:gd name="T24" fmla="*/ 3122 w 4112"/>
                <a:gd name="T25" fmla="*/ 1173 h 2058"/>
                <a:gd name="T26" fmla="*/ 3242 w 4112"/>
                <a:gd name="T27" fmla="*/ 1333 h 2058"/>
                <a:gd name="T28" fmla="*/ 3990 w 4112"/>
                <a:gd name="T29" fmla="*/ 1280 h 2058"/>
                <a:gd name="T30" fmla="*/ 3735 w 4112"/>
                <a:gd name="T31" fmla="*/ 1393 h 2058"/>
                <a:gd name="T32" fmla="*/ 3557 w 4112"/>
                <a:gd name="T33" fmla="*/ 1483 h 2058"/>
                <a:gd name="T34" fmla="*/ 3410 w 4112"/>
                <a:gd name="T35" fmla="*/ 1575 h 2058"/>
                <a:gd name="T36" fmla="*/ 3267 w 4112"/>
                <a:gd name="T37" fmla="*/ 1690 h 2058"/>
                <a:gd name="T38" fmla="*/ 3100 w 4112"/>
                <a:gd name="T39" fmla="*/ 1840 h 2058"/>
                <a:gd name="T40" fmla="*/ 2945 w 4112"/>
                <a:gd name="T41" fmla="*/ 1990 h 2058"/>
                <a:gd name="T42" fmla="*/ 2810 w 4112"/>
                <a:gd name="T43" fmla="*/ 2028 h 2058"/>
                <a:gd name="T44" fmla="*/ 2670 w 4112"/>
                <a:gd name="T45" fmla="*/ 1958 h 2058"/>
                <a:gd name="T46" fmla="*/ 2497 w 4112"/>
                <a:gd name="T47" fmla="*/ 1888 h 2058"/>
                <a:gd name="T48" fmla="*/ 2340 w 4112"/>
                <a:gd name="T49" fmla="*/ 1838 h 2058"/>
                <a:gd name="T50" fmla="*/ 2160 w 4112"/>
                <a:gd name="T51" fmla="*/ 1788 h 2058"/>
                <a:gd name="T52" fmla="*/ 1977 w 4112"/>
                <a:gd name="T53" fmla="*/ 1740 h 2058"/>
                <a:gd name="T54" fmla="*/ 1800 w 4112"/>
                <a:gd name="T55" fmla="*/ 1703 h 2058"/>
                <a:gd name="T56" fmla="*/ 1630 w 4112"/>
                <a:gd name="T57" fmla="*/ 1665 h 2058"/>
                <a:gd name="T58" fmla="*/ 1400 w 4112"/>
                <a:gd name="T59" fmla="*/ 1630 h 2058"/>
                <a:gd name="T60" fmla="*/ 2240 w 4112"/>
                <a:gd name="T61" fmla="*/ 1355 h 2058"/>
                <a:gd name="T62" fmla="*/ 2042 w 4112"/>
                <a:gd name="T63" fmla="*/ 1098 h 2058"/>
                <a:gd name="T64" fmla="*/ 1892 w 4112"/>
                <a:gd name="T65" fmla="*/ 948 h 2058"/>
                <a:gd name="T66" fmla="*/ 1675 w 4112"/>
                <a:gd name="T67" fmla="*/ 745 h 2058"/>
                <a:gd name="T68" fmla="*/ 1487 w 4112"/>
                <a:gd name="T69" fmla="*/ 588 h 2058"/>
                <a:gd name="T70" fmla="*/ 1337 w 4112"/>
                <a:gd name="T71" fmla="*/ 470 h 2058"/>
                <a:gd name="T72" fmla="*/ 1150 w 4112"/>
                <a:gd name="T73" fmla="*/ 353 h 2058"/>
                <a:gd name="T74" fmla="*/ 957 w 4112"/>
                <a:gd name="T75" fmla="*/ 255 h 2058"/>
                <a:gd name="T76" fmla="*/ 727 w 4112"/>
                <a:gd name="T77" fmla="*/ 173 h 2058"/>
                <a:gd name="T78" fmla="*/ 480 w 4112"/>
                <a:gd name="T79" fmla="*/ 113 h 2058"/>
                <a:gd name="T80" fmla="*/ 217 w 4112"/>
                <a:gd name="T81" fmla="*/ 60 h 205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112"/>
                <a:gd name="T124" fmla="*/ 0 h 2058"/>
                <a:gd name="T125" fmla="*/ 4112 w 4112"/>
                <a:gd name="T126" fmla="*/ 2058 h 205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112" h="2058">
                  <a:moveTo>
                    <a:pt x="0" y="15"/>
                  </a:moveTo>
                  <a:lnTo>
                    <a:pt x="225" y="0"/>
                  </a:lnTo>
                  <a:lnTo>
                    <a:pt x="337" y="0"/>
                  </a:lnTo>
                  <a:lnTo>
                    <a:pt x="472" y="0"/>
                  </a:lnTo>
                  <a:lnTo>
                    <a:pt x="600" y="8"/>
                  </a:lnTo>
                  <a:lnTo>
                    <a:pt x="727" y="15"/>
                  </a:lnTo>
                  <a:lnTo>
                    <a:pt x="852" y="30"/>
                  </a:lnTo>
                  <a:lnTo>
                    <a:pt x="965" y="53"/>
                  </a:lnTo>
                  <a:lnTo>
                    <a:pt x="1090" y="75"/>
                  </a:lnTo>
                  <a:lnTo>
                    <a:pt x="1240" y="113"/>
                  </a:lnTo>
                  <a:lnTo>
                    <a:pt x="1375" y="158"/>
                  </a:lnTo>
                  <a:lnTo>
                    <a:pt x="1502" y="195"/>
                  </a:lnTo>
                  <a:lnTo>
                    <a:pt x="1645" y="248"/>
                  </a:lnTo>
                  <a:lnTo>
                    <a:pt x="1780" y="308"/>
                  </a:lnTo>
                  <a:lnTo>
                    <a:pt x="1915" y="368"/>
                  </a:lnTo>
                  <a:lnTo>
                    <a:pt x="2027" y="425"/>
                  </a:lnTo>
                  <a:lnTo>
                    <a:pt x="2155" y="485"/>
                  </a:lnTo>
                  <a:lnTo>
                    <a:pt x="2262" y="543"/>
                  </a:lnTo>
                  <a:lnTo>
                    <a:pt x="2382" y="610"/>
                  </a:lnTo>
                  <a:lnTo>
                    <a:pt x="2502" y="678"/>
                  </a:lnTo>
                  <a:lnTo>
                    <a:pt x="2622" y="760"/>
                  </a:lnTo>
                  <a:lnTo>
                    <a:pt x="2727" y="828"/>
                  </a:lnTo>
                  <a:lnTo>
                    <a:pt x="2840" y="918"/>
                  </a:lnTo>
                  <a:lnTo>
                    <a:pt x="2945" y="1000"/>
                  </a:lnTo>
                  <a:lnTo>
                    <a:pt x="3042" y="1083"/>
                  </a:lnTo>
                  <a:lnTo>
                    <a:pt x="3122" y="1173"/>
                  </a:lnTo>
                  <a:lnTo>
                    <a:pt x="3190" y="1250"/>
                  </a:lnTo>
                  <a:lnTo>
                    <a:pt x="3242" y="1333"/>
                  </a:lnTo>
                  <a:lnTo>
                    <a:pt x="4112" y="1223"/>
                  </a:lnTo>
                  <a:lnTo>
                    <a:pt x="3990" y="1280"/>
                  </a:lnTo>
                  <a:lnTo>
                    <a:pt x="3847" y="1340"/>
                  </a:lnTo>
                  <a:lnTo>
                    <a:pt x="3735" y="1393"/>
                  </a:lnTo>
                  <a:lnTo>
                    <a:pt x="3650" y="1433"/>
                  </a:lnTo>
                  <a:lnTo>
                    <a:pt x="3557" y="1483"/>
                  </a:lnTo>
                  <a:lnTo>
                    <a:pt x="3482" y="1528"/>
                  </a:lnTo>
                  <a:lnTo>
                    <a:pt x="3410" y="1575"/>
                  </a:lnTo>
                  <a:lnTo>
                    <a:pt x="3337" y="1633"/>
                  </a:lnTo>
                  <a:lnTo>
                    <a:pt x="3267" y="1690"/>
                  </a:lnTo>
                  <a:lnTo>
                    <a:pt x="3182" y="1763"/>
                  </a:lnTo>
                  <a:lnTo>
                    <a:pt x="3100" y="1840"/>
                  </a:lnTo>
                  <a:lnTo>
                    <a:pt x="3027" y="1905"/>
                  </a:lnTo>
                  <a:lnTo>
                    <a:pt x="2945" y="1990"/>
                  </a:lnTo>
                  <a:lnTo>
                    <a:pt x="2877" y="2058"/>
                  </a:lnTo>
                  <a:lnTo>
                    <a:pt x="2810" y="2028"/>
                  </a:lnTo>
                  <a:lnTo>
                    <a:pt x="2742" y="1990"/>
                  </a:lnTo>
                  <a:lnTo>
                    <a:pt x="2670" y="1958"/>
                  </a:lnTo>
                  <a:lnTo>
                    <a:pt x="2585" y="1923"/>
                  </a:lnTo>
                  <a:lnTo>
                    <a:pt x="2497" y="1888"/>
                  </a:lnTo>
                  <a:lnTo>
                    <a:pt x="2417" y="1860"/>
                  </a:lnTo>
                  <a:lnTo>
                    <a:pt x="2340" y="1838"/>
                  </a:lnTo>
                  <a:lnTo>
                    <a:pt x="2252" y="1810"/>
                  </a:lnTo>
                  <a:lnTo>
                    <a:pt x="2160" y="1788"/>
                  </a:lnTo>
                  <a:lnTo>
                    <a:pt x="2065" y="1763"/>
                  </a:lnTo>
                  <a:lnTo>
                    <a:pt x="1977" y="1740"/>
                  </a:lnTo>
                  <a:lnTo>
                    <a:pt x="1892" y="1718"/>
                  </a:lnTo>
                  <a:lnTo>
                    <a:pt x="1800" y="1703"/>
                  </a:lnTo>
                  <a:lnTo>
                    <a:pt x="1712" y="1683"/>
                  </a:lnTo>
                  <a:lnTo>
                    <a:pt x="1630" y="1665"/>
                  </a:lnTo>
                  <a:lnTo>
                    <a:pt x="1532" y="1645"/>
                  </a:lnTo>
                  <a:lnTo>
                    <a:pt x="1400" y="1630"/>
                  </a:lnTo>
                  <a:lnTo>
                    <a:pt x="2300" y="1475"/>
                  </a:lnTo>
                  <a:lnTo>
                    <a:pt x="2240" y="1355"/>
                  </a:lnTo>
                  <a:lnTo>
                    <a:pt x="2170" y="1265"/>
                  </a:lnTo>
                  <a:lnTo>
                    <a:pt x="2042" y="1098"/>
                  </a:lnTo>
                  <a:lnTo>
                    <a:pt x="1967" y="1023"/>
                  </a:lnTo>
                  <a:lnTo>
                    <a:pt x="1892" y="948"/>
                  </a:lnTo>
                  <a:lnTo>
                    <a:pt x="1757" y="820"/>
                  </a:lnTo>
                  <a:lnTo>
                    <a:pt x="1675" y="745"/>
                  </a:lnTo>
                  <a:lnTo>
                    <a:pt x="1577" y="655"/>
                  </a:lnTo>
                  <a:lnTo>
                    <a:pt x="1487" y="588"/>
                  </a:lnTo>
                  <a:lnTo>
                    <a:pt x="1412" y="528"/>
                  </a:lnTo>
                  <a:lnTo>
                    <a:pt x="1337" y="470"/>
                  </a:lnTo>
                  <a:lnTo>
                    <a:pt x="1247" y="410"/>
                  </a:lnTo>
                  <a:lnTo>
                    <a:pt x="1150" y="353"/>
                  </a:lnTo>
                  <a:lnTo>
                    <a:pt x="1052" y="308"/>
                  </a:lnTo>
                  <a:lnTo>
                    <a:pt x="957" y="255"/>
                  </a:lnTo>
                  <a:lnTo>
                    <a:pt x="837" y="210"/>
                  </a:lnTo>
                  <a:lnTo>
                    <a:pt x="727" y="173"/>
                  </a:lnTo>
                  <a:lnTo>
                    <a:pt x="600" y="143"/>
                  </a:lnTo>
                  <a:lnTo>
                    <a:pt x="480" y="113"/>
                  </a:lnTo>
                  <a:lnTo>
                    <a:pt x="352" y="83"/>
                  </a:lnTo>
                  <a:lnTo>
                    <a:pt x="217" y="60"/>
                  </a:lnTo>
                  <a:lnTo>
                    <a:pt x="0" y="15"/>
                  </a:lnTo>
                  <a:close/>
                </a:path>
              </a:pathLst>
            </a:custGeom>
            <a:gradFill rotWithShape="0">
              <a:gsLst>
                <a:gs pos="0">
                  <a:srgbClr val="FFFF00"/>
                </a:gs>
                <a:gs pos="50000">
                  <a:srgbClr val="767600"/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9" name="Group 32"/>
          <p:cNvGrpSpPr>
            <a:grpSpLocks/>
          </p:cNvGrpSpPr>
          <p:nvPr/>
        </p:nvGrpSpPr>
        <p:grpSpPr bwMode="auto">
          <a:xfrm rot="511891">
            <a:off x="5029200" y="2514600"/>
            <a:ext cx="1330325" cy="457200"/>
            <a:chOff x="1795" y="3481"/>
            <a:chExt cx="4112" cy="2310"/>
          </a:xfrm>
        </p:grpSpPr>
        <p:sp>
          <p:nvSpPr>
            <p:cNvPr id="5130" name="Freeform 33"/>
            <p:cNvSpPr>
              <a:spLocks/>
            </p:cNvSpPr>
            <p:nvPr/>
          </p:nvSpPr>
          <p:spPr bwMode="auto">
            <a:xfrm>
              <a:off x="1798" y="3489"/>
              <a:ext cx="2379" cy="1517"/>
            </a:xfrm>
            <a:custGeom>
              <a:avLst/>
              <a:gdLst>
                <a:gd name="T0" fmla="*/ 0 w 2379"/>
                <a:gd name="T1" fmla="*/ 0 h 1517"/>
                <a:gd name="T2" fmla="*/ 0 w 2379"/>
                <a:gd name="T3" fmla="*/ 112 h 1517"/>
                <a:gd name="T4" fmla="*/ 172 w 2379"/>
                <a:gd name="T5" fmla="*/ 142 h 1517"/>
                <a:gd name="T6" fmla="*/ 329 w 2379"/>
                <a:gd name="T7" fmla="*/ 180 h 1517"/>
                <a:gd name="T8" fmla="*/ 472 w 2379"/>
                <a:gd name="T9" fmla="*/ 225 h 1517"/>
                <a:gd name="T10" fmla="*/ 619 w 2379"/>
                <a:gd name="T11" fmla="*/ 270 h 1517"/>
                <a:gd name="T12" fmla="*/ 744 w 2379"/>
                <a:gd name="T13" fmla="*/ 315 h 1517"/>
                <a:gd name="T14" fmla="*/ 849 w 2379"/>
                <a:gd name="T15" fmla="*/ 360 h 1517"/>
                <a:gd name="T16" fmla="*/ 947 w 2379"/>
                <a:gd name="T17" fmla="*/ 400 h 1517"/>
                <a:gd name="T18" fmla="*/ 1059 w 2379"/>
                <a:gd name="T19" fmla="*/ 452 h 1517"/>
                <a:gd name="T20" fmla="*/ 1157 w 2379"/>
                <a:gd name="T21" fmla="*/ 512 h 1517"/>
                <a:gd name="T22" fmla="*/ 1269 w 2379"/>
                <a:gd name="T23" fmla="*/ 587 h 1517"/>
                <a:gd name="T24" fmla="*/ 1359 w 2379"/>
                <a:gd name="T25" fmla="*/ 655 h 1517"/>
                <a:gd name="T26" fmla="*/ 1449 w 2379"/>
                <a:gd name="T27" fmla="*/ 722 h 1517"/>
                <a:gd name="T28" fmla="*/ 1532 w 2379"/>
                <a:gd name="T29" fmla="*/ 797 h 1517"/>
                <a:gd name="T30" fmla="*/ 1637 w 2379"/>
                <a:gd name="T31" fmla="*/ 887 h 1517"/>
                <a:gd name="T32" fmla="*/ 1749 w 2379"/>
                <a:gd name="T33" fmla="*/ 992 h 1517"/>
                <a:gd name="T34" fmla="*/ 1814 w 2379"/>
                <a:gd name="T35" fmla="*/ 1067 h 1517"/>
                <a:gd name="T36" fmla="*/ 1882 w 2379"/>
                <a:gd name="T37" fmla="*/ 1147 h 1517"/>
                <a:gd name="T38" fmla="*/ 1949 w 2379"/>
                <a:gd name="T39" fmla="*/ 1225 h 1517"/>
                <a:gd name="T40" fmla="*/ 2009 w 2379"/>
                <a:gd name="T41" fmla="*/ 1300 h 1517"/>
                <a:gd name="T42" fmla="*/ 2084 w 2379"/>
                <a:gd name="T43" fmla="*/ 1420 h 1517"/>
                <a:gd name="T44" fmla="*/ 2129 w 2379"/>
                <a:gd name="T45" fmla="*/ 1517 h 1517"/>
                <a:gd name="T46" fmla="*/ 2379 w 2379"/>
                <a:gd name="T47" fmla="*/ 1487 h 1517"/>
                <a:gd name="T48" fmla="*/ 2297 w 2379"/>
                <a:gd name="T49" fmla="*/ 1322 h 1517"/>
                <a:gd name="T50" fmla="*/ 2174 w 2379"/>
                <a:gd name="T51" fmla="*/ 1147 h 1517"/>
                <a:gd name="T52" fmla="*/ 2047 w 2379"/>
                <a:gd name="T53" fmla="*/ 1000 h 1517"/>
                <a:gd name="T54" fmla="*/ 1882 w 2379"/>
                <a:gd name="T55" fmla="*/ 842 h 1517"/>
                <a:gd name="T56" fmla="*/ 1659 w 2379"/>
                <a:gd name="T57" fmla="*/ 617 h 1517"/>
                <a:gd name="T58" fmla="*/ 1412 w 2379"/>
                <a:gd name="T59" fmla="*/ 430 h 1517"/>
                <a:gd name="T60" fmla="*/ 1149 w 2379"/>
                <a:gd name="T61" fmla="*/ 270 h 1517"/>
                <a:gd name="T62" fmla="*/ 917 w 2379"/>
                <a:gd name="T63" fmla="*/ 172 h 1517"/>
                <a:gd name="T64" fmla="*/ 627 w 2379"/>
                <a:gd name="T65" fmla="*/ 75 h 1517"/>
                <a:gd name="T66" fmla="*/ 389 w 2379"/>
                <a:gd name="T67" fmla="*/ 37 h 1517"/>
                <a:gd name="T68" fmla="*/ 0 w 2379"/>
                <a:gd name="T69" fmla="*/ 0 h 151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379"/>
                <a:gd name="T106" fmla="*/ 0 h 1517"/>
                <a:gd name="T107" fmla="*/ 2379 w 2379"/>
                <a:gd name="T108" fmla="*/ 1517 h 151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379" h="1517">
                  <a:moveTo>
                    <a:pt x="0" y="0"/>
                  </a:moveTo>
                  <a:lnTo>
                    <a:pt x="0" y="112"/>
                  </a:lnTo>
                  <a:lnTo>
                    <a:pt x="172" y="142"/>
                  </a:lnTo>
                  <a:lnTo>
                    <a:pt x="329" y="180"/>
                  </a:lnTo>
                  <a:lnTo>
                    <a:pt x="472" y="225"/>
                  </a:lnTo>
                  <a:lnTo>
                    <a:pt x="619" y="270"/>
                  </a:lnTo>
                  <a:lnTo>
                    <a:pt x="744" y="315"/>
                  </a:lnTo>
                  <a:lnTo>
                    <a:pt x="849" y="360"/>
                  </a:lnTo>
                  <a:lnTo>
                    <a:pt x="947" y="400"/>
                  </a:lnTo>
                  <a:lnTo>
                    <a:pt x="1059" y="452"/>
                  </a:lnTo>
                  <a:lnTo>
                    <a:pt x="1157" y="512"/>
                  </a:lnTo>
                  <a:lnTo>
                    <a:pt x="1269" y="587"/>
                  </a:lnTo>
                  <a:lnTo>
                    <a:pt x="1359" y="655"/>
                  </a:lnTo>
                  <a:lnTo>
                    <a:pt x="1449" y="722"/>
                  </a:lnTo>
                  <a:lnTo>
                    <a:pt x="1532" y="797"/>
                  </a:lnTo>
                  <a:lnTo>
                    <a:pt x="1637" y="887"/>
                  </a:lnTo>
                  <a:lnTo>
                    <a:pt x="1749" y="992"/>
                  </a:lnTo>
                  <a:lnTo>
                    <a:pt x="1814" y="1067"/>
                  </a:lnTo>
                  <a:lnTo>
                    <a:pt x="1882" y="1147"/>
                  </a:lnTo>
                  <a:lnTo>
                    <a:pt x="1949" y="1225"/>
                  </a:lnTo>
                  <a:lnTo>
                    <a:pt x="2009" y="1300"/>
                  </a:lnTo>
                  <a:lnTo>
                    <a:pt x="2084" y="1420"/>
                  </a:lnTo>
                  <a:lnTo>
                    <a:pt x="2129" y="1517"/>
                  </a:lnTo>
                  <a:lnTo>
                    <a:pt x="2379" y="1487"/>
                  </a:lnTo>
                  <a:lnTo>
                    <a:pt x="2297" y="1322"/>
                  </a:lnTo>
                  <a:lnTo>
                    <a:pt x="2174" y="1147"/>
                  </a:lnTo>
                  <a:lnTo>
                    <a:pt x="2047" y="1000"/>
                  </a:lnTo>
                  <a:lnTo>
                    <a:pt x="1882" y="842"/>
                  </a:lnTo>
                  <a:lnTo>
                    <a:pt x="1659" y="617"/>
                  </a:lnTo>
                  <a:lnTo>
                    <a:pt x="1412" y="430"/>
                  </a:lnTo>
                  <a:lnTo>
                    <a:pt x="1149" y="270"/>
                  </a:lnTo>
                  <a:lnTo>
                    <a:pt x="917" y="172"/>
                  </a:lnTo>
                  <a:lnTo>
                    <a:pt x="627" y="75"/>
                  </a:lnTo>
                  <a:lnTo>
                    <a:pt x="389" y="3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50000">
                  <a:srgbClr val="760000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31" name="Freeform 34"/>
            <p:cNvSpPr>
              <a:spLocks/>
            </p:cNvSpPr>
            <p:nvPr/>
          </p:nvSpPr>
          <p:spPr bwMode="auto">
            <a:xfrm>
              <a:off x="4675" y="4706"/>
              <a:ext cx="1232" cy="1085"/>
            </a:xfrm>
            <a:custGeom>
              <a:avLst/>
              <a:gdLst>
                <a:gd name="T0" fmla="*/ 0 w 1232"/>
                <a:gd name="T1" fmla="*/ 838 h 1085"/>
                <a:gd name="T2" fmla="*/ 0 w 1232"/>
                <a:gd name="T3" fmla="*/ 1085 h 1085"/>
                <a:gd name="T4" fmla="*/ 50 w 1232"/>
                <a:gd name="T5" fmla="*/ 1023 h 1085"/>
                <a:gd name="T6" fmla="*/ 105 w 1232"/>
                <a:gd name="T7" fmla="*/ 958 h 1085"/>
                <a:gd name="T8" fmla="*/ 177 w 1232"/>
                <a:gd name="T9" fmla="*/ 890 h 1085"/>
                <a:gd name="T10" fmla="*/ 267 w 1232"/>
                <a:gd name="T11" fmla="*/ 813 h 1085"/>
                <a:gd name="T12" fmla="*/ 355 w 1232"/>
                <a:gd name="T13" fmla="*/ 728 h 1085"/>
                <a:gd name="T14" fmla="*/ 445 w 1232"/>
                <a:gd name="T15" fmla="*/ 648 h 1085"/>
                <a:gd name="T16" fmla="*/ 527 w 1232"/>
                <a:gd name="T17" fmla="*/ 580 h 1085"/>
                <a:gd name="T18" fmla="*/ 602 w 1232"/>
                <a:gd name="T19" fmla="*/ 520 h 1085"/>
                <a:gd name="T20" fmla="*/ 685 w 1232"/>
                <a:gd name="T21" fmla="*/ 465 h 1085"/>
                <a:gd name="T22" fmla="*/ 770 w 1232"/>
                <a:gd name="T23" fmla="*/ 410 h 1085"/>
                <a:gd name="T24" fmla="*/ 870 w 1232"/>
                <a:gd name="T25" fmla="*/ 353 h 1085"/>
                <a:gd name="T26" fmla="*/ 962 w 1232"/>
                <a:gd name="T27" fmla="*/ 308 h 1085"/>
                <a:gd name="T28" fmla="*/ 1057 w 1232"/>
                <a:gd name="T29" fmla="*/ 268 h 1085"/>
                <a:gd name="T30" fmla="*/ 1157 w 1232"/>
                <a:gd name="T31" fmla="*/ 225 h 1085"/>
                <a:gd name="T32" fmla="*/ 1232 w 1232"/>
                <a:gd name="T33" fmla="*/ 190 h 1085"/>
                <a:gd name="T34" fmla="*/ 1232 w 1232"/>
                <a:gd name="T35" fmla="*/ 0 h 1085"/>
                <a:gd name="T36" fmla="*/ 1097 w 1232"/>
                <a:gd name="T37" fmla="*/ 38 h 1085"/>
                <a:gd name="T38" fmla="*/ 900 w 1232"/>
                <a:gd name="T39" fmla="*/ 123 h 1085"/>
                <a:gd name="T40" fmla="*/ 647 w 1232"/>
                <a:gd name="T41" fmla="*/ 230 h 1085"/>
                <a:gd name="T42" fmla="*/ 462 w 1232"/>
                <a:gd name="T43" fmla="*/ 345 h 1085"/>
                <a:gd name="T44" fmla="*/ 292 w 1232"/>
                <a:gd name="T45" fmla="*/ 510 h 1085"/>
                <a:gd name="T46" fmla="*/ 125 w 1232"/>
                <a:gd name="T47" fmla="*/ 648 h 1085"/>
                <a:gd name="T48" fmla="*/ 0 w 1232"/>
                <a:gd name="T49" fmla="*/ 780 h 1085"/>
                <a:gd name="T50" fmla="*/ 0 w 1232"/>
                <a:gd name="T51" fmla="*/ 1083 h 1085"/>
                <a:gd name="T52" fmla="*/ 0 w 1232"/>
                <a:gd name="T53" fmla="*/ 1078 h 1085"/>
                <a:gd name="T54" fmla="*/ 0 w 1232"/>
                <a:gd name="T55" fmla="*/ 838 h 108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232"/>
                <a:gd name="T85" fmla="*/ 0 h 1085"/>
                <a:gd name="T86" fmla="*/ 1232 w 1232"/>
                <a:gd name="T87" fmla="*/ 1085 h 1085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232" h="1085">
                  <a:moveTo>
                    <a:pt x="0" y="838"/>
                  </a:moveTo>
                  <a:lnTo>
                    <a:pt x="0" y="1085"/>
                  </a:lnTo>
                  <a:lnTo>
                    <a:pt x="50" y="1023"/>
                  </a:lnTo>
                  <a:lnTo>
                    <a:pt x="105" y="958"/>
                  </a:lnTo>
                  <a:lnTo>
                    <a:pt x="177" y="890"/>
                  </a:lnTo>
                  <a:lnTo>
                    <a:pt x="267" y="813"/>
                  </a:lnTo>
                  <a:lnTo>
                    <a:pt x="355" y="728"/>
                  </a:lnTo>
                  <a:lnTo>
                    <a:pt x="445" y="648"/>
                  </a:lnTo>
                  <a:lnTo>
                    <a:pt x="527" y="580"/>
                  </a:lnTo>
                  <a:lnTo>
                    <a:pt x="602" y="520"/>
                  </a:lnTo>
                  <a:lnTo>
                    <a:pt x="685" y="465"/>
                  </a:lnTo>
                  <a:lnTo>
                    <a:pt x="770" y="410"/>
                  </a:lnTo>
                  <a:lnTo>
                    <a:pt x="870" y="353"/>
                  </a:lnTo>
                  <a:lnTo>
                    <a:pt x="962" y="308"/>
                  </a:lnTo>
                  <a:lnTo>
                    <a:pt x="1057" y="268"/>
                  </a:lnTo>
                  <a:lnTo>
                    <a:pt x="1157" y="225"/>
                  </a:lnTo>
                  <a:lnTo>
                    <a:pt x="1232" y="190"/>
                  </a:lnTo>
                  <a:lnTo>
                    <a:pt x="1232" y="0"/>
                  </a:lnTo>
                  <a:lnTo>
                    <a:pt x="1097" y="38"/>
                  </a:lnTo>
                  <a:lnTo>
                    <a:pt x="900" y="123"/>
                  </a:lnTo>
                  <a:lnTo>
                    <a:pt x="647" y="230"/>
                  </a:lnTo>
                  <a:lnTo>
                    <a:pt x="462" y="345"/>
                  </a:lnTo>
                  <a:lnTo>
                    <a:pt x="292" y="510"/>
                  </a:lnTo>
                  <a:lnTo>
                    <a:pt x="125" y="648"/>
                  </a:lnTo>
                  <a:lnTo>
                    <a:pt x="0" y="780"/>
                  </a:lnTo>
                  <a:lnTo>
                    <a:pt x="0" y="1083"/>
                  </a:lnTo>
                  <a:lnTo>
                    <a:pt x="0" y="1078"/>
                  </a:lnTo>
                  <a:lnTo>
                    <a:pt x="0" y="838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50000">
                  <a:srgbClr val="760000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32" name="Freeform 35"/>
            <p:cNvSpPr>
              <a:spLocks/>
            </p:cNvSpPr>
            <p:nvPr/>
          </p:nvSpPr>
          <p:spPr bwMode="auto">
            <a:xfrm>
              <a:off x="3197" y="5114"/>
              <a:ext cx="1473" cy="675"/>
            </a:xfrm>
            <a:custGeom>
              <a:avLst/>
              <a:gdLst>
                <a:gd name="T0" fmla="*/ 0 w 1473"/>
                <a:gd name="T1" fmla="*/ 0 h 675"/>
                <a:gd name="T2" fmla="*/ 0 w 1473"/>
                <a:gd name="T3" fmla="*/ 207 h 675"/>
                <a:gd name="T4" fmla="*/ 95 w 1473"/>
                <a:gd name="T5" fmla="*/ 225 h 675"/>
                <a:gd name="T6" fmla="*/ 193 w 1473"/>
                <a:gd name="T7" fmla="*/ 242 h 675"/>
                <a:gd name="T8" fmla="*/ 285 w 1473"/>
                <a:gd name="T9" fmla="*/ 265 h 675"/>
                <a:gd name="T10" fmla="*/ 380 w 1473"/>
                <a:gd name="T11" fmla="*/ 287 h 675"/>
                <a:gd name="T12" fmla="*/ 490 w 1473"/>
                <a:gd name="T13" fmla="*/ 315 h 675"/>
                <a:gd name="T14" fmla="*/ 610 w 1473"/>
                <a:gd name="T15" fmla="*/ 345 h 675"/>
                <a:gd name="T16" fmla="*/ 760 w 1473"/>
                <a:gd name="T17" fmla="*/ 390 h 675"/>
                <a:gd name="T18" fmla="*/ 905 w 1473"/>
                <a:gd name="T19" fmla="*/ 430 h 675"/>
                <a:gd name="T20" fmla="*/ 1000 w 1473"/>
                <a:gd name="T21" fmla="*/ 462 h 675"/>
                <a:gd name="T22" fmla="*/ 1113 w 1473"/>
                <a:gd name="T23" fmla="*/ 507 h 675"/>
                <a:gd name="T24" fmla="*/ 1235 w 1473"/>
                <a:gd name="T25" fmla="*/ 557 h 675"/>
                <a:gd name="T26" fmla="*/ 1345 w 1473"/>
                <a:gd name="T27" fmla="*/ 607 h 675"/>
                <a:gd name="T28" fmla="*/ 1425 w 1473"/>
                <a:gd name="T29" fmla="*/ 647 h 675"/>
                <a:gd name="T30" fmla="*/ 1473 w 1473"/>
                <a:gd name="T31" fmla="*/ 675 h 675"/>
                <a:gd name="T32" fmla="*/ 1473 w 1473"/>
                <a:gd name="T33" fmla="*/ 417 h 675"/>
                <a:gd name="T34" fmla="*/ 1380 w 1473"/>
                <a:gd name="T35" fmla="*/ 352 h 675"/>
                <a:gd name="T36" fmla="*/ 1195 w 1473"/>
                <a:gd name="T37" fmla="*/ 262 h 675"/>
                <a:gd name="T38" fmla="*/ 980 w 1473"/>
                <a:gd name="T39" fmla="*/ 172 h 675"/>
                <a:gd name="T40" fmla="*/ 788 w 1473"/>
                <a:gd name="T41" fmla="*/ 122 h 675"/>
                <a:gd name="T42" fmla="*/ 565 w 1473"/>
                <a:gd name="T43" fmla="*/ 60 h 675"/>
                <a:gd name="T44" fmla="*/ 343 w 1473"/>
                <a:gd name="T45" fmla="*/ 17 h 675"/>
                <a:gd name="T46" fmla="*/ 185 w 1473"/>
                <a:gd name="T47" fmla="*/ 2 h 675"/>
                <a:gd name="T48" fmla="*/ 0 w 1473"/>
                <a:gd name="T49" fmla="*/ 0 h 6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3"/>
                <a:gd name="T76" fmla="*/ 0 h 675"/>
                <a:gd name="T77" fmla="*/ 1473 w 1473"/>
                <a:gd name="T78" fmla="*/ 675 h 6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3" h="675">
                  <a:moveTo>
                    <a:pt x="0" y="0"/>
                  </a:moveTo>
                  <a:lnTo>
                    <a:pt x="0" y="207"/>
                  </a:lnTo>
                  <a:lnTo>
                    <a:pt x="95" y="225"/>
                  </a:lnTo>
                  <a:lnTo>
                    <a:pt x="193" y="242"/>
                  </a:lnTo>
                  <a:lnTo>
                    <a:pt x="285" y="265"/>
                  </a:lnTo>
                  <a:lnTo>
                    <a:pt x="380" y="287"/>
                  </a:lnTo>
                  <a:lnTo>
                    <a:pt x="490" y="315"/>
                  </a:lnTo>
                  <a:lnTo>
                    <a:pt x="610" y="345"/>
                  </a:lnTo>
                  <a:lnTo>
                    <a:pt x="760" y="390"/>
                  </a:lnTo>
                  <a:lnTo>
                    <a:pt x="905" y="430"/>
                  </a:lnTo>
                  <a:lnTo>
                    <a:pt x="1000" y="462"/>
                  </a:lnTo>
                  <a:lnTo>
                    <a:pt x="1113" y="507"/>
                  </a:lnTo>
                  <a:lnTo>
                    <a:pt x="1235" y="557"/>
                  </a:lnTo>
                  <a:lnTo>
                    <a:pt x="1345" y="607"/>
                  </a:lnTo>
                  <a:lnTo>
                    <a:pt x="1425" y="647"/>
                  </a:lnTo>
                  <a:lnTo>
                    <a:pt x="1473" y="675"/>
                  </a:lnTo>
                  <a:lnTo>
                    <a:pt x="1473" y="417"/>
                  </a:lnTo>
                  <a:lnTo>
                    <a:pt x="1380" y="352"/>
                  </a:lnTo>
                  <a:lnTo>
                    <a:pt x="1195" y="262"/>
                  </a:lnTo>
                  <a:lnTo>
                    <a:pt x="980" y="172"/>
                  </a:lnTo>
                  <a:lnTo>
                    <a:pt x="788" y="122"/>
                  </a:lnTo>
                  <a:lnTo>
                    <a:pt x="565" y="60"/>
                  </a:lnTo>
                  <a:lnTo>
                    <a:pt x="343" y="17"/>
                  </a:lnTo>
                  <a:lnTo>
                    <a:pt x="185" y="2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50000">
                  <a:srgbClr val="760000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33" name="Freeform 36"/>
            <p:cNvSpPr>
              <a:spLocks/>
            </p:cNvSpPr>
            <p:nvPr/>
          </p:nvSpPr>
          <p:spPr bwMode="auto">
            <a:xfrm>
              <a:off x="1795" y="3481"/>
              <a:ext cx="4112" cy="2058"/>
            </a:xfrm>
            <a:custGeom>
              <a:avLst/>
              <a:gdLst>
                <a:gd name="T0" fmla="*/ 225 w 4112"/>
                <a:gd name="T1" fmla="*/ 0 h 2058"/>
                <a:gd name="T2" fmla="*/ 472 w 4112"/>
                <a:gd name="T3" fmla="*/ 0 h 2058"/>
                <a:gd name="T4" fmla="*/ 727 w 4112"/>
                <a:gd name="T5" fmla="*/ 15 h 2058"/>
                <a:gd name="T6" fmla="*/ 965 w 4112"/>
                <a:gd name="T7" fmla="*/ 53 h 2058"/>
                <a:gd name="T8" fmla="*/ 1240 w 4112"/>
                <a:gd name="T9" fmla="*/ 113 h 2058"/>
                <a:gd name="T10" fmla="*/ 1502 w 4112"/>
                <a:gd name="T11" fmla="*/ 195 h 2058"/>
                <a:gd name="T12" fmla="*/ 1780 w 4112"/>
                <a:gd name="T13" fmla="*/ 308 h 2058"/>
                <a:gd name="T14" fmla="*/ 2027 w 4112"/>
                <a:gd name="T15" fmla="*/ 425 h 2058"/>
                <a:gd name="T16" fmla="*/ 2262 w 4112"/>
                <a:gd name="T17" fmla="*/ 543 h 2058"/>
                <a:gd name="T18" fmla="*/ 2502 w 4112"/>
                <a:gd name="T19" fmla="*/ 678 h 2058"/>
                <a:gd name="T20" fmla="*/ 2727 w 4112"/>
                <a:gd name="T21" fmla="*/ 828 h 2058"/>
                <a:gd name="T22" fmla="*/ 2945 w 4112"/>
                <a:gd name="T23" fmla="*/ 1000 h 2058"/>
                <a:gd name="T24" fmla="*/ 3122 w 4112"/>
                <a:gd name="T25" fmla="*/ 1173 h 2058"/>
                <a:gd name="T26" fmla="*/ 3242 w 4112"/>
                <a:gd name="T27" fmla="*/ 1333 h 2058"/>
                <a:gd name="T28" fmla="*/ 3990 w 4112"/>
                <a:gd name="T29" fmla="*/ 1280 h 2058"/>
                <a:gd name="T30" fmla="*/ 3735 w 4112"/>
                <a:gd name="T31" fmla="*/ 1393 h 2058"/>
                <a:gd name="T32" fmla="*/ 3557 w 4112"/>
                <a:gd name="T33" fmla="*/ 1483 h 2058"/>
                <a:gd name="T34" fmla="*/ 3410 w 4112"/>
                <a:gd name="T35" fmla="*/ 1575 h 2058"/>
                <a:gd name="T36" fmla="*/ 3267 w 4112"/>
                <a:gd name="T37" fmla="*/ 1690 h 2058"/>
                <a:gd name="T38" fmla="*/ 3100 w 4112"/>
                <a:gd name="T39" fmla="*/ 1840 h 2058"/>
                <a:gd name="T40" fmla="*/ 2945 w 4112"/>
                <a:gd name="T41" fmla="*/ 1990 h 2058"/>
                <a:gd name="T42" fmla="*/ 2810 w 4112"/>
                <a:gd name="T43" fmla="*/ 2028 h 2058"/>
                <a:gd name="T44" fmla="*/ 2670 w 4112"/>
                <a:gd name="T45" fmla="*/ 1958 h 2058"/>
                <a:gd name="T46" fmla="*/ 2497 w 4112"/>
                <a:gd name="T47" fmla="*/ 1888 h 2058"/>
                <a:gd name="T48" fmla="*/ 2340 w 4112"/>
                <a:gd name="T49" fmla="*/ 1838 h 2058"/>
                <a:gd name="T50" fmla="*/ 2160 w 4112"/>
                <a:gd name="T51" fmla="*/ 1788 h 2058"/>
                <a:gd name="T52" fmla="*/ 1977 w 4112"/>
                <a:gd name="T53" fmla="*/ 1740 h 2058"/>
                <a:gd name="T54" fmla="*/ 1800 w 4112"/>
                <a:gd name="T55" fmla="*/ 1703 h 2058"/>
                <a:gd name="T56" fmla="*/ 1630 w 4112"/>
                <a:gd name="T57" fmla="*/ 1665 h 2058"/>
                <a:gd name="T58" fmla="*/ 1400 w 4112"/>
                <a:gd name="T59" fmla="*/ 1630 h 2058"/>
                <a:gd name="T60" fmla="*/ 2240 w 4112"/>
                <a:gd name="T61" fmla="*/ 1355 h 2058"/>
                <a:gd name="T62" fmla="*/ 2042 w 4112"/>
                <a:gd name="T63" fmla="*/ 1098 h 2058"/>
                <a:gd name="T64" fmla="*/ 1892 w 4112"/>
                <a:gd name="T65" fmla="*/ 948 h 2058"/>
                <a:gd name="T66" fmla="*/ 1675 w 4112"/>
                <a:gd name="T67" fmla="*/ 745 h 2058"/>
                <a:gd name="T68" fmla="*/ 1487 w 4112"/>
                <a:gd name="T69" fmla="*/ 588 h 2058"/>
                <a:gd name="T70" fmla="*/ 1337 w 4112"/>
                <a:gd name="T71" fmla="*/ 470 h 2058"/>
                <a:gd name="T72" fmla="*/ 1150 w 4112"/>
                <a:gd name="T73" fmla="*/ 353 h 2058"/>
                <a:gd name="T74" fmla="*/ 957 w 4112"/>
                <a:gd name="T75" fmla="*/ 255 h 2058"/>
                <a:gd name="T76" fmla="*/ 727 w 4112"/>
                <a:gd name="T77" fmla="*/ 173 h 2058"/>
                <a:gd name="T78" fmla="*/ 480 w 4112"/>
                <a:gd name="T79" fmla="*/ 113 h 2058"/>
                <a:gd name="T80" fmla="*/ 217 w 4112"/>
                <a:gd name="T81" fmla="*/ 60 h 205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112"/>
                <a:gd name="T124" fmla="*/ 0 h 2058"/>
                <a:gd name="T125" fmla="*/ 4112 w 4112"/>
                <a:gd name="T126" fmla="*/ 2058 h 205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112" h="2058">
                  <a:moveTo>
                    <a:pt x="0" y="15"/>
                  </a:moveTo>
                  <a:lnTo>
                    <a:pt x="225" y="0"/>
                  </a:lnTo>
                  <a:lnTo>
                    <a:pt x="337" y="0"/>
                  </a:lnTo>
                  <a:lnTo>
                    <a:pt x="472" y="0"/>
                  </a:lnTo>
                  <a:lnTo>
                    <a:pt x="600" y="8"/>
                  </a:lnTo>
                  <a:lnTo>
                    <a:pt x="727" y="15"/>
                  </a:lnTo>
                  <a:lnTo>
                    <a:pt x="852" y="30"/>
                  </a:lnTo>
                  <a:lnTo>
                    <a:pt x="965" y="53"/>
                  </a:lnTo>
                  <a:lnTo>
                    <a:pt x="1090" y="75"/>
                  </a:lnTo>
                  <a:lnTo>
                    <a:pt x="1240" y="113"/>
                  </a:lnTo>
                  <a:lnTo>
                    <a:pt x="1375" y="158"/>
                  </a:lnTo>
                  <a:lnTo>
                    <a:pt x="1502" y="195"/>
                  </a:lnTo>
                  <a:lnTo>
                    <a:pt x="1645" y="248"/>
                  </a:lnTo>
                  <a:lnTo>
                    <a:pt x="1780" y="308"/>
                  </a:lnTo>
                  <a:lnTo>
                    <a:pt x="1915" y="368"/>
                  </a:lnTo>
                  <a:lnTo>
                    <a:pt x="2027" y="425"/>
                  </a:lnTo>
                  <a:lnTo>
                    <a:pt x="2155" y="485"/>
                  </a:lnTo>
                  <a:lnTo>
                    <a:pt x="2262" y="543"/>
                  </a:lnTo>
                  <a:lnTo>
                    <a:pt x="2382" y="610"/>
                  </a:lnTo>
                  <a:lnTo>
                    <a:pt x="2502" y="678"/>
                  </a:lnTo>
                  <a:lnTo>
                    <a:pt x="2622" y="760"/>
                  </a:lnTo>
                  <a:lnTo>
                    <a:pt x="2727" y="828"/>
                  </a:lnTo>
                  <a:lnTo>
                    <a:pt x="2840" y="918"/>
                  </a:lnTo>
                  <a:lnTo>
                    <a:pt x="2945" y="1000"/>
                  </a:lnTo>
                  <a:lnTo>
                    <a:pt x="3042" y="1083"/>
                  </a:lnTo>
                  <a:lnTo>
                    <a:pt x="3122" y="1173"/>
                  </a:lnTo>
                  <a:lnTo>
                    <a:pt x="3190" y="1250"/>
                  </a:lnTo>
                  <a:lnTo>
                    <a:pt x="3242" y="1333"/>
                  </a:lnTo>
                  <a:lnTo>
                    <a:pt x="4112" y="1223"/>
                  </a:lnTo>
                  <a:lnTo>
                    <a:pt x="3990" y="1280"/>
                  </a:lnTo>
                  <a:lnTo>
                    <a:pt x="3847" y="1340"/>
                  </a:lnTo>
                  <a:lnTo>
                    <a:pt x="3735" y="1393"/>
                  </a:lnTo>
                  <a:lnTo>
                    <a:pt x="3650" y="1433"/>
                  </a:lnTo>
                  <a:lnTo>
                    <a:pt x="3557" y="1483"/>
                  </a:lnTo>
                  <a:lnTo>
                    <a:pt x="3482" y="1528"/>
                  </a:lnTo>
                  <a:lnTo>
                    <a:pt x="3410" y="1575"/>
                  </a:lnTo>
                  <a:lnTo>
                    <a:pt x="3337" y="1633"/>
                  </a:lnTo>
                  <a:lnTo>
                    <a:pt x="3267" y="1690"/>
                  </a:lnTo>
                  <a:lnTo>
                    <a:pt x="3182" y="1763"/>
                  </a:lnTo>
                  <a:lnTo>
                    <a:pt x="3100" y="1840"/>
                  </a:lnTo>
                  <a:lnTo>
                    <a:pt x="3027" y="1905"/>
                  </a:lnTo>
                  <a:lnTo>
                    <a:pt x="2945" y="1990"/>
                  </a:lnTo>
                  <a:lnTo>
                    <a:pt x="2877" y="2058"/>
                  </a:lnTo>
                  <a:lnTo>
                    <a:pt x="2810" y="2028"/>
                  </a:lnTo>
                  <a:lnTo>
                    <a:pt x="2742" y="1990"/>
                  </a:lnTo>
                  <a:lnTo>
                    <a:pt x="2670" y="1958"/>
                  </a:lnTo>
                  <a:lnTo>
                    <a:pt x="2585" y="1923"/>
                  </a:lnTo>
                  <a:lnTo>
                    <a:pt x="2497" y="1888"/>
                  </a:lnTo>
                  <a:lnTo>
                    <a:pt x="2417" y="1860"/>
                  </a:lnTo>
                  <a:lnTo>
                    <a:pt x="2340" y="1838"/>
                  </a:lnTo>
                  <a:lnTo>
                    <a:pt x="2252" y="1810"/>
                  </a:lnTo>
                  <a:lnTo>
                    <a:pt x="2160" y="1788"/>
                  </a:lnTo>
                  <a:lnTo>
                    <a:pt x="2065" y="1763"/>
                  </a:lnTo>
                  <a:lnTo>
                    <a:pt x="1977" y="1740"/>
                  </a:lnTo>
                  <a:lnTo>
                    <a:pt x="1892" y="1718"/>
                  </a:lnTo>
                  <a:lnTo>
                    <a:pt x="1800" y="1703"/>
                  </a:lnTo>
                  <a:lnTo>
                    <a:pt x="1712" y="1683"/>
                  </a:lnTo>
                  <a:lnTo>
                    <a:pt x="1630" y="1665"/>
                  </a:lnTo>
                  <a:lnTo>
                    <a:pt x="1532" y="1645"/>
                  </a:lnTo>
                  <a:lnTo>
                    <a:pt x="1400" y="1630"/>
                  </a:lnTo>
                  <a:lnTo>
                    <a:pt x="2300" y="1475"/>
                  </a:lnTo>
                  <a:lnTo>
                    <a:pt x="2240" y="1355"/>
                  </a:lnTo>
                  <a:lnTo>
                    <a:pt x="2170" y="1265"/>
                  </a:lnTo>
                  <a:lnTo>
                    <a:pt x="2042" y="1098"/>
                  </a:lnTo>
                  <a:lnTo>
                    <a:pt x="1967" y="1023"/>
                  </a:lnTo>
                  <a:lnTo>
                    <a:pt x="1892" y="948"/>
                  </a:lnTo>
                  <a:lnTo>
                    <a:pt x="1757" y="820"/>
                  </a:lnTo>
                  <a:lnTo>
                    <a:pt x="1675" y="745"/>
                  </a:lnTo>
                  <a:lnTo>
                    <a:pt x="1577" y="655"/>
                  </a:lnTo>
                  <a:lnTo>
                    <a:pt x="1487" y="588"/>
                  </a:lnTo>
                  <a:lnTo>
                    <a:pt x="1412" y="528"/>
                  </a:lnTo>
                  <a:lnTo>
                    <a:pt x="1337" y="470"/>
                  </a:lnTo>
                  <a:lnTo>
                    <a:pt x="1247" y="410"/>
                  </a:lnTo>
                  <a:lnTo>
                    <a:pt x="1150" y="353"/>
                  </a:lnTo>
                  <a:lnTo>
                    <a:pt x="1052" y="308"/>
                  </a:lnTo>
                  <a:lnTo>
                    <a:pt x="957" y="255"/>
                  </a:lnTo>
                  <a:lnTo>
                    <a:pt x="837" y="210"/>
                  </a:lnTo>
                  <a:lnTo>
                    <a:pt x="727" y="173"/>
                  </a:lnTo>
                  <a:lnTo>
                    <a:pt x="600" y="143"/>
                  </a:lnTo>
                  <a:lnTo>
                    <a:pt x="480" y="113"/>
                  </a:lnTo>
                  <a:lnTo>
                    <a:pt x="352" y="83"/>
                  </a:lnTo>
                  <a:lnTo>
                    <a:pt x="217" y="60"/>
                  </a:lnTo>
                  <a:lnTo>
                    <a:pt x="0" y="15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50000">
                  <a:srgbClr val="760000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8633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4343400" y="2928938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pic>
        <p:nvPicPr>
          <p:cNvPr id="18443" name="Picture 11" descr="C:\Documents and Settings\burlej\Application Data\Microsoft\Media Catalog\Downloaded Clips\cl0\dd01516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5181600"/>
            <a:ext cx="990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4" name="Picture 12" descr="C:\Documents and Settings\burlej\Application Data\Microsoft\Media Catalog\Downloaded Clips\cl0\dd01516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4005263"/>
            <a:ext cx="10668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5" name="Picture 13" descr="C:\Documents and Settings\burlej\Application Data\Microsoft\Media Catalog\Downloaded Clips\cl0\dd01516_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2590800"/>
            <a:ext cx="13716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6" name="Picture 14" descr="C:\Documents and Settings\burlej\Application Data\Microsoft\Media Catalog\Downloaded Clips\cl0\dd01516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1066800"/>
            <a:ext cx="16002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3124200" y="5867400"/>
            <a:ext cx="3429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>
                <a:solidFill>
                  <a:prstClr val="white"/>
                </a:solidFill>
                <a:latin typeface="Arial" charset="0"/>
              </a:rPr>
              <a:t>Unconscious Incompetence</a:t>
            </a:r>
          </a:p>
          <a:p>
            <a:pPr algn="ctr">
              <a:spcBef>
                <a:spcPct val="50000"/>
              </a:spcBef>
            </a:pPr>
            <a:r>
              <a:rPr lang="en-GB" sz="2000" dirty="0">
                <a:solidFill>
                  <a:prstClr val="white"/>
                </a:solidFill>
                <a:latin typeface="Arial" charset="0"/>
              </a:rPr>
              <a:t>(Ignorance)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3048000" y="4648200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>
                <a:solidFill>
                  <a:prstClr val="white"/>
                </a:solidFill>
                <a:latin typeface="Arial" charset="0"/>
              </a:rPr>
              <a:t>Conscious Incompetence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2971800" y="3429000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>
                <a:solidFill>
                  <a:prstClr val="white"/>
                </a:solidFill>
                <a:latin typeface="Arial" charset="0"/>
              </a:rPr>
              <a:t>Conscious Competence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971800" y="1981200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>
                <a:solidFill>
                  <a:prstClr val="white"/>
                </a:solidFill>
                <a:latin typeface="Arial" charset="0"/>
              </a:rPr>
              <a:t>Unconscious Competence</a:t>
            </a:r>
          </a:p>
        </p:txBody>
      </p:sp>
      <p:sp>
        <p:nvSpPr>
          <p:cNvPr id="10251" name="Text Box 19"/>
          <p:cNvSpPr txBox="1">
            <a:spLocks noChangeArrowheads="1"/>
          </p:cNvSpPr>
          <p:nvPr/>
        </p:nvSpPr>
        <p:spPr bwMode="auto">
          <a:xfrm>
            <a:off x="1371600" y="304800"/>
            <a:ext cx="678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b="1">
                <a:solidFill>
                  <a:prstClr val="white"/>
                </a:solidFill>
                <a:latin typeface="Arial" charset="0"/>
              </a:rPr>
              <a:t>Spiral of Understanding skills</a:t>
            </a:r>
          </a:p>
        </p:txBody>
      </p:sp>
    </p:spTree>
    <p:extLst>
      <p:ext uri="{BB962C8B-B14F-4D97-AF65-F5344CB8AC3E}">
        <p14:creationId xmlns:p14="http://schemas.microsoft.com/office/powerpoint/2010/main" xmlns="" val="410258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7" grpId="0" autoUpdateAnimBg="0"/>
      <p:bldP spid="18448" grpId="0" autoUpdateAnimBg="0"/>
      <p:bldP spid="18449" grpId="0" autoUpdateAnimBg="0"/>
      <p:bldP spid="1845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Autofit/>
          </a:bodyPr>
          <a:lstStyle/>
          <a:p>
            <a:r>
              <a:rPr lang="en-GB" sz="7200" dirty="0" smtClean="0"/>
              <a:t>What is Effective Communication? </a:t>
            </a:r>
            <a:endParaRPr lang="en-US" sz="7200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699792" y="3933056"/>
            <a:ext cx="3446463" cy="2506663"/>
            <a:chOff x="1584" y="1488"/>
            <a:chExt cx="2171" cy="1579"/>
          </a:xfrm>
        </p:grpSpPr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2928" y="1488"/>
              <a:ext cx="827" cy="1361"/>
              <a:chOff x="3320" y="1611"/>
              <a:chExt cx="827" cy="1361"/>
            </a:xfrm>
          </p:grpSpPr>
          <p:grpSp>
            <p:nvGrpSpPr>
              <p:cNvPr id="18" name="Group 24"/>
              <p:cNvGrpSpPr>
                <a:grpSpLocks/>
              </p:cNvGrpSpPr>
              <p:nvPr/>
            </p:nvGrpSpPr>
            <p:grpSpPr bwMode="auto">
              <a:xfrm>
                <a:off x="3622" y="1611"/>
                <a:ext cx="525" cy="744"/>
                <a:chOff x="3622" y="1611"/>
                <a:chExt cx="525" cy="744"/>
              </a:xfrm>
            </p:grpSpPr>
            <p:sp>
              <p:nvSpPr>
                <p:cNvPr id="26" name="Freeform 26"/>
                <p:cNvSpPr>
                  <a:spLocks/>
                </p:cNvSpPr>
                <p:nvPr/>
              </p:nvSpPr>
              <p:spPr bwMode="auto">
                <a:xfrm>
                  <a:off x="3968" y="2086"/>
                  <a:ext cx="179" cy="269"/>
                </a:xfrm>
                <a:custGeom>
                  <a:avLst/>
                  <a:gdLst/>
                  <a:ahLst/>
                  <a:cxnLst>
                    <a:cxn ang="0">
                      <a:pos x="36" y="26"/>
                    </a:cxn>
                    <a:cxn ang="0">
                      <a:pos x="55" y="73"/>
                    </a:cxn>
                    <a:cxn ang="0">
                      <a:pos x="85" y="113"/>
                    </a:cxn>
                    <a:cxn ang="0">
                      <a:pos x="104" y="149"/>
                    </a:cxn>
                    <a:cxn ang="0">
                      <a:pos x="131" y="177"/>
                    </a:cxn>
                    <a:cxn ang="0">
                      <a:pos x="146" y="146"/>
                    </a:cxn>
                    <a:cxn ang="0">
                      <a:pos x="156" y="113"/>
                    </a:cxn>
                    <a:cxn ang="0">
                      <a:pos x="149" y="68"/>
                    </a:cxn>
                    <a:cxn ang="0">
                      <a:pos x="141" y="43"/>
                    </a:cxn>
                    <a:cxn ang="0">
                      <a:pos x="126" y="23"/>
                    </a:cxn>
                    <a:cxn ang="0">
                      <a:pos x="94" y="12"/>
                    </a:cxn>
                    <a:cxn ang="0">
                      <a:pos x="61" y="12"/>
                    </a:cxn>
                    <a:cxn ang="0">
                      <a:pos x="50" y="10"/>
                    </a:cxn>
                    <a:cxn ang="0">
                      <a:pos x="70" y="0"/>
                    </a:cxn>
                    <a:cxn ang="0">
                      <a:pos x="114" y="2"/>
                    </a:cxn>
                    <a:cxn ang="0">
                      <a:pos x="141" y="16"/>
                    </a:cxn>
                    <a:cxn ang="0">
                      <a:pos x="164" y="36"/>
                    </a:cxn>
                    <a:cxn ang="0">
                      <a:pos x="179" y="83"/>
                    </a:cxn>
                    <a:cxn ang="0">
                      <a:pos x="179" y="118"/>
                    </a:cxn>
                    <a:cxn ang="0">
                      <a:pos x="169" y="161"/>
                    </a:cxn>
                    <a:cxn ang="0">
                      <a:pos x="144" y="193"/>
                    </a:cxn>
                    <a:cxn ang="0">
                      <a:pos x="151" y="208"/>
                    </a:cxn>
                    <a:cxn ang="0">
                      <a:pos x="174" y="219"/>
                    </a:cxn>
                    <a:cxn ang="0">
                      <a:pos x="174" y="248"/>
                    </a:cxn>
                    <a:cxn ang="0">
                      <a:pos x="146" y="269"/>
                    </a:cxn>
                    <a:cxn ang="0">
                      <a:pos x="119" y="264"/>
                    </a:cxn>
                    <a:cxn ang="0">
                      <a:pos x="106" y="233"/>
                    </a:cxn>
                    <a:cxn ang="0">
                      <a:pos x="106" y="213"/>
                    </a:cxn>
                    <a:cxn ang="0">
                      <a:pos x="76" y="156"/>
                    </a:cxn>
                    <a:cxn ang="0">
                      <a:pos x="35" y="92"/>
                    </a:cxn>
                    <a:cxn ang="0">
                      <a:pos x="0" y="38"/>
                    </a:cxn>
                    <a:cxn ang="0">
                      <a:pos x="36" y="26"/>
                    </a:cxn>
                  </a:cxnLst>
                  <a:rect l="0" t="0" r="r" b="b"/>
                  <a:pathLst>
                    <a:path w="179" h="269">
                      <a:moveTo>
                        <a:pt x="36" y="26"/>
                      </a:moveTo>
                      <a:lnTo>
                        <a:pt x="55" y="73"/>
                      </a:lnTo>
                      <a:lnTo>
                        <a:pt x="85" y="113"/>
                      </a:lnTo>
                      <a:lnTo>
                        <a:pt x="104" y="149"/>
                      </a:lnTo>
                      <a:lnTo>
                        <a:pt x="131" y="177"/>
                      </a:lnTo>
                      <a:lnTo>
                        <a:pt x="146" y="146"/>
                      </a:lnTo>
                      <a:lnTo>
                        <a:pt x="156" y="113"/>
                      </a:lnTo>
                      <a:lnTo>
                        <a:pt x="149" y="68"/>
                      </a:lnTo>
                      <a:lnTo>
                        <a:pt x="141" y="43"/>
                      </a:lnTo>
                      <a:lnTo>
                        <a:pt x="126" y="23"/>
                      </a:lnTo>
                      <a:lnTo>
                        <a:pt x="94" y="12"/>
                      </a:lnTo>
                      <a:lnTo>
                        <a:pt x="61" y="12"/>
                      </a:lnTo>
                      <a:lnTo>
                        <a:pt x="50" y="10"/>
                      </a:lnTo>
                      <a:lnTo>
                        <a:pt x="70" y="0"/>
                      </a:lnTo>
                      <a:lnTo>
                        <a:pt x="114" y="2"/>
                      </a:lnTo>
                      <a:lnTo>
                        <a:pt x="141" y="16"/>
                      </a:lnTo>
                      <a:lnTo>
                        <a:pt x="164" y="36"/>
                      </a:lnTo>
                      <a:lnTo>
                        <a:pt x="179" y="83"/>
                      </a:lnTo>
                      <a:lnTo>
                        <a:pt x="179" y="118"/>
                      </a:lnTo>
                      <a:lnTo>
                        <a:pt x="169" y="161"/>
                      </a:lnTo>
                      <a:lnTo>
                        <a:pt x="144" y="193"/>
                      </a:lnTo>
                      <a:lnTo>
                        <a:pt x="151" y="208"/>
                      </a:lnTo>
                      <a:lnTo>
                        <a:pt x="174" y="219"/>
                      </a:lnTo>
                      <a:lnTo>
                        <a:pt x="174" y="248"/>
                      </a:lnTo>
                      <a:lnTo>
                        <a:pt x="146" y="269"/>
                      </a:lnTo>
                      <a:lnTo>
                        <a:pt x="119" y="264"/>
                      </a:lnTo>
                      <a:lnTo>
                        <a:pt x="106" y="233"/>
                      </a:lnTo>
                      <a:lnTo>
                        <a:pt x="106" y="213"/>
                      </a:lnTo>
                      <a:lnTo>
                        <a:pt x="76" y="156"/>
                      </a:lnTo>
                      <a:lnTo>
                        <a:pt x="35" y="92"/>
                      </a:lnTo>
                      <a:lnTo>
                        <a:pt x="0" y="38"/>
                      </a:lnTo>
                      <a:lnTo>
                        <a:pt x="36" y="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Freeform 25"/>
                <p:cNvSpPr>
                  <a:spLocks/>
                </p:cNvSpPr>
                <p:nvPr/>
              </p:nvSpPr>
              <p:spPr bwMode="auto">
                <a:xfrm>
                  <a:off x="3622" y="1611"/>
                  <a:ext cx="389" cy="527"/>
                </a:xfrm>
                <a:custGeom>
                  <a:avLst/>
                  <a:gdLst/>
                  <a:ahLst/>
                  <a:cxnLst>
                    <a:cxn ang="0">
                      <a:pos x="355" y="522"/>
                    </a:cxn>
                    <a:cxn ang="0">
                      <a:pos x="292" y="378"/>
                    </a:cxn>
                    <a:cxn ang="0">
                      <a:pos x="224" y="260"/>
                    </a:cxn>
                    <a:cxn ang="0">
                      <a:pos x="147" y="149"/>
                    </a:cxn>
                    <a:cxn ang="0">
                      <a:pos x="82" y="70"/>
                    </a:cxn>
                    <a:cxn ang="0">
                      <a:pos x="0" y="0"/>
                    </a:cxn>
                    <a:cxn ang="0">
                      <a:pos x="45" y="9"/>
                    </a:cxn>
                    <a:cxn ang="0">
                      <a:pos x="160" y="75"/>
                    </a:cxn>
                    <a:cxn ang="0">
                      <a:pos x="239" y="159"/>
                    </a:cxn>
                    <a:cxn ang="0">
                      <a:pos x="302" y="252"/>
                    </a:cxn>
                    <a:cxn ang="0">
                      <a:pos x="350" y="364"/>
                    </a:cxn>
                    <a:cxn ang="0">
                      <a:pos x="383" y="445"/>
                    </a:cxn>
                    <a:cxn ang="0">
                      <a:pos x="389" y="496"/>
                    </a:cxn>
                    <a:cxn ang="0">
                      <a:pos x="389" y="527"/>
                    </a:cxn>
                    <a:cxn ang="0">
                      <a:pos x="383" y="491"/>
                    </a:cxn>
                    <a:cxn ang="0">
                      <a:pos x="355" y="411"/>
                    </a:cxn>
                    <a:cxn ang="0">
                      <a:pos x="316" y="323"/>
                    </a:cxn>
                    <a:cxn ang="0">
                      <a:pos x="282" y="255"/>
                    </a:cxn>
                    <a:cxn ang="0">
                      <a:pos x="237" y="180"/>
                    </a:cxn>
                    <a:cxn ang="0">
                      <a:pos x="186" y="121"/>
                    </a:cxn>
                    <a:cxn ang="0">
                      <a:pos x="136" y="80"/>
                    </a:cxn>
                    <a:cxn ang="0">
                      <a:pos x="92" y="50"/>
                    </a:cxn>
                    <a:cxn ang="0">
                      <a:pos x="34" y="14"/>
                    </a:cxn>
                    <a:cxn ang="0">
                      <a:pos x="92" y="65"/>
                    </a:cxn>
                    <a:cxn ang="0">
                      <a:pos x="147" y="127"/>
                    </a:cxn>
                    <a:cxn ang="0">
                      <a:pos x="200" y="198"/>
                    </a:cxn>
                    <a:cxn ang="0">
                      <a:pos x="257" y="286"/>
                    </a:cxn>
                    <a:cxn ang="0">
                      <a:pos x="300" y="359"/>
                    </a:cxn>
                    <a:cxn ang="0">
                      <a:pos x="336" y="435"/>
                    </a:cxn>
                    <a:cxn ang="0">
                      <a:pos x="373" y="527"/>
                    </a:cxn>
                    <a:cxn ang="0">
                      <a:pos x="355" y="522"/>
                    </a:cxn>
                  </a:cxnLst>
                  <a:rect l="0" t="0" r="r" b="b"/>
                  <a:pathLst>
                    <a:path w="389" h="527">
                      <a:moveTo>
                        <a:pt x="355" y="522"/>
                      </a:moveTo>
                      <a:lnTo>
                        <a:pt x="292" y="378"/>
                      </a:lnTo>
                      <a:lnTo>
                        <a:pt x="224" y="260"/>
                      </a:lnTo>
                      <a:lnTo>
                        <a:pt x="147" y="149"/>
                      </a:lnTo>
                      <a:lnTo>
                        <a:pt x="82" y="70"/>
                      </a:lnTo>
                      <a:lnTo>
                        <a:pt x="0" y="0"/>
                      </a:lnTo>
                      <a:lnTo>
                        <a:pt x="45" y="9"/>
                      </a:lnTo>
                      <a:lnTo>
                        <a:pt x="160" y="75"/>
                      </a:lnTo>
                      <a:lnTo>
                        <a:pt x="239" y="159"/>
                      </a:lnTo>
                      <a:lnTo>
                        <a:pt x="302" y="252"/>
                      </a:lnTo>
                      <a:lnTo>
                        <a:pt x="350" y="364"/>
                      </a:lnTo>
                      <a:lnTo>
                        <a:pt x="383" y="445"/>
                      </a:lnTo>
                      <a:lnTo>
                        <a:pt x="389" y="496"/>
                      </a:lnTo>
                      <a:lnTo>
                        <a:pt x="389" y="527"/>
                      </a:lnTo>
                      <a:lnTo>
                        <a:pt x="383" y="491"/>
                      </a:lnTo>
                      <a:lnTo>
                        <a:pt x="355" y="411"/>
                      </a:lnTo>
                      <a:lnTo>
                        <a:pt x="316" y="323"/>
                      </a:lnTo>
                      <a:lnTo>
                        <a:pt x="282" y="255"/>
                      </a:lnTo>
                      <a:lnTo>
                        <a:pt x="237" y="180"/>
                      </a:lnTo>
                      <a:lnTo>
                        <a:pt x="186" y="121"/>
                      </a:lnTo>
                      <a:lnTo>
                        <a:pt x="136" y="80"/>
                      </a:lnTo>
                      <a:lnTo>
                        <a:pt x="92" y="50"/>
                      </a:lnTo>
                      <a:lnTo>
                        <a:pt x="34" y="14"/>
                      </a:lnTo>
                      <a:lnTo>
                        <a:pt x="92" y="65"/>
                      </a:lnTo>
                      <a:lnTo>
                        <a:pt x="147" y="127"/>
                      </a:lnTo>
                      <a:lnTo>
                        <a:pt x="200" y="198"/>
                      </a:lnTo>
                      <a:lnTo>
                        <a:pt x="257" y="286"/>
                      </a:lnTo>
                      <a:lnTo>
                        <a:pt x="300" y="359"/>
                      </a:lnTo>
                      <a:lnTo>
                        <a:pt x="336" y="435"/>
                      </a:lnTo>
                      <a:lnTo>
                        <a:pt x="373" y="527"/>
                      </a:lnTo>
                      <a:lnTo>
                        <a:pt x="355" y="5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17"/>
              <p:cNvGrpSpPr>
                <a:grpSpLocks/>
              </p:cNvGrpSpPr>
              <p:nvPr/>
            </p:nvGrpSpPr>
            <p:grpSpPr bwMode="auto">
              <a:xfrm>
                <a:off x="3320" y="1808"/>
                <a:ext cx="760" cy="1164"/>
                <a:chOff x="3320" y="1808"/>
                <a:chExt cx="760" cy="1164"/>
              </a:xfrm>
            </p:grpSpPr>
            <p:sp>
              <p:nvSpPr>
                <p:cNvPr id="20" name="Freeform 23"/>
                <p:cNvSpPr>
                  <a:spLocks/>
                </p:cNvSpPr>
                <p:nvPr/>
              </p:nvSpPr>
              <p:spPr bwMode="auto">
                <a:xfrm>
                  <a:off x="3320" y="1808"/>
                  <a:ext cx="360" cy="256"/>
                </a:xfrm>
                <a:custGeom>
                  <a:avLst/>
                  <a:gdLst/>
                  <a:ahLst/>
                  <a:cxnLst>
                    <a:cxn ang="0">
                      <a:pos x="172" y="161"/>
                    </a:cxn>
                    <a:cxn ang="0">
                      <a:pos x="156" y="137"/>
                    </a:cxn>
                    <a:cxn ang="0">
                      <a:pos x="146" y="99"/>
                    </a:cxn>
                    <a:cxn ang="0">
                      <a:pos x="146" y="59"/>
                    </a:cxn>
                    <a:cxn ang="0">
                      <a:pos x="161" y="28"/>
                    </a:cxn>
                    <a:cxn ang="0">
                      <a:pos x="191" y="7"/>
                    </a:cxn>
                    <a:cxn ang="0">
                      <a:pos x="234" y="0"/>
                    </a:cxn>
                    <a:cxn ang="0">
                      <a:pos x="274" y="10"/>
                    </a:cxn>
                    <a:cxn ang="0">
                      <a:pos x="303" y="31"/>
                    </a:cxn>
                    <a:cxn ang="0">
                      <a:pos x="332" y="69"/>
                    </a:cxn>
                    <a:cxn ang="0">
                      <a:pos x="350" y="106"/>
                    </a:cxn>
                    <a:cxn ang="0">
                      <a:pos x="357" y="147"/>
                    </a:cxn>
                    <a:cxn ang="0">
                      <a:pos x="360" y="187"/>
                    </a:cxn>
                    <a:cxn ang="0">
                      <a:pos x="355" y="213"/>
                    </a:cxn>
                    <a:cxn ang="0">
                      <a:pos x="341" y="240"/>
                    </a:cxn>
                    <a:cxn ang="0">
                      <a:pos x="316" y="254"/>
                    </a:cxn>
                    <a:cxn ang="0">
                      <a:pos x="287" y="256"/>
                    </a:cxn>
                    <a:cxn ang="0">
                      <a:pos x="245" y="254"/>
                    </a:cxn>
                    <a:cxn ang="0">
                      <a:pos x="209" y="239"/>
                    </a:cxn>
                    <a:cxn ang="0">
                      <a:pos x="185" y="208"/>
                    </a:cxn>
                    <a:cxn ang="0">
                      <a:pos x="167" y="189"/>
                    </a:cxn>
                    <a:cxn ang="0">
                      <a:pos x="133" y="182"/>
                    </a:cxn>
                    <a:cxn ang="0">
                      <a:pos x="88" y="183"/>
                    </a:cxn>
                    <a:cxn ang="0">
                      <a:pos x="60" y="189"/>
                    </a:cxn>
                    <a:cxn ang="0">
                      <a:pos x="41" y="199"/>
                    </a:cxn>
                    <a:cxn ang="0">
                      <a:pos x="15" y="197"/>
                    </a:cxn>
                    <a:cxn ang="0">
                      <a:pos x="0" y="182"/>
                    </a:cxn>
                    <a:cxn ang="0">
                      <a:pos x="16" y="163"/>
                    </a:cxn>
                    <a:cxn ang="0">
                      <a:pos x="45" y="161"/>
                    </a:cxn>
                    <a:cxn ang="0">
                      <a:pos x="172" y="161"/>
                    </a:cxn>
                  </a:cxnLst>
                  <a:rect l="0" t="0" r="r" b="b"/>
                  <a:pathLst>
                    <a:path w="360" h="256">
                      <a:moveTo>
                        <a:pt x="172" y="161"/>
                      </a:moveTo>
                      <a:lnTo>
                        <a:pt x="156" y="137"/>
                      </a:lnTo>
                      <a:lnTo>
                        <a:pt x="146" y="99"/>
                      </a:lnTo>
                      <a:lnTo>
                        <a:pt x="146" y="59"/>
                      </a:lnTo>
                      <a:lnTo>
                        <a:pt x="161" y="28"/>
                      </a:lnTo>
                      <a:lnTo>
                        <a:pt x="191" y="7"/>
                      </a:lnTo>
                      <a:lnTo>
                        <a:pt x="234" y="0"/>
                      </a:lnTo>
                      <a:lnTo>
                        <a:pt x="274" y="10"/>
                      </a:lnTo>
                      <a:lnTo>
                        <a:pt x="303" y="31"/>
                      </a:lnTo>
                      <a:lnTo>
                        <a:pt x="332" y="69"/>
                      </a:lnTo>
                      <a:lnTo>
                        <a:pt x="350" y="106"/>
                      </a:lnTo>
                      <a:lnTo>
                        <a:pt x="357" y="147"/>
                      </a:lnTo>
                      <a:lnTo>
                        <a:pt x="360" y="187"/>
                      </a:lnTo>
                      <a:lnTo>
                        <a:pt x="355" y="213"/>
                      </a:lnTo>
                      <a:lnTo>
                        <a:pt x="341" y="240"/>
                      </a:lnTo>
                      <a:lnTo>
                        <a:pt x="316" y="254"/>
                      </a:lnTo>
                      <a:lnTo>
                        <a:pt x="287" y="256"/>
                      </a:lnTo>
                      <a:lnTo>
                        <a:pt x="245" y="254"/>
                      </a:lnTo>
                      <a:lnTo>
                        <a:pt x="209" y="239"/>
                      </a:lnTo>
                      <a:lnTo>
                        <a:pt x="185" y="208"/>
                      </a:lnTo>
                      <a:lnTo>
                        <a:pt x="167" y="189"/>
                      </a:lnTo>
                      <a:lnTo>
                        <a:pt x="133" y="182"/>
                      </a:lnTo>
                      <a:lnTo>
                        <a:pt x="88" y="183"/>
                      </a:lnTo>
                      <a:lnTo>
                        <a:pt x="60" y="189"/>
                      </a:lnTo>
                      <a:lnTo>
                        <a:pt x="41" y="199"/>
                      </a:lnTo>
                      <a:lnTo>
                        <a:pt x="15" y="197"/>
                      </a:lnTo>
                      <a:lnTo>
                        <a:pt x="0" y="182"/>
                      </a:lnTo>
                      <a:lnTo>
                        <a:pt x="16" y="163"/>
                      </a:lnTo>
                      <a:lnTo>
                        <a:pt x="45" y="161"/>
                      </a:lnTo>
                      <a:lnTo>
                        <a:pt x="172" y="1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Freeform 22"/>
                <p:cNvSpPr>
                  <a:spLocks/>
                </p:cNvSpPr>
                <p:nvPr/>
              </p:nvSpPr>
              <p:spPr bwMode="auto">
                <a:xfrm>
                  <a:off x="3588" y="2093"/>
                  <a:ext cx="214" cy="448"/>
                </a:xfrm>
                <a:custGeom>
                  <a:avLst/>
                  <a:gdLst/>
                  <a:ahLst/>
                  <a:cxnLst>
                    <a:cxn ang="0">
                      <a:pos x="23" y="33"/>
                    </a:cxn>
                    <a:cxn ang="0">
                      <a:pos x="36" y="10"/>
                    </a:cxn>
                    <a:cxn ang="0">
                      <a:pos x="68" y="0"/>
                    </a:cxn>
                    <a:cxn ang="0">
                      <a:pos x="104" y="5"/>
                    </a:cxn>
                    <a:cxn ang="0">
                      <a:pos x="146" y="33"/>
                    </a:cxn>
                    <a:cxn ang="0">
                      <a:pos x="178" y="81"/>
                    </a:cxn>
                    <a:cxn ang="0">
                      <a:pos x="203" y="148"/>
                    </a:cxn>
                    <a:cxn ang="0">
                      <a:pos x="214" y="212"/>
                    </a:cxn>
                    <a:cxn ang="0">
                      <a:pos x="212" y="277"/>
                    </a:cxn>
                    <a:cxn ang="0">
                      <a:pos x="203" y="334"/>
                    </a:cxn>
                    <a:cxn ang="0">
                      <a:pos x="182" y="377"/>
                    </a:cxn>
                    <a:cxn ang="0">
                      <a:pos x="154" y="419"/>
                    </a:cxn>
                    <a:cxn ang="0">
                      <a:pos x="119" y="438"/>
                    </a:cxn>
                    <a:cxn ang="0">
                      <a:pos x="86" y="448"/>
                    </a:cxn>
                    <a:cxn ang="0">
                      <a:pos x="47" y="439"/>
                    </a:cxn>
                    <a:cxn ang="0">
                      <a:pos x="20" y="429"/>
                    </a:cxn>
                    <a:cxn ang="0">
                      <a:pos x="6" y="401"/>
                    </a:cxn>
                    <a:cxn ang="0">
                      <a:pos x="0" y="362"/>
                    </a:cxn>
                    <a:cxn ang="0">
                      <a:pos x="6" y="324"/>
                    </a:cxn>
                    <a:cxn ang="0">
                      <a:pos x="27" y="284"/>
                    </a:cxn>
                    <a:cxn ang="0">
                      <a:pos x="38" y="253"/>
                    </a:cxn>
                    <a:cxn ang="0">
                      <a:pos x="41" y="221"/>
                    </a:cxn>
                    <a:cxn ang="0">
                      <a:pos x="29" y="176"/>
                    </a:cxn>
                    <a:cxn ang="0">
                      <a:pos x="15" y="150"/>
                    </a:cxn>
                    <a:cxn ang="0">
                      <a:pos x="6" y="112"/>
                    </a:cxn>
                    <a:cxn ang="0">
                      <a:pos x="2" y="72"/>
                    </a:cxn>
                    <a:cxn ang="0">
                      <a:pos x="23" y="33"/>
                    </a:cxn>
                  </a:cxnLst>
                  <a:rect l="0" t="0" r="r" b="b"/>
                  <a:pathLst>
                    <a:path w="214" h="448">
                      <a:moveTo>
                        <a:pt x="23" y="33"/>
                      </a:moveTo>
                      <a:lnTo>
                        <a:pt x="36" y="10"/>
                      </a:lnTo>
                      <a:lnTo>
                        <a:pt x="68" y="0"/>
                      </a:lnTo>
                      <a:lnTo>
                        <a:pt x="104" y="5"/>
                      </a:lnTo>
                      <a:lnTo>
                        <a:pt x="146" y="33"/>
                      </a:lnTo>
                      <a:lnTo>
                        <a:pt x="178" y="81"/>
                      </a:lnTo>
                      <a:lnTo>
                        <a:pt x="203" y="148"/>
                      </a:lnTo>
                      <a:lnTo>
                        <a:pt x="214" y="212"/>
                      </a:lnTo>
                      <a:lnTo>
                        <a:pt x="212" y="277"/>
                      </a:lnTo>
                      <a:lnTo>
                        <a:pt x="203" y="334"/>
                      </a:lnTo>
                      <a:lnTo>
                        <a:pt x="182" y="377"/>
                      </a:lnTo>
                      <a:lnTo>
                        <a:pt x="154" y="419"/>
                      </a:lnTo>
                      <a:lnTo>
                        <a:pt x="119" y="438"/>
                      </a:lnTo>
                      <a:lnTo>
                        <a:pt x="86" y="448"/>
                      </a:lnTo>
                      <a:lnTo>
                        <a:pt x="47" y="439"/>
                      </a:lnTo>
                      <a:lnTo>
                        <a:pt x="20" y="429"/>
                      </a:lnTo>
                      <a:lnTo>
                        <a:pt x="6" y="401"/>
                      </a:lnTo>
                      <a:lnTo>
                        <a:pt x="0" y="362"/>
                      </a:lnTo>
                      <a:lnTo>
                        <a:pt x="6" y="324"/>
                      </a:lnTo>
                      <a:lnTo>
                        <a:pt x="27" y="284"/>
                      </a:lnTo>
                      <a:lnTo>
                        <a:pt x="38" y="253"/>
                      </a:lnTo>
                      <a:lnTo>
                        <a:pt x="41" y="221"/>
                      </a:lnTo>
                      <a:lnTo>
                        <a:pt x="29" y="176"/>
                      </a:lnTo>
                      <a:lnTo>
                        <a:pt x="15" y="150"/>
                      </a:lnTo>
                      <a:lnTo>
                        <a:pt x="6" y="112"/>
                      </a:lnTo>
                      <a:lnTo>
                        <a:pt x="2" y="72"/>
                      </a:lnTo>
                      <a:lnTo>
                        <a:pt x="23" y="3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Freeform 21"/>
                <p:cNvSpPr>
                  <a:spLocks/>
                </p:cNvSpPr>
                <p:nvPr/>
              </p:nvSpPr>
              <p:spPr bwMode="auto">
                <a:xfrm>
                  <a:off x="3683" y="2090"/>
                  <a:ext cx="397" cy="302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16" y="5"/>
                    </a:cxn>
                    <a:cxn ang="0">
                      <a:pos x="36" y="0"/>
                    </a:cxn>
                    <a:cxn ang="0">
                      <a:pos x="69" y="2"/>
                    </a:cxn>
                    <a:cxn ang="0">
                      <a:pos x="116" y="21"/>
                    </a:cxn>
                    <a:cxn ang="0">
                      <a:pos x="150" y="71"/>
                    </a:cxn>
                    <a:cxn ang="0">
                      <a:pos x="181" y="130"/>
                    </a:cxn>
                    <a:cxn ang="0">
                      <a:pos x="208" y="175"/>
                    </a:cxn>
                    <a:cxn ang="0">
                      <a:pos x="237" y="208"/>
                    </a:cxn>
                    <a:cxn ang="0">
                      <a:pos x="266" y="234"/>
                    </a:cxn>
                    <a:cxn ang="0">
                      <a:pos x="286" y="245"/>
                    </a:cxn>
                    <a:cxn ang="0">
                      <a:pos x="310" y="201"/>
                    </a:cxn>
                    <a:cxn ang="0">
                      <a:pos x="321" y="156"/>
                    </a:cxn>
                    <a:cxn ang="0">
                      <a:pos x="324" y="108"/>
                    </a:cxn>
                    <a:cxn ang="0">
                      <a:pos x="321" y="68"/>
                    </a:cxn>
                    <a:cxn ang="0">
                      <a:pos x="336" y="47"/>
                    </a:cxn>
                    <a:cxn ang="0">
                      <a:pos x="350" y="36"/>
                    </a:cxn>
                    <a:cxn ang="0">
                      <a:pos x="379" y="47"/>
                    </a:cxn>
                    <a:cxn ang="0">
                      <a:pos x="394" y="78"/>
                    </a:cxn>
                    <a:cxn ang="0">
                      <a:pos x="397" y="118"/>
                    </a:cxn>
                    <a:cxn ang="0">
                      <a:pos x="389" y="144"/>
                    </a:cxn>
                    <a:cxn ang="0">
                      <a:pos x="350" y="175"/>
                    </a:cxn>
                    <a:cxn ang="0">
                      <a:pos x="331" y="212"/>
                    </a:cxn>
                    <a:cxn ang="0">
                      <a:pos x="315" y="271"/>
                    </a:cxn>
                    <a:cxn ang="0">
                      <a:pos x="300" y="292"/>
                    </a:cxn>
                    <a:cxn ang="0">
                      <a:pos x="281" y="302"/>
                    </a:cxn>
                    <a:cxn ang="0">
                      <a:pos x="266" y="300"/>
                    </a:cxn>
                    <a:cxn ang="0">
                      <a:pos x="252" y="281"/>
                    </a:cxn>
                    <a:cxn ang="0">
                      <a:pos x="215" y="227"/>
                    </a:cxn>
                    <a:cxn ang="0">
                      <a:pos x="179" y="182"/>
                    </a:cxn>
                    <a:cxn ang="0">
                      <a:pos x="140" y="125"/>
                    </a:cxn>
                    <a:cxn ang="0">
                      <a:pos x="97" y="92"/>
                    </a:cxn>
                    <a:cxn ang="0">
                      <a:pos x="68" y="71"/>
                    </a:cxn>
                    <a:cxn ang="0">
                      <a:pos x="36" y="52"/>
                    </a:cxn>
                    <a:cxn ang="0">
                      <a:pos x="10" y="36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397" h="302">
                      <a:moveTo>
                        <a:pt x="0" y="21"/>
                      </a:moveTo>
                      <a:lnTo>
                        <a:pt x="16" y="5"/>
                      </a:lnTo>
                      <a:lnTo>
                        <a:pt x="36" y="0"/>
                      </a:lnTo>
                      <a:lnTo>
                        <a:pt x="69" y="2"/>
                      </a:lnTo>
                      <a:lnTo>
                        <a:pt x="116" y="21"/>
                      </a:lnTo>
                      <a:lnTo>
                        <a:pt x="150" y="71"/>
                      </a:lnTo>
                      <a:lnTo>
                        <a:pt x="181" y="130"/>
                      </a:lnTo>
                      <a:lnTo>
                        <a:pt x="208" y="175"/>
                      </a:lnTo>
                      <a:lnTo>
                        <a:pt x="237" y="208"/>
                      </a:lnTo>
                      <a:lnTo>
                        <a:pt x="266" y="234"/>
                      </a:lnTo>
                      <a:lnTo>
                        <a:pt x="286" y="245"/>
                      </a:lnTo>
                      <a:lnTo>
                        <a:pt x="310" y="201"/>
                      </a:lnTo>
                      <a:lnTo>
                        <a:pt x="321" y="156"/>
                      </a:lnTo>
                      <a:lnTo>
                        <a:pt x="324" y="108"/>
                      </a:lnTo>
                      <a:lnTo>
                        <a:pt x="321" y="68"/>
                      </a:lnTo>
                      <a:lnTo>
                        <a:pt x="336" y="47"/>
                      </a:lnTo>
                      <a:lnTo>
                        <a:pt x="350" y="36"/>
                      </a:lnTo>
                      <a:lnTo>
                        <a:pt x="379" y="47"/>
                      </a:lnTo>
                      <a:lnTo>
                        <a:pt x="394" y="78"/>
                      </a:lnTo>
                      <a:lnTo>
                        <a:pt x="397" y="118"/>
                      </a:lnTo>
                      <a:lnTo>
                        <a:pt x="389" y="144"/>
                      </a:lnTo>
                      <a:lnTo>
                        <a:pt x="350" y="175"/>
                      </a:lnTo>
                      <a:lnTo>
                        <a:pt x="331" y="212"/>
                      </a:lnTo>
                      <a:lnTo>
                        <a:pt x="315" y="271"/>
                      </a:lnTo>
                      <a:lnTo>
                        <a:pt x="300" y="292"/>
                      </a:lnTo>
                      <a:lnTo>
                        <a:pt x="281" y="302"/>
                      </a:lnTo>
                      <a:lnTo>
                        <a:pt x="266" y="300"/>
                      </a:lnTo>
                      <a:lnTo>
                        <a:pt x="252" y="281"/>
                      </a:lnTo>
                      <a:lnTo>
                        <a:pt x="215" y="227"/>
                      </a:lnTo>
                      <a:lnTo>
                        <a:pt x="179" y="182"/>
                      </a:lnTo>
                      <a:lnTo>
                        <a:pt x="140" y="125"/>
                      </a:lnTo>
                      <a:lnTo>
                        <a:pt x="97" y="92"/>
                      </a:lnTo>
                      <a:lnTo>
                        <a:pt x="68" y="71"/>
                      </a:lnTo>
                      <a:lnTo>
                        <a:pt x="36" y="52"/>
                      </a:lnTo>
                      <a:lnTo>
                        <a:pt x="10" y="36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20"/>
                <p:cNvSpPr>
                  <a:spLocks/>
                </p:cNvSpPr>
                <p:nvPr/>
              </p:nvSpPr>
              <p:spPr bwMode="auto">
                <a:xfrm>
                  <a:off x="3557" y="2125"/>
                  <a:ext cx="521" cy="256"/>
                </a:xfrm>
                <a:custGeom>
                  <a:avLst/>
                  <a:gdLst/>
                  <a:ahLst/>
                  <a:cxnLst>
                    <a:cxn ang="0">
                      <a:pos x="53" y="57"/>
                    </a:cxn>
                    <a:cxn ang="0">
                      <a:pos x="27" y="40"/>
                    </a:cxn>
                    <a:cxn ang="0">
                      <a:pos x="3" y="61"/>
                    </a:cxn>
                    <a:cxn ang="0">
                      <a:pos x="0" y="94"/>
                    </a:cxn>
                    <a:cxn ang="0">
                      <a:pos x="27" y="131"/>
                    </a:cxn>
                    <a:cxn ang="0">
                      <a:pos x="77" y="162"/>
                    </a:cxn>
                    <a:cxn ang="0">
                      <a:pos x="182" y="233"/>
                    </a:cxn>
                    <a:cxn ang="0">
                      <a:pos x="222" y="256"/>
                    </a:cxn>
                    <a:cxn ang="0">
                      <a:pos x="265" y="240"/>
                    </a:cxn>
                    <a:cxn ang="0">
                      <a:pos x="338" y="193"/>
                    </a:cxn>
                    <a:cxn ang="0">
                      <a:pos x="433" y="131"/>
                    </a:cxn>
                    <a:cxn ang="0">
                      <a:pos x="482" y="108"/>
                    </a:cxn>
                    <a:cxn ang="0">
                      <a:pos x="516" y="94"/>
                    </a:cxn>
                    <a:cxn ang="0">
                      <a:pos x="521" y="52"/>
                    </a:cxn>
                    <a:cxn ang="0">
                      <a:pos x="492" y="0"/>
                    </a:cxn>
                    <a:cxn ang="0">
                      <a:pos x="453" y="5"/>
                    </a:cxn>
                    <a:cxn ang="0">
                      <a:pos x="444" y="35"/>
                    </a:cxn>
                    <a:cxn ang="0">
                      <a:pos x="439" y="73"/>
                    </a:cxn>
                    <a:cxn ang="0">
                      <a:pos x="410" y="110"/>
                    </a:cxn>
                    <a:cxn ang="0">
                      <a:pos x="347" y="145"/>
                    </a:cxn>
                    <a:cxn ang="0">
                      <a:pos x="302" y="172"/>
                    </a:cxn>
                    <a:cxn ang="0">
                      <a:pos x="261" y="192"/>
                    </a:cxn>
                    <a:cxn ang="0">
                      <a:pos x="227" y="197"/>
                    </a:cxn>
                    <a:cxn ang="0">
                      <a:pos x="198" y="186"/>
                    </a:cxn>
                    <a:cxn ang="0">
                      <a:pos x="167" y="176"/>
                    </a:cxn>
                    <a:cxn ang="0">
                      <a:pos x="109" y="141"/>
                    </a:cxn>
                    <a:cxn ang="0">
                      <a:pos x="68" y="92"/>
                    </a:cxn>
                    <a:cxn ang="0">
                      <a:pos x="53" y="57"/>
                    </a:cxn>
                  </a:cxnLst>
                  <a:rect l="0" t="0" r="r" b="b"/>
                  <a:pathLst>
                    <a:path w="521" h="256">
                      <a:moveTo>
                        <a:pt x="53" y="57"/>
                      </a:moveTo>
                      <a:lnTo>
                        <a:pt x="27" y="40"/>
                      </a:lnTo>
                      <a:lnTo>
                        <a:pt x="3" y="61"/>
                      </a:lnTo>
                      <a:lnTo>
                        <a:pt x="0" y="94"/>
                      </a:lnTo>
                      <a:lnTo>
                        <a:pt x="27" y="131"/>
                      </a:lnTo>
                      <a:lnTo>
                        <a:pt x="77" y="162"/>
                      </a:lnTo>
                      <a:lnTo>
                        <a:pt x="182" y="233"/>
                      </a:lnTo>
                      <a:lnTo>
                        <a:pt x="222" y="256"/>
                      </a:lnTo>
                      <a:lnTo>
                        <a:pt x="265" y="240"/>
                      </a:lnTo>
                      <a:lnTo>
                        <a:pt x="338" y="193"/>
                      </a:lnTo>
                      <a:lnTo>
                        <a:pt x="433" y="131"/>
                      </a:lnTo>
                      <a:lnTo>
                        <a:pt x="482" y="108"/>
                      </a:lnTo>
                      <a:lnTo>
                        <a:pt x="516" y="94"/>
                      </a:lnTo>
                      <a:lnTo>
                        <a:pt x="521" y="52"/>
                      </a:lnTo>
                      <a:lnTo>
                        <a:pt x="492" y="0"/>
                      </a:lnTo>
                      <a:lnTo>
                        <a:pt x="453" y="5"/>
                      </a:lnTo>
                      <a:lnTo>
                        <a:pt x="444" y="35"/>
                      </a:lnTo>
                      <a:lnTo>
                        <a:pt x="439" y="73"/>
                      </a:lnTo>
                      <a:lnTo>
                        <a:pt x="410" y="110"/>
                      </a:lnTo>
                      <a:lnTo>
                        <a:pt x="347" y="145"/>
                      </a:lnTo>
                      <a:lnTo>
                        <a:pt x="302" y="172"/>
                      </a:lnTo>
                      <a:lnTo>
                        <a:pt x="261" y="192"/>
                      </a:lnTo>
                      <a:lnTo>
                        <a:pt x="227" y="197"/>
                      </a:lnTo>
                      <a:lnTo>
                        <a:pt x="198" y="186"/>
                      </a:lnTo>
                      <a:lnTo>
                        <a:pt x="167" y="176"/>
                      </a:lnTo>
                      <a:lnTo>
                        <a:pt x="109" y="141"/>
                      </a:lnTo>
                      <a:lnTo>
                        <a:pt x="68" y="92"/>
                      </a:lnTo>
                      <a:lnTo>
                        <a:pt x="53" y="5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" name="Freeform 19"/>
                <p:cNvSpPr>
                  <a:spLocks/>
                </p:cNvSpPr>
                <p:nvPr/>
              </p:nvSpPr>
              <p:spPr bwMode="auto">
                <a:xfrm>
                  <a:off x="3672" y="2458"/>
                  <a:ext cx="219" cy="514"/>
                </a:xfrm>
                <a:custGeom>
                  <a:avLst/>
                  <a:gdLst/>
                  <a:ahLst/>
                  <a:cxnLst>
                    <a:cxn ang="0">
                      <a:pos x="13" y="0"/>
                    </a:cxn>
                    <a:cxn ang="0">
                      <a:pos x="52" y="5"/>
                    </a:cxn>
                    <a:cxn ang="0">
                      <a:pos x="69" y="22"/>
                    </a:cxn>
                    <a:cxn ang="0">
                      <a:pos x="142" y="103"/>
                    </a:cxn>
                    <a:cxn ang="0">
                      <a:pos x="194" y="175"/>
                    </a:cxn>
                    <a:cxn ang="0">
                      <a:pos x="209" y="206"/>
                    </a:cxn>
                    <a:cxn ang="0">
                      <a:pos x="199" y="238"/>
                    </a:cxn>
                    <a:cxn ang="0">
                      <a:pos x="170" y="305"/>
                    </a:cxn>
                    <a:cxn ang="0">
                      <a:pos x="116" y="380"/>
                    </a:cxn>
                    <a:cxn ang="0">
                      <a:pos x="98" y="418"/>
                    </a:cxn>
                    <a:cxn ang="0">
                      <a:pos x="103" y="433"/>
                    </a:cxn>
                    <a:cxn ang="0">
                      <a:pos x="123" y="439"/>
                    </a:cxn>
                    <a:cxn ang="0">
                      <a:pos x="194" y="457"/>
                    </a:cxn>
                    <a:cxn ang="0">
                      <a:pos x="211" y="463"/>
                    </a:cxn>
                    <a:cxn ang="0">
                      <a:pos x="219" y="475"/>
                    </a:cxn>
                    <a:cxn ang="0">
                      <a:pos x="206" y="493"/>
                    </a:cxn>
                    <a:cxn ang="0">
                      <a:pos x="170" y="514"/>
                    </a:cxn>
                    <a:cxn ang="0">
                      <a:pos x="150" y="509"/>
                    </a:cxn>
                    <a:cxn ang="0">
                      <a:pos x="137" y="493"/>
                    </a:cxn>
                    <a:cxn ang="0">
                      <a:pos x="118" y="478"/>
                    </a:cxn>
                    <a:cxn ang="0">
                      <a:pos x="87" y="464"/>
                    </a:cxn>
                    <a:cxn ang="0">
                      <a:pos x="57" y="464"/>
                    </a:cxn>
                    <a:cxn ang="0">
                      <a:pos x="42" y="454"/>
                    </a:cxn>
                    <a:cxn ang="0">
                      <a:pos x="38" y="444"/>
                    </a:cxn>
                    <a:cxn ang="0">
                      <a:pos x="47" y="413"/>
                    </a:cxn>
                    <a:cxn ang="0">
                      <a:pos x="77" y="387"/>
                    </a:cxn>
                    <a:cxn ang="0">
                      <a:pos x="106" y="346"/>
                    </a:cxn>
                    <a:cxn ang="0">
                      <a:pos x="137" y="290"/>
                    </a:cxn>
                    <a:cxn ang="0">
                      <a:pos x="157" y="228"/>
                    </a:cxn>
                    <a:cxn ang="0">
                      <a:pos x="160" y="197"/>
                    </a:cxn>
                    <a:cxn ang="0">
                      <a:pos x="145" y="171"/>
                    </a:cxn>
                    <a:cxn ang="0">
                      <a:pos x="98" y="125"/>
                    </a:cxn>
                    <a:cxn ang="0">
                      <a:pos x="49" y="94"/>
                    </a:cxn>
                    <a:cxn ang="0">
                      <a:pos x="10" y="63"/>
                    </a:cxn>
                    <a:cxn ang="0">
                      <a:pos x="0" y="38"/>
                    </a:cxn>
                    <a:cxn ang="0">
                      <a:pos x="0" y="17"/>
                    </a:cxn>
                    <a:cxn ang="0">
                      <a:pos x="13" y="0"/>
                    </a:cxn>
                  </a:cxnLst>
                  <a:rect l="0" t="0" r="r" b="b"/>
                  <a:pathLst>
                    <a:path w="219" h="514">
                      <a:moveTo>
                        <a:pt x="13" y="0"/>
                      </a:moveTo>
                      <a:lnTo>
                        <a:pt x="52" y="5"/>
                      </a:lnTo>
                      <a:lnTo>
                        <a:pt x="69" y="22"/>
                      </a:lnTo>
                      <a:lnTo>
                        <a:pt x="142" y="103"/>
                      </a:lnTo>
                      <a:lnTo>
                        <a:pt x="194" y="175"/>
                      </a:lnTo>
                      <a:lnTo>
                        <a:pt x="209" y="206"/>
                      </a:lnTo>
                      <a:lnTo>
                        <a:pt x="199" y="238"/>
                      </a:lnTo>
                      <a:lnTo>
                        <a:pt x="170" y="305"/>
                      </a:lnTo>
                      <a:lnTo>
                        <a:pt x="116" y="380"/>
                      </a:lnTo>
                      <a:lnTo>
                        <a:pt x="98" y="418"/>
                      </a:lnTo>
                      <a:lnTo>
                        <a:pt x="103" y="433"/>
                      </a:lnTo>
                      <a:lnTo>
                        <a:pt x="123" y="439"/>
                      </a:lnTo>
                      <a:lnTo>
                        <a:pt x="194" y="457"/>
                      </a:lnTo>
                      <a:lnTo>
                        <a:pt x="211" y="463"/>
                      </a:lnTo>
                      <a:lnTo>
                        <a:pt x="219" y="475"/>
                      </a:lnTo>
                      <a:lnTo>
                        <a:pt x="206" y="493"/>
                      </a:lnTo>
                      <a:lnTo>
                        <a:pt x="170" y="514"/>
                      </a:lnTo>
                      <a:lnTo>
                        <a:pt x="150" y="509"/>
                      </a:lnTo>
                      <a:lnTo>
                        <a:pt x="137" y="493"/>
                      </a:lnTo>
                      <a:lnTo>
                        <a:pt x="118" y="478"/>
                      </a:lnTo>
                      <a:lnTo>
                        <a:pt x="87" y="464"/>
                      </a:lnTo>
                      <a:lnTo>
                        <a:pt x="57" y="464"/>
                      </a:lnTo>
                      <a:lnTo>
                        <a:pt x="42" y="454"/>
                      </a:lnTo>
                      <a:lnTo>
                        <a:pt x="38" y="444"/>
                      </a:lnTo>
                      <a:lnTo>
                        <a:pt x="47" y="413"/>
                      </a:lnTo>
                      <a:lnTo>
                        <a:pt x="77" y="387"/>
                      </a:lnTo>
                      <a:lnTo>
                        <a:pt x="106" y="346"/>
                      </a:lnTo>
                      <a:lnTo>
                        <a:pt x="137" y="290"/>
                      </a:lnTo>
                      <a:lnTo>
                        <a:pt x="157" y="228"/>
                      </a:lnTo>
                      <a:lnTo>
                        <a:pt x="160" y="197"/>
                      </a:lnTo>
                      <a:lnTo>
                        <a:pt x="145" y="171"/>
                      </a:lnTo>
                      <a:lnTo>
                        <a:pt x="98" y="125"/>
                      </a:lnTo>
                      <a:lnTo>
                        <a:pt x="49" y="94"/>
                      </a:lnTo>
                      <a:lnTo>
                        <a:pt x="10" y="63"/>
                      </a:lnTo>
                      <a:lnTo>
                        <a:pt x="0" y="38"/>
                      </a:lnTo>
                      <a:lnTo>
                        <a:pt x="0" y="17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Freeform 18"/>
                <p:cNvSpPr>
                  <a:spLocks/>
                </p:cNvSpPr>
                <p:nvPr/>
              </p:nvSpPr>
              <p:spPr bwMode="auto">
                <a:xfrm>
                  <a:off x="3499" y="2459"/>
                  <a:ext cx="185" cy="494"/>
                </a:xfrm>
                <a:custGeom>
                  <a:avLst/>
                  <a:gdLst/>
                  <a:ahLst/>
                  <a:cxnLst>
                    <a:cxn ang="0">
                      <a:pos x="65" y="72"/>
                    </a:cxn>
                    <a:cxn ang="0">
                      <a:pos x="120" y="9"/>
                    </a:cxn>
                    <a:cxn ang="0">
                      <a:pos x="150" y="0"/>
                    </a:cxn>
                    <a:cxn ang="0">
                      <a:pos x="185" y="19"/>
                    </a:cxn>
                    <a:cxn ang="0">
                      <a:pos x="172" y="45"/>
                    </a:cxn>
                    <a:cxn ang="0">
                      <a:pos x="152" y="60"/>
                    </a:cxn>
                    <a:cxn ang="0">
                      <a:pos x="107" y="93"/>
                    </a:cxn>
                    <a:cxn ang="0">
                      <a:pos x="67" y="137"/>
                    </a:cxn>
                    <a:cxn ang="0">
                      <a:pos x="42" y="180"/>
                    </a:cxn>
                    <a:cxn ang="0">
                      <a:pos x="45" y="201"/>
                    </a:cxn>
                    <a:cxn ang="0">
                      <a:pos x="72" y="268"/>
                    </a:cxn>
                    <a:cxn ang="0">
                      <a:pos x="122" y="353"/>
                    </a:cxn>
                    <a:cxn ang="0">
                      <a:pos x="162" y="410"/>
                    </a:cxn>
                    <a:cxn ang="0">
                      <a:pos x="172" y="431"/>
                    </a:cxn>
                    <a:cxn ang="0">
                      <a:pos x="177" y="451"/>
                    </a:cxn>
                    <a:cxn ang="0">
                      <a:pos x="152" y="467"/>
                    </a:cxn>
                    <a:cxn ang="0">
                      <a:pos x="125" y="461"/>
                    </a:cxn>
                    <a:cxn ang="0">
                      <a:pos x="87" y="467"/>
                    </a:cxn>
                    <a:cxn ang="0">
                      <a:pos x="40" y="494"/>
                    </a:cxn>
                    <a:cxn ang="0">
                      <a:pos x="20" y="489"/>
                    </a:cxn>
                    <a:cxn ang="0">
                      <a:pos x="10" y="467"/>
                    </a:cxn>
                    <a:cxn ang="0">
                      <a:pos x="20" y="441"/>
                    </a:cxn>
                    <a:cxn ang="0">
                      <a:pos x="50" y="436"/>
                    </a:cxn>
                    <a:cxn ang="0">
                      <a:pos x="102" y="432"/>
                    </a:cxn>
                    <a:cxn ang="0">
                      <a:pos x="132" y="427"/>
                    </a:cxn>
                    <a:cxn ang="0">
                      <a:pos x="132" y="410"/>
                    </a:cxn>
                    <a:cxn ang="0">
                      <a:pos x="110" y="371"/>
                    </a:cxn>
                    <a:cxn ang="0">
                      <a:pos x="72" y="319"/>
                    </a:cxn>
                    <a:cxn ang="0">
                      <a:pos x="30" y="261"/>
                    </a:cxn>
                    <a:cxn ang="0">
                      <a:pos x="10" y="214"/>
                    </a:cxn>
                    <a:cxn ang="0">
                      <a:pos x="0" y="170"/>
                    </a:cxn>
                    <a:cxn ang="0">
                      <a:pos x="5" y="142"/>
                    </a:cxn>
                    <a:cxn ang="0">
                      <a:pos x="22" y="117"/>
                    </a:cxn>
                    <a:cxn ang="0">
                      <a:pos x="65" y="72"/>
                    </a:cxn>
                  </a:cxnLst>
                  <a:rect l="0" t="0" r="r" b="b"/>
                  <a:pathLst>
                    <a:path w="185" h="494">
                      <a:moveTo>
                        <a:pt x="65" y="72"/>
                      </a:moveTo>
                      <a:lnTo>
                        <a:pt x="120" y="9"/>
                      </a:lnTo>
                      <a:lnTo>
                        <a:pt x="150" y="0"/>
                      </a:lnTo>
                      <a:lnTo>
                        <a:pt x="185" y="19"/>
                      </a:lnTo>
                      <a:lnTo>
                        <a:pt x="172" y="45"/>
                      </a:lnTo>
                      <a:lnTo>
                        <a:pt x="152" y="60"/>
                      </a:lnTo>
                      <a:lnTo>
                        <a:pt x="107" y="93"/>
                      </a:lnTo>
                      <a:lnTo>
                        <a:pt x="67" y="137"/>
                      </a:lnTo>
                      <a:lnTo>
                        <a:pt x="42" y="180"/>
                      </a:lnTo>
                      <a:lnTo>
                        <a:pt x="45" y="201"/>
                      </a:lnTo>
                      <a:lnTo>
                        <a:pt x="72" y="268"/>
                      </a:lnTo>
                      <a:lnTo>
                        <a:pt x="122" y="353"/>
                      </a:lnTo>
                      <a:lnTo>
                        <a:pt x="162" y="410"/>
                      </a:lnTo>
                      <a:lnTo>
                        <a:pt x="172" y="431"/>
                      </a:lnTo>
                      <a:lnTo>
                        <a:pt x="177" y="451"/>
                      </a:lnTo>
                      <a:lnTo>
                        <a:pt x="152" y="467"/>
                      </a:lnTo>
                      <a:lnTo>
                        <a:pt x="125" y="461"/>
                      </a:lnTo>
                      <a:lnTo>
                        <a:pt x="87" y="467"/>
                      </a:lnTo>
                      <a:lnTo>
                        <a:pt x="40" y="494"/>
                      </a:lnTo>
                      <a:lnTo>
                        <a:pt x="20" y="489"/>
                      </a:lnTo>
                      <a:lnTo>
                        <a:pt x="10" y="467"/>
                      </a:lnTo>
                      <a:lnTo>
                        <a:pt x="20" y="441"/>
                      </a:lnTo>
                      <a:lnTo>
                        <a:pt x="50" y="436"/>
                      </a:lnTo>
                      <a:lnTo>
                        <a:pt x="102" y="432"/>
                      </a:lnTo>
                      <a:lnTo>
                        <a:pt x="132" y="427"/>
                      </a:lnTo>
                      <a:lnTo>
                        <a:pt x="132" y="410"/>
                      </a:lnTo>
                      <a:lnTo>
                        <a:pt x="110" y="371"/>
                      </a:lnTo>
                      <a:lnTo>
                        <a:pt x="72" y="319"/>
                      </a:lnTo>
                      <a:lnTo>
                        <a:pt x="30" y="261"/>
                      </a:lnTo>
                      <a:lnTo>
                        <a:pt x="10" y="214"/>
                      </a:lnTo>
                      <a:lnTo>
                        <a:pt x="0" y="170"/>
                      </a:lnTo>
                      <a:lnTo>
                        <a:pt x="5" y="142"/>
                      </a:lnTo>
                      <a:lnTo>
                        <a:pt x="22" y="117"/>
                      </a:lnTo>
                      <a:lnTo>
                        <a:pt x="65" y="7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584" y="1488"/>
              <a:ext cx="725" cy="1579"/>
              <a:chOff x="1615" y="1351"/>
              <a:chExt cx="725" cy="1579"/>
            </a:xfrm>
          </p:grpSpPr>
          <p:grpSp>
            <p:nvGrpSpPr>
              <p:cNvPr id="7" name="Group 9"/>
              <p:cNvGrpSpPr>
                <a:grpSpLocks/>
              </p:cNvGrpSpPr>
              <p:nvPr/>
            </p:nvGrpSpPr>
            <p:grpSpPr bwMode="auto">
              <a:xfrm>
                <a:off x="1634" y="1739"/>
                <a:ext cx="706" cy="1191"/>
                <a:chOff x="1634" y="1739"/>
                <a:chExt cx="706" cy="1191"/>
              </a:xfrm>
            </p:grpSpPr>
            <p:sp>
              <p:nvSpPr>
                <p:cNvPr id="12" name="Freeform 15"/>
                <p:cNvSpPr>
                  <a:spLocks/>
                </p:cNvSpPr>
                <p:nvPr/>
              </p:nvSpPr>
              <p:spPr bwMode="auto">
                <a:xfrm>
                  <a:off x="2047" y="1739"/>
                  <a:ext cx="293" cy="270"/>
                </a:xfrm>
                <a:custGeom>
                  <a:avLst/>
                  <a:gdLst/>
                  <a:ahLst/>
                  <a:cxnLst>
                    <a:cxn ang="0">
                      <a:pos x="192" y="186"/>
                    </a:cxn>
                    <a:cxn ang="0">
                      <a:pos x="214" y="125"/>
                    </a:cxn>
                    <a:cxn ang="0">
                      <a:pos x="216" y="86"/>
                    </a:cxn>
                    <a:cxn ang="0">
                      <a:pos x="210" y="51"/>
                    </a:cxn>
                    <a:cxn ang="0">
                      <a:pos x="199" y="27"/>
                    </a:cxn>
                    <a:cxn ang="0">
                      <a:pos x="177" y="8"/>
                    </a:cxn>
                    <a:cxn ang="0">
                      <a:pos x="144" y="0"/>
                    </a:cxn>
                    <a:cxn ang="0">
                      <a:pos x="114" y="2"/>
                    </a:cxn>
                    <a:cxn ang="0">
                      <a:pos x="87" y="12"/>
                    </a:cxn>
                    <a:cxn ang="0">
                      <a:pos x="61" y="33"/>
                    </a:cxn>
                    <a:cxn ang="0">
                      <a:pos x="39" y="57"/>
                    </a:cxn>
                    <a:cxn ang="0">
                      <a:pos x="15" y="104"/>
                    </a:cxn>
                    <a:cxn ang="0">
                      <a:pos x="0" y="143"/>
                    </a:cxn>
                    <a:cxn ang="0">
                      <a:pos x="0" y="186"/>
                    </a:cxn>
                    <a:cxn ang="0">
                      <a:pos x="15" y="221"/>
                    </a:cxn>
                    <a:cxn ang="0">
                      <a:pos x="48" y="239"/>
                    </a:cxn>
                    <a:cxn ang="0">
                      <a:pos x="76" y="241"/>
                    </a:cxn>
                    <a:cxn ang="0">
                      <a:pos x="114" y="233"/>
                    </a:cxn>
                    <a:cxn ang="0">
                      <a:pos x="142" y="221"/>
                    </a:cxn>
                    <a:cxn ang="0">
                      <a:pos x="171" y="209"/>
                    </a:cxn>
                    <a:cxn ang="0">
                      <a:pos x="208" y="217"/>
                    </a:cxn>
                    <a:cxn ang="0">
                      <a:pos x="247" y="245"/>
                    </a:cxn>
                    <a:cxn ang="0">
                      <a:pos x="260" y="264"/>
                    </a:cxn>
                    <a:cxn ang="0">
                      <a:pos x="275" y="270"/>
                    </a:cxn>
                    <a:cxn ang="0">
                      <a:pos x="293" y="260"/>
                    </a:cxn>
                    <a:cxn ang="0">
                      <a:pos x="291" y="233"/>
                    </a:cxn>
                    <a:cxn ang="0">
                      <a:pos x="252" y="217"/>
                    </a:cxn>
                    <a:cxn ang="0">
                      <a:pos x="192" y="186"/>
                    </a:cxn>
                  </a:cxnLst>
                  <a:rect l="0" t="0" r="r" b="b"/>
                  <a:pathLst>
                    <a:path w="293" h="270">
                      <a:moveTo>
                        <a:pt x="192" y="186"/>
                      </a:moveTo>
                      <a:lnTo>
                        <a:pt x="214" y="125"/>
                      </a:lnTo>
                      <a:lnTo>
                        <a:pt x="216" y="86"/>
                      </a:lnTo>
                      <a:lnTo>
                        <a:pt x="210" y="51"/>
                      </a:lnTo>
                      <a:lnTo>
                        <a:pt x="199" y="27"/>
                      </a:lnTo>
                      <a:lnTo>
                        <a:pt x="177" y="8"/>
                      </a:lnTo>
                      <a:lnTo>
                        <a:pt x="144" y="0"/>
                      </a:lnTo>
                      <a:lnTo>
                        <a:pt x="114" y="2"/>
                      </a:lnTo>
                      <a:lnTo>
                        <a:pt x="87" y="12"/>
                      </a:lnTo>
                      <a:lnTo>
                        <a:pt x="61" y="33"/>
                      </a:lnTo>
                      <a:lnTo>
                        <a:pt x="39" y="57"/>
                      </a:lnTo>
                      <a:lnTo>
                        <a:pt x="15" y="104"/>
                      </a:lnTo>
                      <a:lnTo>
                        <a:pt x="0" y="143"/>
                      </a:lnTo>
                      <a:lnTo>
                        <a:pt x="0" y="186"/>
                      </a:lnTo>
                      <a:lnTo>
                        <a:pt x="15" y="221"/>
                      </a:lnTo>
                      <a:lnTo>
                        <a:pt x="48" y="239"/>
                      </a:lnTo>
                      <a:lnTo>
                        <a:pt x="76" y="241"/>
                      </a:lnTo>
                      <a:lnTo>
                        <a:pt x="114" y="233"/>
                      </a:lnTo>
                      <a:lnTo>
                        <a:pt x="142" y="221"/>
                      </a:lnTo>
                      <a:lnTo>
                        <a:pt x="171" y="209"/>
                      </a:lnTo>
                      <a:lnTo>
                        <a:pt x="208" y="217"/>
                      </a:lnTo>
                      <a:lnTo>
                        <a:pt x="247" y="245"/>
                      </a:lnTo>
                      <a:lnTo>
                        <a:pt x="260" y="264"/>
                      </a:lnTo>
                      <a:lnTo>
                        <a:pt x="275" y="270"/>
                      </a:lnTo>
                      <a:lnTo>
                        <a:pt x="293" y="260"/>
                      </a:lnTo>
                      <a:lnTo>
                        <a:pt x="291" y="233"/>
                      </a:lnTo>
                      <a:lnTo>
                        <a:pt x="252" y="217"/>
                      </a:lnTo>
                      <a:lnTo>
                        <a:pt x="192" y="18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" name="Freeform 14"/>
                <p:cNvSpPr>
                  <a:spLocks/>
                </p:cNvSpPr>
                <p:nvPr/>
              </p:nvSpPr>
              <p:spPr bwMode="auto">
                <a:xfrm>
                  <a:off x="1851" y="2008"/>
                  <a:ext cx="270" cy="486"/>
                </a:xfrm>
                <a:custGeom>
                  <a:avLst/>
                  <a:gdLst/>
                  <a:ahLst/>
                  <a:cxnLst>
                    <a:cxn ang="0">
                      <a:pos x="88" y="68"/>
                    </a:cxn>
                    <a:cxn ang="0">
                      <a:pos x="137" y="27"/>
                    </a:cxn>
                    <a:cxn ang="0">
                      <a:pos x="193" y="4"/>
                    </a:cxn>
                    <a:cxn ang="0">
                      <a:pos x="219" y="0"/>
                    </a:cxn>
                    <a:cxn ang="0">
                      <a:pos x="241" y="6"/>
                    </a:cxn>
                    <a:cxn ang="0">
                      <a:pos x="263" y="21"/>
                    </a:cxn>
                    <a:cxn ang="0">
                      <a:pos x="270" y="44"/>
                    </a:cxn>
                    <a:cxn ang="0">
                      <a:pos x="265" y="80"/>
                    </a:cxn>
                    <a:cxn ang="0">
                      <a:pos x="237" y="135"/>
                    </a:cxn>
                    <a:cxn ang="0">
                      <a:pos x="199" y="182"/>
                    </a:cxn>
                    <a:cxn ang="0">
                      <a:pos x="177" y="215"/>
                    </a:cxn>
                    <a:cxn ang="0">
                      <a:pos x="161" y="252"/>
                    </a:cxn>
                    <a:cxn ang="0">
                      <a:pos x="164" y="283"/>
                    </a:cxn>
                    <a:cxn ang="0">
                      <a:pos x="177" y="321"/>
                    </a:cxn>
                    <a:cxn ang="0">
                      <a:pos x="208" y="349"/>
                    </a:cxn>
                    <a:cxn ang="0">
                      <a:pos x="215" y="380"/>
                    </a:cxn>
                    <a:cxn ang="0">
                      <a:pos x="221" y="414"/>
                    </a:cxn>
                    <a:cxn ang="0">
                      <a:pos x="203" y="458"/>
                    </a:cxn>
                    <a:cxn ang="0">
                      <a:pos x="182" y="475"/>
                    </a:cxn>
                    <a:cxn ang="0">
                      <a:pos x="137" y="486"/>
                    </a:cxn>
                    <a:cxn ang="0">
                      <a:pos x="106" y="486"/>
                    </a:cxn>
                    <a:cxn ang="0">
                      <a:pos x="71" y="465"/>
                    </a:cxn>
                    <a:cxn ang="0">
                      <a:pos x="38" y="425"/>
                    </a:cxn>
                    <a:cxn ang="0">
                      <a:pos x="16" y="385"/>
                    </a:cxn>
                    <a:cxn ang="0">
                      <a:pos x="2" y="328"/>
                    </a:cxn>
                    <a:cxn ang="0">
                      <a:pos x="0" y="289"/>
                    </a:cxn>
                    <a:cxn ang="0">
                      <a:pos x="2" y="241"/>
                    </a:cxn>
                    <a:cxn ang="0">
                      <a:pos x="18" y="192"/>
                    </a:cxn>
                    <a:cxn ang="0">
                      <a:pos x="44" y="135"/>
                    </a:cxn>
                    <a:cxn ang="0">
                      <a:pos x="66" y="97"/>
                    </a:cxn>
                    <a:cxn ang="0">
                      <a:pos x="88" y="68"/>
                    </a:cxn>
                  </a:cxnLst>
                  <a:rect l="0" t="0" r="r" b="b"/>
                  <a:pathLst>
                    <a:path w="270" h="486">
                      <a:moveTo>
                        <a:pt x="88" y="68"/>
                      </a:moveTo>
                      <a:lnTo>
                        <a:pt x="137" y="27"/>
                      </a:lnTo>
                      <a:lnTo>
                        <a:pt x="193" y="4"/>
                      </a:lnTo>
                      <a:lnTo>
                        <a:pt x="219" y="0"/>
                      </a:lnTo>
                      <a:lnTo>
                        <a:pt x="241" y="6"/>
                      </a:lnTo>
                      <a:lnTo>
                        <a:pt x="263" y="21"/>
                      </a:lnTo>
                      <a:lnTo>
                        <a:pt x="270" y="44"/>
                      </a:lnTo>
                      <a:lnTo>
                        <a:pt x="265" y="80"/>
                      </a:lnTo>
                      <a:lnTo>
                        <a:pt x="237" y="135"/>
                      </a:lnTo>
                      <a:lnTo>
                        <a:pt x="199" y="182"/>
                      </a:lnTo>
                      <a:lnTo>
                        <a:pt x="177" y="215"/>
                      </a:lnTo>
                      <a:lnTo>
                        <a:pt x="161" y="252"/>
                      </a:lnTo>
                      <a:lnTo>
                        <a:pt x="164" y="283"/>
                      </a:lnTo>
                      <a:lnTo>
                        <a:pt x="177" y="321"/>
                      </a:lnTo>
                      <a:lnTo>
                        <a:pt x="208" y="349"/>
                      </a:lnTo>
                      <a:lnTo>
                        <a:pt x="215" y="380"/>
                      </a:lnTo>
                      <a:lnTo>
                        <a:pt x="221" y="414"/>
                      </a:lnTo>
                      <a:lnTo>
                        <a:pt x="203" y="458"/>
                      </a:lnTo>
                      <a:lnTo>
                        <a:pt x="182" y="475"/>
                      </a:lnTo>
                      <a:lnTo>
                        <a:pt x="137" y="486"/>
                      </a:lnTo>
                      <a:lnTo>
                        <a:pt x="106" y="486"/>
                      </a:lnTo>
                      <a:lnTo>
                        <a:pt x="71" y="465"/>
                      </a:lnTo>
                      <a:lnTo>
                        <a:pt x="38" y="425"/>
                      </a:lnTo>
                      <a:lnTo>
                        <a:pt x="16" y="385"/>
                      </a:lnTo>
                      <a:lnTo>
                        <a:pt x="2" y="328"/>
                      </a:lnTo>
                      <a:lnTo>
                        <a:pt x="0" y="289"/>
                      </a:lnTo>
                      <a:lnTo>
                        <a:pt x="2" y="241"/>
                      </a:lnTo>
                      <a:lnTo>
                        <a:pt x="18" y="192"/>
                      </a:lnTo>
                      <a:lnTo>
                        <a:pt x="44" y="135"/>
                      </a:lnTo>
                      <a:lnTo>
                        <a:pt x="66" y="97"/>
                      </a:lnTo>
                      <a:lnTo>
                        <a:pt x="88" y="6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" name="Freeform 13"/>
                <p:cNvSpPr>
                  <a:spLocks/>
                </p:cNvSpPr>
                <p:nvPr/>
              </p:nvSpPr>
              <p:spPr bwMode="auto">
                <a:xfrm>
                  <a:off x="1704" y="1870"/>
                  <a:ext cx="458" cy="367"/>
                </a:xfrm>
                <a:custGeom>
                  <a:avLst/>
                  <a:gdLst/>
                  <a:ahLst/>
                  <a:cxnLst>
                    <a:cxn ang="0">
                      <a:pos x="399" y="191"/>
                    </a:cxn>
                    <a:cxn ang="0">
                      <a:pos x="431" y="185"/>
                    </a:cxn>
                    <a:cxn ang="0">
                      <a:pos x="458" y="204"/>
                    </a:cxn>
                    <a:cxn ang="0">
                      <a:pos x="447" y="253"/>
                    </a:cxn>
                    <a:cxn ang="0">
                      <a:pos x="393" y="322"/>
                    </a:cxn>
                    <a:cxn ang="0">
                      <a:pos x="323" y="354"/>
                    </a:cxn>
                    <a:cxn ang="0">
                      <a:pos x="259" y="367"/>
                    </a:cxn>
                    <a:cxn ang="0">
                      <a:pos x="210" y="365"/>
                    </a:cxn>
                    <a:cxn ang="0">
                      <a:pos x="172" y="341"/>
                    </a:cxn>
                    <a:cxn ang="0">
                      <a:pos x="128" y="293"/>
                    </a:cxn>
                    <a:cxn ang="0">
                      <a:pos x="81" y="216"/>
                    </a:cxn>
                    <a:cxn ang="0">
                      <a:pos x="48" y="142"/>
                    </a:cxn>
                    <a:cxn ang="0">
                      <a:pos x="32" y="134"/>
                    </a:cxn>
                    <a:cxn ang="0">
                      <a:pos x="5" y="117"/>
                    </a:cxn>
                    <a:cxn ang="0">
                      <a:pos x="0" y="72"/>
                    </a:cxn>
                    <a:cxn ang="0">
                      <a:pos x="16" y="32"/>
                    </a:cxn>
                    <a:cxn ang="0">
                      <a:pos x="47" y="0"/>
                    </a:cxn>
                    <a:cxn ang="0">
                      <a:pos x="68" y="9"/>
                    </a:cxn>
                    <a:cxn ang="0">
                      <a:pos x="75" y="44"/>
                    </a:cxn>
                    <a:cxn ang="0">
                      <a:pos x="74" y="85"/>
                    </a:cxn>
                    <a:cxn ang="0">
                      <a:pos x="79" y="136"/>
                    </a:cxn>
                    <a:cxn ang="0">
                      <a:pos x="95" y="187"/>
                    </a:cxn>
                    <a:cxn ang="0">
                      <a:pos x="117" y="233"/>
                    </a:cxn>
                    <a:cxn ang="0">
                      <a:pos x="149" y="276"/>
                    </a:cxn>
                    <a:cxn ang="0">
                      <a:pos x="187" y="305"/>
                    </a:cxn>
                    <a:cxn ang="0">
                      <a:pos x="232" y="318"/>
                    </a:cxn>
                    <a:cxn ang="0">
                      <a:pos x="296" y="312"/>
                    </a:cxn>
                    <a:cxn ang="0">
                      <a:pos x="356" y="288"/>
                    </a:cxn>
                    <a:cxn ang="0">
                      <a:pos x="392" y="238"/>
                    </a:cxn>
                    <a:cxn ang="0">
                      <a:pos x="399" y="191"/>
                    </a:cxn>
                  </a:cxnLst>
                  <a:rect l="0" t="0" r="r" b="b"/>
                  <a:pathLst>
                    <a:path w="458" h="367">
                      <a:moveTo>
                        <a:pt x="399" y="191"/>
                      </a:moveTo>
                      <a:lnTo>
                        <a:pt x="431" y="185"/>
                      </a:lnTo>
                      <a:lnTo>
                        <a:pt x="458" y="204"/>
                      </a:lnTo>
                      <a:lnTo>
                        <a:pt x="447" y="253"/>
                      </a:lnTo>
                      <a:lnTo>
                        <a:pt x="393" y="322"/>
                      </a:lnTo>
                      <a:lnTo>
                        <a:pt x="323" y="354"/>
                      </a:lnTo>
                      <a:lnTo>
                        <a:pt x="259" y="367"/>
                      </a:lnTo>
                      <a:lnTo>
                        <a:pt x="210" y="365"/>
                      </a:lnTo>
                      <a:lnTo>
                        <a:pt x="172" y="341"/>
                      </a:lnTo>
                      <a:lnTo>
                        <a:pt x="128" y="293"/>
                      </a:lnTo>
                      <a:lnTo>
                        <a:pt x="81" y="216"/>
                      </a:lnTo>
                      <a:lnTo>
                        <a:pt x="48" y="142"/>
                      </a:lnTo>
                      <a:lnTo>
                        <a:pt x="32" y="134"/>
                      </a:lnTo>
                      <a:lnTo>
                        <a:pt x="5" y="117"/>
                      </a:lnTo>
                      <a:lnTo>
                        <a:pt x="0" y="72"/>
                      </a:lnTo>
                      <a:lnTo>
                        <a:pt x="16" y="32"/>
                      </a:lnTo>
                      <a:lnTo>
                        <a:pt x="47" y="0"/>
                      </a:lnTo>
                      <a:lnTo>
                        <a:pt x="68" y="9"/>
                      </a:lnTo>
                      <a:lnTo>
                        <a:pt x="75" y="44"/>
                      </a:lnTo>
                      <a:lnTo>
                        <a:pt x="74" y="85"/>
                      </a:lnTo>
                      <a:lnTo>
                        <a:pt x="79" y="136"/>
                      </a:lnTo>
                      <a:lnTo>
                        <a:pt x="95" y="187"/>
                      </a:lnTo>
                      <a:lnTo>
                        <a:pt x="117" y="233"/>
                      </a:lnTo>
                      <a:lnTo>
                        <a:pt x="149" y="276"/>
                      </a:lnTo>
                      <a:lnTo>
                        <a:pt x="187" y="305"/>
                      </a:lnTo>
                      <a:lnTo>
                        <a:pt x="232" y="318"/>
                      </a:lnTo>
                      <a:lnTo>
                        <a:pt x="296" y="312"/>
                      </a:lnTo>
                      <a:lnTo>
                        <a:pt x="356" y="288"/>
                      </a:lnTo>
                      <a:lnTo>
                        <a:pt x="392" y="238"/>
                      </a:lnTo>
                      <a:lnTo>
                        <a:pt x="399" y="19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" name="Freeform 12"/>
                <p:cNvSpPr>
                  <a:spLocks/>
                </p:cNvSpPr>
                <p:nvPr/>
              </p:nvSpPr>
              <p:spPr bwMode="auto">
                <a:xfrm>
                  <a:off x="1667" y="1984"/>
                  <a:ext cx="374" cy="258"/>
                </a:xfrm>
                <a:custGeom>
                  <a:avLst/>
                  <a:gdLst/>
                  <a:ahLst/>
                  <a:cxnLst>
                    <a:cxn ang="0">
                      <a:pos x="280" y="46"/>
                    </a:cxn>
                    <a:cxn ang="0">
                      <a:pos x="325" y="17"/>
                    </a:cxn>
                    <a:cxn ang="0">
                      <a:pos x="361" y="12"/>
                    </a:cxn>
                    <a:cxn ang="0">
                      <a:pos x="374" y="31"/>
                    </a:cxn>
                    <a:cxn ang="0">
                      <a:pos x="352" y="69"/>
                    </a:cxn>
                    <a:cxn ang="0">
                      <a:pos x="275" y="121"/>
                    </a:cxn>
                    <a:cxn ang="0">
                      <a:pos x="242" y="164"/>
                    </a:cxn>
                    <a:cxn ang="0">
                      <a:pos x="204" y="227"/>
                    </a:cxn>
                    <a:cxn ang="0">
                      <a:pos x="168" y="258"/>
                    </a:cxn>
                    <a:cxn ang="0">
                      <a:pos x="145" y="237"/>
                    </a:cxn>
                    <a:cxn ang="0">
                      <a:pos x="107" y="179"/>
                    </a:cxn>
                    <a:cxn ang="0">
                      <a:pos x="70" y="117"/>
                    </a:cxn>
                    <a:cxn ang="0">
                      <a:pos x="47" y="87"/>
                    </a:cxn>
                    <a:cxn ang="0">
                      <a:pos x="27" y="83"/>
                    </a:cxn>
                    <a:cxn ang="0">
                      <a:pos x="0" y="69"/>
                    </a:cxn>
                    <a:cxn ang="0">
                      <a:pos x="11" y="25"/>
                    </a:cxn>
                    <a:cxn ang="0">
                      <a:pos x="33" y="0"/>
                    </a:cxn>
                    <a:cxn ang="0">
                      <a:pos x="69" y="12"/>
                    </a:cxn>
                    <a:cxn ang="0">
                      <a:pos x="76" y="65"/>
                    </a:cxn>
                    <a:cxn ang="0">
                      <a:pos x="90" y="100"/>
                    </a:cxn>
                    <a:cxn ang="0">
                      <a:pos x="119" y="152"/>
                    </a:cxn>
                    <a:cxn ang="0">
                      <a:pos x="150" y="198"/>
                    </a:cxn>
                    <a:cxn ang="0">
                      <a:pos x="168" y="204"/>
                    </a:cxn>
                    <a:cxn ang="0">
                      <a:pos x="206" y="146"/>
                    </a:cxn>
                    <a:cxn ang="0">
                      <a:pos x="237" y="87"/>
                    </a:cxn>
                    <a:cxn ang="0">
                      <a:pos x="280" y="46"/>
                    </a:cxn>
                  </a:cxnLst>
                  <a:rect l="0" t="0" r="r" b="b"/>
                  <a:pathLst>
                    <a:path w="374" h="258">
                      <a:moveTo>
                        <a:pt x="280" y="46"/>
                      </a:moveTo>
                      <a:lnTo>
                        <a:pt x="325" y="17"/>
                      </a:lnTo>
                      <a:lnTo>
                        <a:pt x="361" y="12"/>
                      </a:lnTo>
                      <a:lnTo>
                        <a:pt x="374" y="31"/>
                      </a:lnTo>
                      <a:lnTo>
                        <a:pt x="352" y="69"/>
                      </a:lnTo>
                      <a:lnTo>
                        <a:pt x="275" y="121"/>
                      </a:lnTo>
                      <a:lnTo>
                        <a:pt x="242" y="164"/>
                      </a:lnTo>
                      <a:lnTo>
                        <a:pt x="204" y="227"/>
                      </a:lnTo>
                      <a:lnTo>
                        <a:pt x="168" y="258"/>
                      </a:lnTo>
                      <a:lnTo>
                        <a:pt x="145" y="237"/>
                      </a:lnTo>
                      <a:lnTo>
                        <a:pt x="107" y="179"/>
                      </a:lnTo>
                      <a:lnTo>
                        <a:pt x="70" y="117"/>
                      </a:lnTo>
                      <a:lnTo>
                        <a:pt x="47" y="87"/>
                      </a:lnTo>
                      <a:lnTo>
                        <a:pt x="27" y="83"/>
                      </a:lnTo>
                      <a:lnTo>
                        <a:pt x="0" y="69"/>
                      </a:lnTo>
                      <a:lnTo>
                        <a:pt x="11" y="25"/>
                      </a:lnTo>
                      <a:lnTo>
                        <a:pt x="33" y="0"/>
                      </a:lnTo>
                      <a:lnTo>
                        <a:pt x="69" y="12"/>
                      </a:lnTo>
                      <a:lnTo>
                        <a:pt x="76" y="65"/>
                      </a:lnTo>
                      <a:lnTo>
                        <a:pt x="90" y="100"/>
                      </a:lnTo>
                      <a:lnTo>
                        <a:pt x="119" y="152"/>
                      </a:lnTo>
                      <a:lnTo>
                        <a:pt x="150" y="198"/>
                      </a:lnTo>
                      <a:lnTo>
                        <a:pt x="168" y="204"/>
                      </a:lnTo>
                      <a:lnTo>
                        <a:pt x="206" y="146"/>
                      </a:lnTo>
                      <a:lnTo>
                        <a:pt x="237" y="87"/>
                      </a:lnTo>
                      <a:lnTo>
                        <a:pt x="280" y="4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" name="Freeform 11"/>
                <p:cNvSpPr>
                  <a:spLocks/>
                </p:cNvSpPr>
                <p:nvPr/>
              </p:nvSpPr>
              <p:spPr bwMode="auto">
                <a:xfrm>
                  <a:off x="1783" y="2436"/>
                  <a:ext cx="188" cy="494"/>
                </a:xfrm>
                <a:custGeom>
                  <a:avLst/>
                  <a:gdLst/>
                  <a:ahLst/>
                  <a:cxnLst>
                    <a:cxn ang="0">
                      <a:pos x="175" y="0"/>
                    </a:cxn>
                    <a:cxn ang="0">
                      <a:pos x="188" y="15"/>
                    </a:cxn>
                    <a:cxn ang="0">
                      <a:pos x="188" y="40"/>
                    </a:cxn>
                    <a:cxn ang="0">
                      <a:pos x="172" y="61"/>
                    </a:cxn>
                    <a:cxn ang="0">
                      <a:pos x="148" y="95"/>
                    </a:cxn>
                    <a:cxn ang="0">
                      <a:pos x="120" y="131"/>
                    </a:cxn>
                    <a:cxn ang="0">
                      <a:pos x="100" y="163"/>
                    </a:cxn>
                    <a:cxn ang="0">
                      <a:pos x="89" y="204"/>
                    </a:cxn>
                    <a:cxn ang="0">
                      <a:pos x="89" y="261"/>
                    </a:cxn>
                    <a:cxn ang="0">
                      <a:pos x="106" y="312"/>
                    </a:cxn>
                    <a:cxn ang="0">
                      <a:pos x="128" y="367"/>
                    </a:cxn>
                    <a:cxn ang="0">
                      <a:pos x="159" y="420"/>
                    </a:cxn>
                    <a:cxn ang="0">
                      <a:pos x="170" y="452"/>
                    </a:cxn>
                    <a:cxn ang="0">
                      <a:pos x="166" y="488"/>
                    </a:cxn>
                    <a:cxn ang="0">
                      <a:pos x="142" y="494"/>
                    </a:cxn>
                    <a:cxn ang="0">
                      <a:pos x="117" y="488"/>
                    </a:cxn>
                    <a:cxn ang="0">
                      <a:pos x="88" y="481"/>
                    </a:cxn>
                    <a:cxn ang="0">
                      <a:pos x="46" y="483"/>
                    </a:cxn>
                    <a:cxn ang="0">
                      <a:pos x="5" y="488"/>
                    </a:cxn>
                    <a:cxn ang="0">
                      <a:pos x="0" y="477"/>
                    </a:cxn>
                    <a:cxn ang="0">
                      <a:pos x="2" y="460"/>
                    </a:cxn>
                    <a:cxn ang="0">
                      <a:pos x="38" y="441"/>
                    </a:cxn>
                    <a:cxn ang="0">
                      <a:pos x="66" y="441"/>
                    </a:cxn>
                    <a:cxn ang="0">
                      <a:pos x="93" y="449"/>
                    </a:cxn>
                    <a:cxn ang="0">
                      <a:pos x="126" y="464"/>
                    </a:cxn>
                    <a:cxn ang="0">
                      <a:pos x="137" y="460"/>
                    </a:cxn>
                    <a:cxn ang="0">
                      <a:pos x="137" y="441"/>
                    </a:cxn>
                    <a:cxn ang="0">
                      <a:pos x="106" y="392"/>
                    </a:cxn>
                    <a:cxn ang="0">
                      <a:pos x="78" y="341"/>
                    </a:cxn>
                    <a:cxn ang="0">
                      <a:pos x="51" y="284"/>
                    </a:cxn>
                    <a:cxn ang="0">
                      <a:pos x="38" y="227"/>
                    </a:cxn>
                    <a:cxn ang="0">
                      <a:pos x="44" y="170"/>
                    </a:cxn>
                    <a:cxn ang="0">
                      <a:pos x="73" y="102"/>
                    </a:cxn>
                    <a:cxn ang="0">
                      <a:pos x="104" y="51"/>
                    </a:cxn>
                    <a:cxn ang="0">
                      <a:pos x="131" y="11"/>
                    </a:cxn>
                    <a:cxn ang="0">
                      <a:pos x="153" y="0"/>
                    </a:cxn>
                    <a:cxn ang="0">
                      <a:pos x="175" y="0"/>
                    </a:cxn>
                  </a:cxnLst>
                  <a:rect l="0" t="0" r="r" b="b"/>
                  <a:pathLst>
                    <a:path w="188" h="494">
                      <a:moveTo>
                        <a:pt x="175" y="0"/>
                      </a:moveTo>
                      <a:lnTo>
                        <a:pt x="188" y="15"/>
                      </a:lnTo>
                      <a:lnTo>
                        <a:pt x="188" y="40"/>
                      </a:lnTo>
                      <a:lnTo>
                        <a:pt x="172" y="61"/>
                      </a:lnTo>
                      <a:lnTo>
                        <a:pt x="148" y="95"/>
                      </a:lnTo>
                      <a:lnTo>
                        <a:pt x="120" y="131"/>
                      </a:lnTo>
                      <a:lnTo>
                        <a:pt x="100" y="163"/>
                      </a:lnTo>
                      <a:lnTo>
                        <a:pt x="89" y="204"/>
                      </a:lnTo>
                      <a:lnTo>
                        <a:pt x="89" y="261"/>
                      </a:lnTo>
                      <a:lnTo>
                        <a:pt x="106" y="312"/>
                      </a:lnTo>
                      <a:lnTo>
                        <a:pt x="128" y="367"/>
                      </a:lnTo>
                      <a:lnTo>
                        <a:pt x="159" y="420"/>
                      </a:lnTo>
                      <a:lnTo>
                        <a:pt x="170" y="452"/>
                      </a:lnTo>
                      <a:lnTo>
                        <a:pt x="166" y="488"/>
                      </a:lnTo>
                      <a:lnTo>
                        <a:pt x="142" y="494"/>
                      </a:lnTo>
                      <a:lnTo>
                        <a:pt x="117" y="488"/>
                      </a:lnTo>
                      <a:lnTo>
                        <a:pt x="88" y="481"/>
                      </a:lnTo>
                      <a:lnTo>
                        <a:pt x="46" y="483"/>
                      </a:lnTo>
                      <a:lnTo>
                        <a:pt x="5" y="488"/>
                      </a:lnTo>
                      <a:lnTo>
                        <a:pt x="0" y="477"/>
                      </a:lnTo>
                      <a:lnTo>
                        <a:pt x="2" y="460"/>
                      </a:lnTo>
                      <a:lnTo>
                        <a:pt x="38" y="441"/>
                      </a:lnTo>
                      <a:lnTo>
                        <a:pt x="66" y="441"/>
                      </a:lnTo>
                      <a:lnTo>
                        <a:pt x="93" y="449"/>
                      </a:lnTo>
                      <a:lnTo>
                        <a:pt x="126" y="464"/>
                      </a:lnTo>
                      <a:lnTo>
                        <a:pt x="137" y="460"/>
                      </a:lnTo>
                      <a:lnTo>
                        <a:pt x="137" y="441"/>
                      </a:lnTo>
                      <a:lnTo>
                        <a:pt x="106" y="392"/>
                      </a:lnTo>
                      <a:lnTo>
                        <a:pt x="78" y="341"/>
                      </a:lnTo>
                      <a:lnTo>
                        <a:pt x="51" y="284"/>
                      </a:lnTo>
                      <a:lnTo>
                        <a:pt x="38" y="227"/>
                      </a:lnTo>
                      <a:lnTo>
                        <a:pt x="44" y="170"/>
                      </a:lnTo>
                      <a:lnTo>
                        <a:pt x="73" y="102"/>
                      </a:lnTo>
                      <a:lnTo>
                        <a:pt x="104" y="51"/>
                      </a:lnTo>
                      <a:lnTo>
                        <a:pt x="131" y="11"/>
                      </a:lnTo>
                      <a:lnTo>
                        <a:pt x="153" y="0"/>
                      </a:lnTo>
                      <a:lnTo>
                        <a:pt x="17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Freeform 10"/>
                <p:cNvSpPr>
                  <a:spLocks/>
                </p:cNvSpPr>
                <p:nvPr/>
              </p:nvSpPr>
              <p:spPr bwMode="auto">
                <a:xfrm>
                  <a:off x="1634" y="2411"/>
                  <a:ext cx="431" cy="368"/>
                </a:xfrm>
                <a:custGeom>
                  <a:avLst/>
                  <a:gdLst/>
                  <a:ahLst/>
                  <a:cxnLst>
                    <a:cxn ang="0">
                      <a:pos x="368" y="11"/>
                    </a:cxn>
                    <a:cxn ang="0">
                      <a:pos x="406" y="0"/>
                    </a:cxn>
                    <a:cxn ang="0">
                      <a:pos x="422" y="13"/>
                    </a:cxn>
                    <a:cxn ang="0">
                      <a:pos x="431" y="48"/>
                    </a:cxn>
                    <a:cxn ang="0">
                      <a:pos x="345" y="105"/>
                    </a:cxn>
                    <a:cxn ang="0">
                      <a:pos x="271" y="122"/>
                    </a:cxn>
                    <a:cxn ang="0">
                      <a:pos x="199" y="137"/>
                    </a:cxn>
                    <a:cxn ang="0">
                      <a:pos x="136" y="143"/>
                    </a:cxn>
                    <a:cxn ang="0">
                      <a:pos x="75" y="139"/>
                    </a:cxn>
                    <a:cxn ang="0">
                      <a:pos x="56" y="149"/>
                    </a:cxn>
                    <a:cxn ang="0">
                      <a:pos x="54" y="177"/>
                    </a:cxn>
                    <a:cxn ang="0">
                      <a:pos x="81" y="200"/>
                    </a:cxn>
                    <a:cxn ang="0">
                      <a:pos x="126" y="236"/>
                    </a:cxn>
                    <a:cxn ang="0">
                      <a:pos x="185" y="280"/>
                    </a:cxn>
                    <a:cxn ang="0">
                      <a:pos x="253" y="317"/>
                    </a:cxn>
                    <a:cxn ang="0">
                      <a:pos x="271" y="322"/>
                    </a:cxn>
                    <a:cxn ang="0">
                      <a:pos x="280" y="334"/>
                    </a:cxn>
                    <a:cxn ang="0">
                      <a:pos x="260" y="355"/>
                    </a:cxn>
                    <a:cxn ang="0">
                      <a:pos x="217" y="366"/>
                    </a:cxn>
                    <a:cxn ang="0">
                      <a:pos x="158" y="368"/>
                    </a:cxn>
                    <a:cxn ang="0">
                      <a:pos x="124" y="362"/>
                    </a:cxn>
                    <a:cxn ang="0">
                      <a:pos x="119" y="337"/>
                    </a:cxn>
                    <a:cxn ang="0">
                      <a:pos x="131" y="326"/>
                    </a:cxn>
                    <a:cxn ang="0">
                      <a:pos x="158" y="337"/>
                    </a:cxn>
                    <a:cxn ang="0">
                      <a:pos x="190" y="339"/>
                    </a:cxn>
                    <a:cxn ang="0">
                      <a:pos x="217" y="337"/>
                    </a:cxn>
                    <a:cxn ang="0">
                      <a:pos x="226" y="328"/>
                    </a:cxn>
                    <a:cxn ang="0">
                      <a:pos x="174" y="303"/>
                    </a:cxn>
                    <a:cxn ang="0">
                      <a:pos x="110" y="265"/>
                    </a:cxn>
                    <a:cxn ang="0">
                      <a:pos x="32" y="212"/>
                    </a:cxn>
                    <a:cxn ang="0">
                      <a:pos x="7" y="191"/>
                    </a:cxn>
                    <a:cxn ang="0">
                      <a:pos x="0" y="160"/>
                    </a:cxn>
                    <a:cxn ang="0">
                      <a:pos x="5" y="139"/>
                    </a:cxn>
                    <a:cxn ang="0">
                      <a:pos x="23" y="116"/>
                    </a:cxn>
                    <a:cxn ang="0">
                      <a:pos x="50" y="99"/>
                    </a:cxn>
                    <a:cxn ang="0">
                      <a:pos x="108" y="86"/>
                    </a:cxn>
                    <a:cxn ang="0">
                      <a:pos x="151" y="76"/>
                    </a:cxn>
                    <a:cxn ang="0">
                      <a:pos x="201" y="65"/>
                    </a:cxn>
                    <a:cxn ang="0">
                      <a:pos x="250" y="51"/>
                    </a:cxn>
                    <a:cxn ang="0">
                      <a:pos x="307" y="29"/>
                    </a:cxn>
                    <a:cxn ang="0">
                      <a:pos x="368" y="11"/>
                    </a:cxn>
                  </a:cxnLst>
                  <a:rect l="0" t="0" r="r" b="b"/>
                  <a:pathLst>
                    <a:path w="431" h="368">
                      <a:moveTo>
                        <a:pt x="368" y="11"/>
                      </a:moveTo>
                      <a:lnTo>
                        <a:pt x="406" y="0"/>
                      </a:lnTo>
                      <a:lnTo>
                        <a:pt x="422" y="13"/>
                      </a:lnTo>
                      <a:lnTo>
                        <a:pt x="431" y="48"/>
                      </a:lnTo>
                      <a:lnTo>
                        <a:pt x="345" y="105"/>
                      </a:lnTo>
                      <a:lnTo>
                        <a:pt x="271" y="122"/>
                      </a:lnTo>
                      <a:lnTo>
                        <a:pt x="199" y="137"/>
                      </a:lnTo>
                      <a:lnTo>
                        <a:pt x="136" y="143"/>
                      </a:lnTo>
                      <a:lnTo>
                        <a:pt x="75" y="139"/>
                      </a:lnTo>
                      <a:lnTo>
                        <a:pt x="56" y="149"/>
                      </a:lnTo>
                      <a:lnTo>
                        <a:pt x="54" y="177"/>
                      </a:lnTo>
                      <a:lnTo>
                        <a:pt x="81" y="200"/>
                      </a:lnTo>
                      <a:lnTo>
                        <a:pt x="126" y="236"/>
                      </a:lnTo>
                      <a:lnTo>
                        <a:pt x="185" y="280"/>
                      </a:lnTo>
                      <a:lnTo>
                        <a:pt x="253" y="317"/>
                      </a:lnTo>
                      <a:lnTo>
                        <a:pt x="271" y="322"/>
                      </a:lnTo>
                      <a:lnTo>
                        <a:pt x="280" y="334"/>
                      </a:lnTo>
                      <a:lnTo>
                        <a:pt x="260" y="355"/>
                      </a:lnTo>
                      <a:lnTo>
                        <a:pt x="217" y="366"/>
                      </a:lnTo>
                      <a:lnTo>
                        <a:pt x="158" y="368"/>
                      </a:lnTo>
                      <a:lnTo>
                        <a:pt x="124" y="362"/>
                      </a:lnTo>
                      <a:lnTo>
                        <a:pt x="119" y="337"/>
                      </a:lnTo>
                      <a:lnTo>
                        <a:pt x="131" y="326"/>
                      </a:lnTo>
                      <a:lnTo>
                        <a:pt x="158" y="337"/>
                      </a:lnTo>
                      <a:lnTo>
                        <a:pt x="190" y="339"/>
                      </a:lnTo>
                      <a:lnTo>
                        <a:pt x="217" y="337"/>
                      </a:lnTo>
                      <a:lnTo>
                        <a:pt x="226" y="328"/>
                      </a:lnTo>
                      <a:lnTo>
                        <a:pt x="174" y="303"/>
                      </a:lnTo>
                      <a:lnTo>
                        <a:pt x="110" y="265"/>
                      </a:lnTo>
                      <a:lnTo>
                        <a:pt x="32" y="212"/>
                      </a:lnTo>
                      <a:lnTo>
                        <a:pt x="7" y="191"/>
                      </a:lnTo>
                      <a:lnTo>
                        <a:pt x="0" y="160"/>
                      </a:lnTo>
                      <a:lnTo>
                        <a:pt x="5" y="139"/>
                      </a:lnTo>
                      <a:lnTo>
                        <a:pt x="23" y="116"/>
                      </a:lnTo>
                      <a:lnTo>
                        <a:pt x="50" y="99"/>
                      </a:lnTo>
                      <a:lnTo>
                        <a:pt x="108" y="86"/>
                      </a:lnTo>
                      <a:lnTo>
                        <a:pt x="151" y="76"/>
                      </a:lnTo>
                      <a:lnTo>
                        <a:pt x="201" y="65"/>
                      </a:lnTo>
                      <a:lnTo>
                        <a:pt x="250" y="51"/>
                      </a:lnTo>
                      <a:lnTo>
                        <a:pt x="307" y="29"/>
                      </a:lnTo>
                      <a:lnTo>
                        <a:pt x="368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7"/>
              <p:cNvGrpSpPr>
                <a:grpSpLocks/>
              </p:cNvGrpSpPr>
              <p:nvPr/>
            </p:nvGrpSpPr>
            <p:grpSpPr bwMode="auto">
              <a:xfrm>
                <a:off x="1615" y="1351"/>
                <a:ext cx="584" cy="823"/>
                <a:chOff x="1615" y="1351"/>
                <a:chExt cx="584" cy="823"/>
              </a:xfrm>
            </p:grpSpPr>
            <p:sp>
              <p:nvSpPr>
                <p:cNvPr id="9" name="Freeform 8"/>
                <p:cNvSpPr>
                  <a:spLocks/>
                </p:cNvSpPr>
                <p:nvPr/>
              </p:nvSpPr>
              <p:spPr bwMode="auto">
                <a:xfrm>
                  <a:off x="1615" y="1552"/>
                  <a:ext cx="361" cy="622"/>
                </a:xfrm>
                <a:custGeom>
                  <a:avLst/>
                  <a:gdLst/>
                  <a:ahLst/>
                  <a:cxnLst>
                    <a:cxn ang="0">
                      <a:pos x="76" y="496"/>
                    </a:cxn>
                    <a:cxn ang="0">
                      <a:pos x="42" y="548"/>
                    </a:cxn>
                    <a:cxn ang="0">
                      <a:pos x="0" y="599"/>
                    </a:cxn>
                    <a:cxn ang="0">
                      <a:pos x="11" y="614"/>
                    </a:cxn>
                    <a:cxn ang="0">
                      <a:pos x="42" y="622"/>
                    </a:cxn>
                    <a:cxn ang="0">
                      <a:pos x="97" y="530"/>
                    </a:cxn>
                    <a:cxn ang="0">
                      <a:pos x="161" y="418"/>
                    </a:cxn>
                    <a:cxn ang="0">
                      <a:pos x="255" y="241"/>
                    </a:cxn>
                    <a:cxn ang="0">
                      <a:pos x="330" y="90"/>
                    </a:cxn>
                    <a:cxn ang="0">
                      <a:pos x="361" y="9"/>
                    </a:cxn>
                    <a:cxn ang="0">
                      <a:pos x="325" y="0"/>
                    </a:cxn>
                    <a:cxn ang="0">
                      <a:pos x="314" y="57"/>
                    </a:cxn>
                    <a:cxn ang="0">
                      <a:pos x="291" y="123"/>
                    </a:cxn>
                    <a:cxn ang="0">
                      <a:pos x="244" y="213"/>
                    </a:cxn>
                    <a:cxn ang="0">
                      <a:pos x="182" y="332"/>
                    </a:cxn>
                    <a:cxn ang="0">
                      <a:pos x="119" y="430"/>
                    </a:cxn>
                    <a:cxn ang="0">
                      <a:pos x="76" y="496"/>
                    </a:cxn>
                  </a:cxnLst>
                  <a:rect l="0" t="0" r="r" b="b"/>
                  <a:pathLst>
                    <a:path w="361" h="622">
                      <a:moveTo>
                        <a:pt x="76" y="496"/>
                      </a:moveTo>
                      <a:lnTo>
                        <a:pt x="42" y="548"/>
                      </a:lnTo>
                      <a:lnTo>
                        <a:pt x="0" y="599"/>
                      </a:lnTo>
                      <a:lnTo>
                        <a:pt x="11" y="614"/>
                      </a:lnTo>
                      <a:lnTo>
                        <a:pt x="42" y="622"/>
                      </a:lnTo>
                      <a:lnTo>
                        <a:pt x="97" y="530"/>
                      </a:lnTo>
                      <a:lnTo>
                        <a:pt x="161" y="418"/>
                      </a:lnTo>
                      <a:lnTo>
                        <a:pt x="255" y="241"/>
                      </a:lnTo>
                      <a:lnTo>
                        <a:pt x="330" y="90"/>
                      </a:lnTo>
                      <a:lnTo>
                        <a:pt x="361" y="9"/>
                      </a:lnTo>
                      <a:lnTo>
                        <a:pt x="325" y="0"/>
                      </a:lnTo>
                      <a:lnTo>
                        <a:pt x="314" y="57"/>
                      </a:lnTo>
                      <a:lnTo>
                        <a:pt x="291" y="123"/>
                      </a:lnTo>
                      <a:lnTo>
                        <a:pt x="244" y="213"/>
                      </a:lnTo>
                      <a:lnTo>
                        <a:pt x="182" y="332"/>
                      </a:lnTo>
                      <a:lnTo>
                        <a:pt x="119" y="430"/>
                      </a:lnTo>
                      <a:lnTo>
                        <a:pt x="76" y="4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" name="Freeform 7"/>
                <p:cNvSpPr>
                  <a:spLocks/>
                </p:cNvSpPr>
                <p:nvPr/>
              </p:nvSpPr>
              <p:spPr bwMode="auto">
                <a:xfrm>
                  <a:off x="1724" y="1351"/>
                  <a:ext cx="475" cy="274"/>
                </a:xfrm>
                <a:custGeom>
                  <a:avLst/>
                  <a:gdLst/>
                  <a:ahLst/>
                  <a:cxnLst>
                    <a:cxn ang="0">
                      <a:pos x="91" y="194"/>
                    </a:cxn>
                    <a:cxn ang="0">
                      <a:pos x="217" y="199"/>
                    </a:cxn>
                    <a:cxn ang="0">
                      <a:pos x="301" y="222"/>
                    </a:cxn>
                    <a:cxn ang="0">
                      <a:pos x="387" y="251"/>
                    </a:cxn>
                    <a:cxn ang="0">
                      <a:pos x="419" y="241"/>
                    </a:cxn>
                    <a:cxn ang="0">
                      <a:pos x="452" y="201"/>
                    </a:cxn>
                    <a:cxn ang="0">
                      <a:pos x="459" y="165"/>
                    </a:cxn>
                    <a:cxn ang="0">
                      <a:pos x="457" y="126"/>
                    </a:cxn>
                    <a:cxn ang="0">
                      <a:pos x="443" y="96"/>
                    </a:cxn>
                    <a:cxn ang="0">
                      <a:pos x="333" y="56"/>
                    </a:cxn>
                    <a:cxn ang="0">
                      <a:pos x="228" y="23"/>
                    </a:cxn>
                    <a:cxn ang="0">
                      <a:pos x="136" y="17"/>
                    </a:cxn>
                    <a:cxn ang="0">
                      <a:pos x="108" y="23"/>
                    </a:cxn>
                    <a:cxn ang="0">
                      <a:pos x="129" y="56"/>
                    </a:cxn>
                    <a:cxn ang="0">
                      <a:pos x="129" y="121"/>
                    </a:cxn>
                    <a:cxn ang="0">
                      <a:pos x="104" y="165"/>
                    </a:cxn>
                    <a:cxn ang="0">
                      <a:pos x="104" y="130"/>
                    </a:cxn>
                    <a:cxn ang="0">
                      <a:pos x="113" y="84"/>
                    </a:cxn>
                    <a:cxn ang="0">
                      <a:pos x="102" y="57"/>
                    </a:cxn>
                    <a:cxn ang="0">
                      <a:pos x="82" y="38"/>
                    </a:cxn>
                    <a:cxn ang="0">
                      <a:pos x="65" y="40"/>
                    </a:cxn>
                    <a:cxn ang="0">
                      <a:pos x="34" y="67"/>
                    </a:cxn>
                    <a:cxn ang="0">
                      <a:pos x="23" y="103"/>
                    </a:cxn>
                    <a:cxn ang="0">
                      <a:pos x="23" y="144"/>
                    </a:cxn>
                    <a:cxn ang="0">
                      <a:pos x="39" y="176"/>
                    </a:cxn>
                    <a:cxn ang="0">
                      <a:pos x="65" y="176"/>
                    </a:cxn>
                    <a:cxn ang="0">
                      <a:pos x="86" y="172"/>
                    </a:cxn>
                    <a:cxn ang="0">
                      <a:pos x="93" y="167"/>
                    </a:cxn>
                    <a:cxn ang="0">
                      <a:pos x="70" y="211"/>
                    </a:cxn>
                    <a:cxn ang="0">
                      <a:pos x="27" y="194"/>
                    </a:cxn>
                    <a:cxn ang="0">
                      <a:pos x="5" y="165"/>
                    </a:cxn>
                    <a:cxn ang="0">
                      <a:pos x="0" y="126"/>
                    </a:cxn>
                    <a:cxn ang="0">
                      <a:pos x="11" y="84"/>
                    </a:cxn>
                    <a:cxn ang="0">
                      <a:pos x="27" y="44"/>
                    </a:cxn>
                    <a:cxn ang="0">
                      <a:pos x="59" y="21"/>
                    </a:cxn>
                    <a:cxn ang="0">
                      <a:pos x="99" y="6"/>
                    </a:cxn>
                    <a:cxn ang="0">
                      <a:pos x="140" y="0"/>
                    </a:cxn>
                    <a:cxn ang="0">
                      <a:pos x="190" y="0"/>
                    </a:cxn>
                    <a:cxn ang="0">
                      <a:pos x="244" y="6"/>
                    </a:cxn>
                    <a:cxn ang="0">
                      <a:pos x="296" y="17"/>
                    </a:cxn>
                    <a:cxn ang="0">
                      <a:pos x="362" y="44"/>
                    </a:cxn>
                    <a:cxn ang="0">
                      <a:pos x="425" y="63"/>
                    </a:cxn>
                    <a:cxn ang="0">
                      <a:pos x="464" y="84"/>
                    </a:cxn>
                    <a:cxn ang="0">
                      <a:pos x="470" y="115"/>
                    </a:cxn>
                    <a:cxn ang="0">
                      <a:pos x="475" y="153"/>
                    </a:cxn>
                    <a:cxn ang="0">
                      <a:pos x="468" y="195"/>
                    </a:cxn>
                    <a:cxn ang="0">
                      <a:pos x="452" y="230"/>
                    </a:cxn>
                    <a:cxn ang="0">
                      <a:pos x="425" y="257"/>
                    </a:cxn>
                    <a:cxn ang="0">
                      <a:pos x="384" y="274"/>
                    </a:cxn>
                    <a:cxn ang="0">
                      <a:pos x="344" y="268"/>
                    </a:cxn>
                    <a:cxn ang="0">
                      <a:pos x="276" y="241"/>
                    </a:cxn>
                    <a:cxn ang="0">
                      <a:pos x="226" y="217"/>
                    </a:cxn>
                    <a:cxn ang="0">
                      <a:pos x="168" y="211"/>
                    </a:cxn>
                    <a:cxn ang="0">
                      <a:pos x="108" y="213"/>
                    </a:cxn>
                    <a:cxn ang="0">
                      <a:pos x="77" y="213"/>
                    </a:cxn>
                    <a:cxn ang="0">
                      <a:pos x="91" y="194"/>
                    </a:cxn>
                  </a:cxnLst>
                  <a:rect l="0" t="0" r="r" b="b"/>
                  <a:pathLst>
                    <a:path w="475" h="274">
                      <a:moveTo>
                        <a:pt x="91" y="194"/>
                      </a:moveTo>
                      <a:lnTo>
                        <a:pt x="217" y="199"/>
                      </a:lnTo>
                      <a:lnTo>
                        <a:pt x="301" y="222"/>
                      </a:lnTo>
                      <a:lnTo>
                        <a:pt x="387" y="251"/>
                      </a:lnTo>
                      <a:lnTo>
                        <a:pt x="419" y="241"/>
                      </a:lnTo>
                      <a:lnTo>
                        <a:pt x="452" y="201"/>
                      </a:lnTo>
                      <a:lnTo>
                        <a:pt x="459" y="165"/>
                      </a:lnTo>
                      <a:lnTo>
                        <a:pt x="457" y="126"/>
                      </a:lnTo>
                      <a:lnTo>
                        <a:pt x="443" y="96"/>
                      </a:lnTo>
                      <a:lnTo>
                        <a:pt x="333" y="56"/>
                      </a:lnTo>
                      <a:lnTo>
                        <a:pt x="228" y="23"/>
                      </a:lnTo>
                      <a:lnTo>
                        <a:pt x="136" y="17"/>
                      </a:lnTo>
                      <a:lnTo>
                        <a:pt x="108" y="23"/>
                      </a:lnTo>
                      <a:lnTo>
                        <a:pt x="129" y="56"/>
                      </a:lnTo>
                      <a:lnTo>
                        <a:pt x="129" y="121"/>
                      </a:lnTo>
                      <a:lnTo>
                        <a:pt x="104" y="165"/>
                      </a:lnTo>
                      <a:lnTo>
                        <a:pt x="104" y="130"/>
                      </a:lnTo>
                      <a:lnTo>
                        <a:pt x="113" y="84"/>
                      </a:lnTo>
                      <a:lnTo>
                        <a:pt x="102" y="57"/>
                      </a:lnTo>
                      <a:lnTo>
                        <a:pt x="82" y="38"/>
                      </a:lnTo>
                      <a:lnTo>
                        <a:pt x="65" y="40"/>
                      </a:lnTo>
                      <a:lnTo>
                        <a:pt x="34" y="67"/>
                      </a:lnTo>
                      <a:lnTo>
                        <a:pt x="23" y="103"/>
                      </a:lnTo>
                      <a:lnTo>
                        <a:pt x="23" y="144"/>
                      </a:lnTo>
                      <a:lnTo>
                        <a:pt x="39" y="176"/>
                      </a:lnTo>
                      <a:lnTo>
                        <a:pt x="65" y="176"/>
                      </a:lnTo>
                      <a:lnTo>
                        <a:pt x="86" y="172"/>
                      </a:lnTo>
                      <a:lnTo>
                        <a:pt x="93" y="167"/>
                      </a:lnTo>
                      <a:lnTo>
                        <a:pt x="70" y="211"/>
                      </a:lnTo>
                      <a:lnTo>
                        <a:pt x="27" y="194"/>
                      </a:lnTo>
                      <a:lnTo>
                        <a:pt x="5" y="165"/>
                      </a:lnTo>
                      <a:lnTo>
                        <a:pt x="0" y="126"/>
                      </a:lnTo>
                      <a:lnTo>
                        <a:pt x="11" y="84"/>
                      </a:lnTo>
                      <a:lnTo>
                        <a:pt x="27" y="44"/>
                      </a:lnTo>
                      <a:lnTo>
                        <a:pt x="59" y="21"/>
                      </a:lnTo>
                      <a:lnTo>
                        <a:pt x="99" y="6"/>
                      </a:lnTo>
                      <a:lnTo>
                        <a:pt x="140" y="0"/>
                      </a:lnTo>
                      <a:lnTo>
                        <a:pt x="190" y="0"/>
                      </a:lnTo>
                      <a:lnTo>
                        <a:pt x="244" y="6"/>
                      </a:lnTo>
                      <a:lnTo>
                        <a:pt x="296" y="17"/>
                      </a:lnTo>
                      <a:lnTo>
                        <a:pt x="362" y="44"/>
                      </a:lnTo>
                      <a:lnTo>
                        <a:pt x="425" y="63"/>
                      </a:lnTo>
                      <a:lnTo>
                        <a:pt x="464" y="84"/>
                      </a:lnTo>
                      <a:lnTo>
                        <a:pt x="470" y="115"/>
                      </a:lnTo>
                      <a:lnTo>
                        <a:pt x="475" y="153"/>
                      </a:lnTo>
                      <a:lnTo>
                        <a:pt x="468" y="195"/>
                      </a:lnTo>
                      <a:lnTo>
                        <a:pt x="452" y="230"/>
                      </a:lnTo>
                      <a:lnTo>
                        <a:pt x="425" y="257"/>
                      </a:lnTo>
                      <a:lnTo>
                        <a:pt x="384" y="274"/>
                      </a:lnTo>
                      <a:lnTo>
                        <a:pt x="344" y="268"/>
                      </a:lnTo>
                      <a:lnTo>
                        <a:pt x="276" y="241"/>
                      </a:lnTo>
                      <a:lnTo>
                        <a:pt x="226" y="217"/>
                      </a:lnTo>
                      <a:lnTo>
                        <a:pt x="168" y="211"/>
                      </a:lnTo>
                      <a:lnTo>
                        <a:pt x="108" y="213"/>
                      </a:lnTo>
                      <a:lnTo>
                        <a:pt x="77" y="213"/>
                      </a:lnTo>
                      <a:lnTo>
                        <a:pt x="91" y="19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" name="Freeform 6"/>
                <p:cNvSpPr>
                  <a:spLocks/>
                </p:cNvSpPr>
                <p:nvPr/>
              </p:nvSpPr>
              <p:spPr bwMode="auto">
                <a:xfrm>
                  <a:off x="1788" y="1489"/>
                  <a:ext cx="56" cy="77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4" y="0"/>
                    </a:cxn>
                    <a:cxn ang="0">
                      <a:pos x="56" y="71"/>
                    </a:cxn>
                    <a:cxn ang="0">
                      <a:pos x="0" y="77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56" h="77">
                      <a:moveTo>
                        <a:pt x="0" y="49"/>
                      </a:moveTo>
                      <a:lnTo>
                        <a:pt x="44" y="0"/>
                      </a:lnTo>
                      <a:lnTo>
                        <a:pt x="56" y="71"/>
                      </a:lnTo>
                      <a:lnTo>
                        <a:pt x="0" y="77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75892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is effective communication?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8"/>
          </a:xfrm>
        </p:spPr>
        <p:txBody>
          <a:bodyPr/>
          <a:lstStyle/>
          <a:p>
            <a:r>
              <a:rPr lang="en-GB" dirty="0" smtClean="0"/>
              <a:t>In groups, try to come up with a definition of  communication.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328498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6008" y="343738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8408" y="358978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3068960"/>
            <a:ext cx="784887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According to the Collins Essential English Dictionary (2006, 2</a:t>
            </a:r>
            <a:r>
              <a:rPr kumimoji="0" lang="en-GB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nd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edition), it’s a noun meaning...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	the exchange of information, ideas, or feelings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	something communicated, such as a message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	communications means of travelling or 	sending messages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It’s an art as much as a science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023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Effective Communication?</a:t>
            </a:r>
            <a:endParaRPr lang="en-US" dirty="0"/>
          </a:p>
        </p:txBody>
      </p:sp>
      <p:pic>
        <p:nvPicPr>
          <p:cNvPr id="4" name="Picture 11" descr="C:\Documents and Settings\Janice\Local Settings\Temporary Internet Files\Content.IE5\J2WCG247\MC900197915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553940"/>
            <a:ext cx="1857469" cy="2424820"/>
          </a:xfrm>
          <a:prstGeom prst="rect">
            <a:avLst/>
          </a:prstGeom>
          <a:noFill/>
        </p:spPr>
      </p:pic>
      <p:sp>
        <p:nvSpPr>
          <p:cNvPr id="6" name="Double Wave 5"/>
          <p:cNvSpPr/>
          <p:nvPr/>
        </p:nvSpPr>
        <p:spPr>
          <a:xfrm>
            <a:off x="2915816" y="2769964"/>
            <a:ext cx="3616951" cy="1226939"/>
          </a:xfrm>
          <a:prstGeom prst="doubleWave">
            <a:avLst>
              <a:gd name="adj1" fmla="val 6250"/>
              <a:gd name="adj2" fmla="val 0"/>
            </a:avLst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Information</a:t>
            </a:r>
            <a:endParaRPr lang="en-US" sz="5400" b="1" cap="none" spc="0" dirty="0">
              <a:ln w="11430"/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7" name="Picture 6" descr="C:\Documents and Settings\Janice\Local Settings\Temporary Internet Files\Content.IE5\D71N3FSU\MC90009793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2553940"/>
            <a:ext cx="1492752" cy="25312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0890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reality...</a:t>
            </a:r>
            <a:endParaRPr lang="en-US" dirty="0"/>
          </a:p>
        </p:txBody>
      </p:sp>
      <p:pic>
        <p:nvPicPr>
          <p:cNvPr id="4" name="Picture 16" descr="C:\Documents and Settings\Janice\Local Settings\Temporary Internet Files\Content.IE5\D71N3FSU\MC900053612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2118732"/>
            <a:ext cx="2520280" cy="2537326"/>
          </a:xfrm>
          <a:prstGeom prst="rect">
            <a:avLst/>
          </a:prstGeom>
          <a:noFill/>
        </p:spPr>
      </p:pic>
      <p:pic>
        <p:nvPicPr>
          <p:cNvPr id="5" name="Picture 5" descr="C:\Documents and Settings\Janice\Local Settings\Temporary Internet Files\Content.IE5\N8GYIN73\MC90014127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6732239" y="1901414"/>
            <a:ext cx="1753645" cy="2724338"/>
          </a:xfrm>
          <a:prstGeom prst="rect">
            <a:avLst/>
          </a:prstGeom>
          <a:noFill/>
        </p:spPr>
      </p:pic>
      <p:sp>
        <p:nvSpPr>
          <p:cNvPr id="6" name="Double Wave 5"/>
          <p:cNvSpPr/>
          <p:nvPr/>
        </p:nvSpPr>
        <p:spPr>
          <a:xfrm>
            <a:off x="2915816" y="2708920"/>
            <a:ext cx="3616951" cy="1226939"/>
          </a:xfrm>
          <a:prstGeom prst="doubleWave">
            <a:avLst>
              <a:gd name="adj1" fmla="val 6250"/>
              <a:gd name="adj2" fmla="val 0"/>
            </a:avLst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In</a:t>
            </a:r>
            <a:r>
              <a:rPr lang="en-US" sz="5400" b="1" cap="none" spc="0" dirty="0" smtClean="0">
                <a:ln w="11430"/>
                <a:solidFill>
                  <a:schemeClr val="accent6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</a:t>
            </a:r>
            <a:r>
              <a:rPr lang="en-US" sz="5400" b="1" cap="none" spc="0" dirty="0" smtClean="0">
                <a:ln w="11430"/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or</a:t>
            </a:r>
            <a:r>
              <a:rPr lang="en-US" sz="5400" b="1" cap="none" spc="0" dirty="0" smtClean="0">
                <a:ln w="11430"/>
                <a:solidFill>
                  <a:schemeClr val="accent6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</a:t>
            </a:r>
            <a:r>
              <a:rPr lang="en-US" sz="5400" b="1" cap="none" spc="0" dirty="0" smtClean="0">
                <a:ln w="11430"/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at</a:t>
            </a:r>
            <a:r>
              <a:rPr lang="en-US" sz="5400" b="1" cap="none" spc="0" dirty="0" smtClean="0">
                <a:ln w="11430"/>
                <a:solidFill>
                  <a:schemeClr val="accent6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</a:t>
            </a:r>
            <a:r>
              <a:rPr lang="en-US" sz="5400" b="1" cap="none" spc="0" dirty="0" smtClean="0">
                <a:ln w="11430"/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on</a:t>
            </a:r>
            <a:endParaRPr lang="en-US" sz="5400" b="1" cap="none" spc="0" dirty="0">
              <a:ln w="11430"/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27984" y="4869160"/>
            <a:ext cx="295232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Why?</a:t>
            </a:r>
            <a:endParaRPr lang="en-US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50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Potential influences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39552" y="1988840"/>
            <a:ext cx="4038600" cy="3773016"/>
          </a:xfrm>
        </p:spPr>
        <p:txBody>
          <a:bodyPr/>
          <a:lstStyle/>
          <a:p>
            <a:r>
              <a:rPr lang="en-GB" dirty="0" smtClean="0"/>
              <a:t>Body Language/ Non-Verbal Communication</a:t>
            </a:r>
          </a:p>
          <a:p>
            <a:r>
              <a:rPr lang="en-GB" dirty="0" smtClean="0"/>
              <a:t>Language used</a:t>
            </a:r>
          </a:p>
          <a:p>
            <a:r>
              <a:rPr lang="en-GB" dirty="0" smtClean="0"/>
              <a:t>Existing knowledge</a:t>
            </a:r>
          </a:p>
          <a:p>
            <a:r>
              <a:rPr lang="en-GB" dirty="0" smtClean="0"/>
              <a:t>Assumptions</a:t>
            </a:r>
          </a:p>
          <a:p>
            <a:r>
              <a:rPr lang="en-GB" dirty="0" smtClean="0"/>
              <a:t>Context</a:t>
            </a:r>
          </a:p>
          <a:p>
            <a:r>
              <a:rPr lang="en-GB" dirty="0" smtClean="0"/>
              <a:t>Memory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30552" y="1988840"/>
            <a:ext cx="4038600" cy="3773016"/>
          </a:xfrm>
        </p:spPr>
        <p:txBody>
          <a:bodyPr/>
          <a:lstStyle/>
          <a:p>
            <a:r>
              <a:rPr lang="en-GB" dirty="0" smtClean="0"/>
              <a:t>Attitudes</a:t>
            </a:r>
          </a:p>
          <a:p>
            <a:r>
              <a:rPr lang="en-GB" dirty="0" smtClean="0"/>
              <a:t>Stress</a:t>
            </a:r>
            <a:endParaRPr lang="en-US" dirty="0" smtClean="0"/>
          </a:p>
          <a:p>
            <a:r>
              <a:rPr lang="en-GB" dirty="0" smtClean="0"/>
              <a:t>Clarity</a:t>
            </a:r>
          </a:p>
          <a:p>
            <a:r>
              <a:rPr lang="en-GB" dirty="0" smtClean="0"/>
              <a:t>Culture</a:t>
            </a:r>
          </a:p>
          <a:p>
            <a:r>
              <a:rPr lang="en-GB" dirty="0" smtClean="0"/>
              <a:t>Listening skills</a:t>
            </a:r>
          </a:p>
          <a:p>
            <a:r>
              <a:rPr lang="en-GB" dirty="0" smtClean="0"/>
              <a:t>Writing skills</a:t>
            </a:r>
            <a:endParaRPr lang="en-US" dirty="0"/>
          </a:p>
        </p:txBody>
      </p:sp>
      <p:pic>
        <p:nvPicPr>
          <p:cNvPr id="6" name="Picture 7" descr="C:\Documents and Settings\Janice\Local Settings\Temporary Internet Files\Content.IE5\SMGPZ3XX\MC90018715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42516" cy="15105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1476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does it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59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	What happens when communication doesn’t work properly?</a:t>
            </a:r>
          </a:p>
          <a:p>
            <a:endParaRPr lang="en-GB" dirty="0" smtClean="0"/>
          </a:p>
          <a:p>
            <a:endParaRPr lang="en-US" dirty="0"/>
          </a:p>
        </p:txBody>
      </p:sp>
      <p:pic>
        <p:nvPicPr>
          <p:cNvPr id="4" name="Picture 4" descr="C:\Documents and Settings\Janice\Local Settings\Temporary Internet Files\Content.IE5\NPFA65D9\MC9001047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356992"/>
            <a:ext cx="3024336" cy="18033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2852936"/>
            <a:ext cx="43924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NEXT!</a:t>
            </a:r>
          </a:p>
          <a:p>
            <a:r>
              <a:rPr lang="en-GB" sz="3200" dirty="0" smtClean="0"/>
              <a:t>Learn more about </a:t>
            </a:r>
            <a:r>
              <a:rPr lang="en-GB" sz="3200" dirty="0" err="1" smtClean="0"/>
              <a:t>Natura</a:t>
            </a:r>
            <a:r>
              <a:rPr lang="en-GB" sz="3200" dirty="0" smtClean="0"/>
              <a:t> 2000 and why it is important in protected areas that we communicate clearly and effectively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86264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Autofit/>
          </a:bodyPr>
          <a:lstStyle/>
          <a:p>
            <a:r>
              <a:rPr lang="en-GB" sz="6000" dirty="0" smtClean="0"/>
              <a:t>Getting to know </a:t>
            </a:r>
            <a:br>
              <a:rPr lang="en-GB" sz="6000" dirty="0" smtClean="0"/>
            </a:br>
            <a:r>
              <a:rPr lang="en-GB" sz="6000" dirty="0" smtClean="0"/>
              <a:t>each other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340968"/>
          </a:xfrm>
        </p:spPr>
        <p:txBody>
          <a:bodyPr>
            <a:normAutofit fontScale="92500" lnSpcReduction="10000"/>
          </a:bodyPr>
          <a:lstStyle/>
          <a:p>
            <a:r>
              <a:rPr lang="en-GB" sz="5400" dirty="0" smtClean="0"/>
              <a:t>Janice – An introduction</a:t>
            </a:r>
          </a:p>
          <a:p>
            <a:r>
              <a:rPr lang="en-GB" sz="5400" dirty="0" smtClean="0"/>
              <a:t>Carol – An introduction</a:t>
            </a:r>
          </a:p>
          <a:p>
            <a:r>
              <a:rPr lang="en-GB" sz="5400" dirty="0" smtClean="0"/>
              <a:t>Dea – An introduction</a:t>
            </a:r>
          </a:p>
          <a:p>
            <a:r>
              <a:rPr lang="en-GB" sz="5400" dirty="0" smtClean="0"/>
              <a:t>About you...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64017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Course 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	To </a:t>
            </a:r>
            <a:r>
              <a:rPr lang="en-GB" dirty="0"/>
              <a:t>enable delegates to learn more about communication skills, </a:t>
            </a:r>
            <a:r>
              <a:rPr lang="en-GB" dirty="0" smtClean="0"/>
              <a:t>and to practice in a safe environment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9547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dirty="0" smtClean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By the end of the course, delegates should have</a:t>
            </a:r>
            <a:r>
              <a:rPr lang="en-GB" dirty="0" smtClean="0"/>
              <a:t>:</a:t>
            </a:r>
            <a:endParaRPr lang="en-GB" dirty="0"/>
          </a:p>
          <a:p>
            <a:pPr lvl="0"/>
            <a:r>
              <a:rPr lang="en-GB" dirty="0"/>
              <a:t>A better understanding of the role and importance of </a:t>
            </a:r>
            <a:r>
              <a:rPr lang="en-GB" dirty="0" err="1"/>
              <a:t>Natura</a:t>
            </a:r>
            <a:r>
              <a:rPr lang="en-GB" dirty="0"/>
              <a:t> 2000 sites and networks</a:t>
            </a:r>
          </a:p>
          <a:p>
            <a:pPr lvl="0"/>
            <a:r>
              <a:rPr lang="en-GB" dirty="0"/>
              <a:t>A better understanding of how to communicate effectively, particularly within the context of </a:t>
            </a:r>
            <a:r>
              <a:rPr lang="en-GB" dirty="0" err="1"/>
              <a:t>Natura</a:t>
            </a:r>
            <a:r>
              <a:rPr lang="en-GB" dirty="0"/>
              <a:t> 2000</a:t>
            </a:r>
          </a:p>
          <a:p>
            <a:pPr lvl="0"/>
            <a:r>
              <a:rPr lang="en-GB" dirty="0"/>
              <a:t>An insight into the purpose of communication strategies, include communication within and outside the organisation</a:t>
            </a:r>
          </a:p>
          <a:p>
            <a:pPr lvl="0"/>
            <a:r>
              <a:rPr lang="en-GB" dirty="0"/>
              <a:t>Exposure to, and experience of, new communication skills, including written communication, presentation skills, feedback and listening skills.</a:t>
            </a:r>
          </a:p>
          <a:p>
            <a:pPr lvl="0"/>
            <a:r>
              <a:rPr lang="en-GB" dirty="0"/>
              <a:t>Discussed some techniques for two-way communication with groups, such as </a:t>
            </a:r>
            <a:r>
              <a:rPr lang="en-GB" dirty="0" smtClean="0"/>
              <a:t>negotiation </a:t>
            </a:r>
            <a:r>
              <a:rPr lang="en-GB" dirty="0"/>
              <a:t>and facilitation techniques</a:t>
            </a:r>
          </a:p>
          <a:p>
            <a:pPr lvl="0"/>
            <a:r>
              <a:rPr lang="en-GB" dirty="0"/>
              <a:t>Throughout this course, time will be given to reflect on techniques used and to actively have a go.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487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Course Programme - Monday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i="1" dirty="0" smtClean="0"/>
              <a:t>Setting the Scene</a:t>
            </a:r>
          </a:p>
          <a:p>
            <a:r>
              <a:rPr lang="en-GB" dirty="0" smtClean="0"/>
              <a:t>Introductions </a:t>
            </a:r>
            <a:r>
              <a:rPr lang="en-GB" dirty="0"/>
              <a:t>to each other </a:t>
            </a:r>
            <a:endParaRPr lang="en-US" dirty="0"/>
          </a:p>
          <a:p>
            <a:r>
              <a:rPr lang="en-GB" dirty="0"/>
              <a:t>Introductions to course </a:t>
            </a:r>
            <a:endParaRPr lang="en-GB" dirty="0" smtClean="0"/>
          </a:p>
          <a:p>
            <a:r>
              <a:rPr lang="en-US" dirty="0" smtClean="0"/>
              <a:t>An Introduction to </a:t>
            </a:r>
            <a:r>
              <a:rPr lang="en-US" dirty="0" err="1" smtClean="0"/>
              <a:t>Natura</a:t>
            </a:r>
            <a:r>
              <a:rPr lang="en-US" dirty="0" smtClean="0"/>
              <a:t> 2000</a:t>
            </a:r>
          </a:p>
          <a:p>
            <a:r>
              <a:rPr lang="en-US" dirty="0" smtClean="0"/>
              <a:t>Communication in Protected Areas</a:t>
            </a:r>
          </a:p>
          <a:p>
            <a:r>
              <a:rPr lang="en-US" dirty="0" smtClean="0"/>
              <a:t>Communication Strategies with </a:t>
            </a:r>
            <a:r>
              <a:rPr lang="en-US" dirty="0" err="1" smtClean="0"/>
              <a:t>Organisations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823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Course Programme – Tuesday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i="1" dirty="0" smtClean="0"/>
              <a:t>Developing your Personal Communication Skills</a:t>
            </a:r>
          </a:p>
          <a:p>
            <a:r>
              <a:rPr lang="en-GB" dirty="0" smtClean="0"/>
              <a:t>Energiser and re-cap on yesterday</a:t>
            </a:r>
          </a:p>
          <a:p>
            <a:r>
              <a:rPr lang="en-GB" dirty="0" smtClean="0"/>
              <a:t>Personal Communication skills, including:</a:t>
            </a:r>
          </a:p>
          <a:p>
            <a:pPr lvl="1"/>
            <a:r>
              <a:rPr lang="en-GB" dirty="0" smtClean="0"/>
              <a:t>Verbal/Non-verbal communication</a:t>
            </a:r>
          </a:p>
          <a:p>
            <a:pPr lvl="1"/>
            <a:r>
              <a:rPr lang="en-GB" dirty="0" smtClean="0"/>
              <a:t>Active listening</a:t>
            </a:r>
          </a:p>
          <a:p>
            <a:pPr lvl="1"/>
            <a:r>
              <a:rPr lang="en-GB" dirty="0" smtClean="0"/>
              <a:t>Assertive, not aggressive</a:t>
            </a:r>
          </a:p>
          <a:p>
            <a:pPr lvl="1"/>
            <a:r>
              <a:rPr lang="en-GB" dirty="0" smtClean="0"/>
              <a:t>Giving and receiving feedback</a:t>
            </a:r>
          </a:p>
          <a:p>
            <a:pPr lvl="1"/>
            <a:r>
              <a:rPr lang="en-GB" dirty="0" smtClean="0"/>
              <a:t>Written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72638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Course Programme – Wednesday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i="1" dirty="0" smtClean="0"/>
              <a:t>Developing your skills for communication with a wider audience</a:t>
            </a:r>
          </a:p>
          <a:p>
            <a:r>
              <a:rPr lang="en-GB" dirty="0" smtClean="0"/>
              <a:t>Enlivener and </a:t>
            </a:r>
            <a:r>
              <a:rPr lang="en-GB" dirty="0" smtClean="0"/>
              <a:t>re-cap </a:t>
            </a:r>
            <a:r>
              <a:rPr lang="en-GB" dirty="0" smtClean="0"/>
              <a:t>on course so far</a:t>
            </a:r>
          </a:p>
          <a:p>
            <a:r>
              <a:rPr lang="en-GB" dirty="0" smtClean="0"/>
              <a:t>Effective ways of communicating with groups</a:t>
            </a:r>
          </a:p>
          <a:p>
            <a:r>
              <a:rPr lang="en-GB" dirty="0" smtClean="0"/>
              <a:t>Interpretation techniques</a:t>
            </a:r>
          </a:p>
          <a:p>
            <a:r>
              <a:rPr lang="en-GB" dirty="0" smtClean="0"/>
              <a:t>Presentation skills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47676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Course Programme – Thursday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i="1" dirty="0" smtClean="0"/>
              <a:t>Being more effective in two-way communication</a:t>
            </a:r>
          </a:p>
          <a:p>
            <a:r>
              <a:rPr lang="en-GB" dirty="0" smtClean="0"/>
              <a:t>Enlivener and re-cap</a:t>
            </a:r>
          </a:p>
          <a:p>
            <a:r>
              <a:rPr lang="en-GB" dirty="0" smtClean="0"/>
              <a:t>Facilitation techniques</a:t>
            </a:r>
          </a:p>
          <a:p>
            <a:r>
              <a:rPr lang="en-GB" dirty="0" smtClean="0"/>
              <a:t>Negotiation and Conflict resolution</a:t>
            </a:r>
          </a:p>
          <a:p>
            <a:r>
              <a:rPr lang="en-GB" dirty="0" smtClean="0"/>
              <a:t>Online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47676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Course Programme – Friday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i="1" dirty="0" smtClean="0"/>
              <a:t>More two-way communication</a:t>
            </a:r>
          </a:p>
          <a:p>
            <a:r>
              <a:rPr lang="en-GB" dirty="0" smtClean="0"/>
              <a:t>Enlivener and re-cap</a:t>
            </a:r>
          </a:p>
          <a:p>
            <a:r>
              <a:rPr lang="en-GB" dirty="0" smtClean="0"/>
              <a:t>Talking to the media</a:t>
            </a:r>
          </a:p>
          <a:p>
            <a:pPr marL="0" indent="0" algn="ctr">
              <a:buNone/>
            </a:pPr>
            <a:r>
              <a:rPr lang="en-GB" i="1" dirty="0" smtClean="0"/>
              <a:t>Action planning</a:t>
            </a:r>
          </a:p>
          <a:p>
            <a:r>
              <a:rPr lang="en-GB" dirty="0" smtClean="0"/>
              <a:t>Sharing your skills – Cascade learning</a:t>
            </a:r>
          </a:p>
          <a:p>
            <a:r>
              <a:rPr lang="en-GB" dirty="0" smtClean="0"/>
              <a:t>Action planning</a:t>
            </a:r>
          </a:p>
          <a:p>
            <a:r>
              <a:rPr lang="en-GB" dirty="0" smtClean="0"/>
              <a:t>Conclusions and finish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476765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588</Words>
  <Application>Microsoft Office PowerPoint</Application>
  <PresentationFormat>On-screen Show (4:3)</PresentationFormat>
  <Paragraphs>120</Paragraphs>
  <Slides>17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1_Office Theme</vt:lpstr>
      <vt:lpstr>Office Theme</vt:lpstr>
      <vt:lpstr>Communication Skills</vt:lpstr>
      <vt:lpstr>Getting to know  each other</vt:lpstr>
      <vt:lpstr>Course Aim</vt:lpstr>
      <vt:lpstr>Course Objectives</vt:lpstr>
      <vt:lpstr>Course Programme - Monday</vt:lpstr>
      <vt:lpstr>Course Programme – Tuesday </vt:lpstr>
      <vt:lpstr>Course Programme – Wednesday </vt:lpstr>
      <vt:lpstr>Course Programme – Thursday </vt:lpstr>
      <vt:lpstr>Course Programme – Friday </vt:lpstr>
      <vt:lpstr>Learning Cycle</vt:lpstr>
      <vt:lpstr>Slide 11</vt:lpstr>
      <vt:lpstr>What is Effective Communication? </vt:lpstr>
      <vt:lpstr>What is effective communication?</vt:lpstr>
      <vt:lpstr>What is Effective Communication?</vt:lpstr>
      <vt:lpstr>The reality...</vt:lpstr>
      <vt:lpstr>        Potential influences</vt:lpstr>
      <vt:lpstr>Why does it matter?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Skills</dc:title>
  <dc:creator>Janice</dc:creator>
  <cp:lastModifiedBy>Petra Schultheiss</cp:lastModifiedBy>
  <cp:revision>15</cp:revision>
  <dcterms:created xsi:type="dcterms:W3CDTF">2014-01-22T11:07:19Z</dcterms:created>
  <dcterms:modified xsi:type="dcterms:W3CDTF">2014-05-08T07:47:26Z</dcterms:modified>
</cp:coreProperties>
</file>