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60" r:id="rId2"/>
    <p:sldId id="257" r:id="rId3"/>
    <p:sldId id="258" r:id="rId4"/>
    <p:sldId id="262" r:id="rId5"/>
    <p:sldId id="263" r:id="rId6"/>
    <p:sldId id="264" r:id="rId7"/>
    <p:sldId id="266" r:id="rId8"/>
    <p:sldId id="265" r:id="rId9"/>
    <p:sldId id="269" r:id="rId10"/>
    <p:sldId id="267" r:id="rId11"/>
    <p:sldId id="270" r:id="rId12"/>
    <p:sldId id="271" r:id="rId13"/>
    <p:sldId id="261" r:id="rId14"/>
    <p:sldId id="272" r:id="rId15"/>
    <p:sldId id="273" r:id="rId16"/>
    <p:sldId id="275" r:id="rId17"/>
    <p:sldId id="281" r:id="rId18"/>
    <p:sldId id="274" r:id="rId19"/>
    <p:sldId id="277" r:id="rId20"/>
    <p:sldId id="278" r:id="rId21"/>
    <p:sldId id="276" r:id="rId22"/>
    <p:sldId id="279" r:id="rId23"/>
    <p:sldId id="280" r:id="rId24"/>
    <p:sldId id="282" r:id="rId25"/>
    <p:sldId id="283" r:id="rId26"/>
    <p:sldId id="284" r:id="rId27"/>
    <p:sldId id="28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929" autoAdjust="0"/>
  </p:normalViewPr>
  <p:slideViewPr>
    <p:cSldViewPr>
      <p:cViewPr varScale="1">
        <p:scale>
          <a:sx n="58" d="100"/>
          <a:sy n="58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37F3FE-AC29-4C2F-94CB-F5B2D767D004}" type="doc">
      <dgm:prSet loTypeId="urn:microsoft.com/office/officeart/2005/8/layout/venn1" loCatId="relationship" qsTypeId="urn:microsoft.com/office/officeart/2005/8/quickstyle/simple1" qsCatId="simple" csTypeId="urn:microsoft.com/office/officeart/2005/8/colors/accent2_3" csCatId="accent2" phldr="1"/>
      <dgm:spPr/>
    </dgm:pt>
    <dgm:pt modelId="{AA028942-EA7E-45DC-80DE-FD00FFD18B76}">
      <dgm:prSet phldrT="[Text]"/>
      <dgm:spPr/>
      <dgm:t>
        <a:bodyPr/>
        <a:lstStyle/>
        <a:p>
          <a:r>
            <a:rPr lang="en-GB" dirty="0" smtClean="0"/>
            <a:t>Aggressive</a:t>
          </a:r>
        </a:p>
        <a:p>
          <a:r>
            <a:rPr lang="en-GB" dirty="0" smtClean="0"/>
            <a:t>Your needs</a:t>
          </a:r>
          <a:endParaRPr lang="en-GB" dirty="0"/>
        </a:p>
      </dgm:t>
    </dgm:pt>
    <dgm:pt modelId="{166494F0-4C22-4679-84F3-4137B65D8CC7}" type="parTrans" cxnId="{26691B03-2647-4344-A3C9-FA0D98401D22}">
      <dgm:prSet/>
      <dgm:spPr/>
      <dgm:t>
        <a:bodyPr/>
        <a:lstStyle/>
        <a:p>
          <a:endParaRPr lang="en-GB"/>
        </a:p>
      </dgm:t>
    </dgm:pt>
    <dgm:pt modelId="{C7607CA1-7E90-4638-BF7F-832717F3BC97}" type="sibTrans" cxnId="{26691B03-2647-4344-A3C9-FA0D98401D22}">
      <dgm:prSet/>
      <dgm:spPr/>
      <dgm:t>
        <a:bodyPr/>
        <a:lstStyle/>
        <a:p>
          <a:endParaRPr lang="en-GB"/>
        </a:p>
      </dgm:t>
    </dgm:pt>
    <dgm:pt modelId="{01FE7079-608C-446A-A6F9-47769F163938}">
      <dgm:prSet phldrT="[Text]"/>
      <dgm:spPr/>
      <dgm:t>
        <a:bodyPr/>
        <a:lstStyle/>
        <a:p>
          <a:r>
            <a:rPr lang="en-GB" dirty="0" smtClean="0"/>
            <a:t>   Passive</a:t>
          </a:r>
        </a:p>
        <a:p>
          <a:r>
            <a:rPr lang="en-GB" dirty="0" smtClean="0"/>
            <a:t>    Other’s     needs</a:t>
          </a:r>
          <a:endParaRPr lang="en-GB" dirty="0"/>
        </a:p>
      </dgm:t>
    </dgm:pt>
    <dgm:pt modelId="{E5664B40-1FCC-4B71-82AE-D59D61B1966F}" type="parTrans" cxnId="{B4B3EFE9-AEAC-4B02-9914-EC8135D9BFA8}">
      <dgm:prSet/>
      <dgm:spPr/>
      <dgm:t>
        <a:bodyPr/>
        <a:lstStyle/>
        <a:p>
          <a:endParaRPr lang="en-GB"/>
        </a:p>
      </dgm:t>
    </dgm:pt>
    <dgm:pt modelId="{DAB3407A-CFDE-4176-AC3B-FE47F7CE0191}" type="sibTrans" cxnId="{B4B3EFE9-AEAC-4B02-9914-EC8135D9BFA8}">
      <dgm:prSet/>
      <dgm:spPr/>
      <dgm:t>
        <a:bodyPr/>
        <a:lstStyle/>
        <a:p>
          <a:endParaRPr lang="en-GB"/>
        </a:p>
      </dgm:t>
    </dgm:pt>
    <dgm:pt modelId="{99B6B582-2A22-4524-8112-BB93C05D1B4A}" type="pres">
      <dgm:prSet presAssocID="{1137F3FE-AC29-4C2F-94CB-F5B2D767D004}" presName="compositeShape" presStyleCnt="0">
        <dgm:presLayoutVars>
          <dgm:chMax val="7"/>
          <dgm:dir/>
          <dgm:resizeHandles val="exact"/>
        </dgm:presLayoutVars>
      </dgm:prSet>
      <dgm:spPr/>
    </dgm:pt>
    <dgm:pt modelId="{F6D83908-904F-4119-97F4-A9874E497843}" type="pres">
      <dgm:prSet presAssocID="{AA028942-EA7E-45DC-80DE-FD00FFD18B76}" presName="circ1" presStyleLbl="vennNode1" presStyleIdx="0" presStyleCnt="2" custScaleX="123736" custScaleY="120120"/>
      <dgm:spPr/>
      <dgm:t>
        <a:bodyPr/>
        <a:lstStyle/>
        <a:p>
          <a:endParaRPr lang="en-GB"/>
        </a:p>
      </dgm:t>
    </dgm:pt>
    <dgm:pt modelId="{190DF0A4-8F67-4A26-90ED-2A283F4BFF12}" type="pres">
      <dgm:prSet presAssocID="{AA028942-EA7E-45DC-80DE-FD00FFD18B7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190D94-1D24-4B18-A985-151625E71369}" type="pres">
      <dgm:prSet presAssocID="{01FE7079-608C-446A-A6F9-47769F163938}" presName="circ2" presStyleLbl="vennNode1" presStyleIdx="1" presStyleCnt="2" custScaleX="124638" custScaleY="119188"/>
      <dgm:spPr/>
      <dgm:t>
        <a:bodyPr/>
        <a:lstStyle/>
        <a:p>
          <a:endParaRPr lang="en-GB"/>
        </a:p>
      </dgm:t>
    </dgm:pt>
    <dgm:pt modelId="{64549BDF-EDB6-419A-A999-D994931C880D}" type="pres">
      <dgm:prSet presAssocID="{01FE7079-608C-446A-A6F9-47769F16393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6691B03-2647-4344-A3C9-FA0D98401D22}" srcId="{1137F3FE-AC29-4C2F-94CB-F5B2D767D004}" destId="{AA028942-EA7E-45DC-80DE-FD00FFD18B76}" srcOrd="0" destOrd="0" parTransId="{166494F0-4C22-4679-84F3-4137B65D8CC7}" sibTransId="{C7607CA1-7E90-4638-BF7F-832717F3BC97}"/>
    <dgm:cxn modelId="{487C452A-48C0-4E27-97F5-5D88975C8146}" type="presOf" srcId="{1137F3FE-AC29-4C2F-94CB-F5B2D767D004}" destId="{99B6B582-2A22-4524-8112-BB93C05D1B4A}" srcOrd="0" destOrd="0" presId="urn:microsoft.com/office/officeart/2005/8/layout/venn1"/>
    <dgm:cxn modelId="{0866CBFD-E8A4-4A1B-A264-EB06A1200458}" type="presOf" srcId="{AA028942-EA7E-45DC-80DE-FD00FFD18B76}" destId="{190DF0A4-8F67-4A26-90ED-2A283F4BFF12}" srcOrd="1" destOrd="0" presId="urn:microsoft.com/office/officeart/2005/8/layout/venn1"/>
    <dgm:cxn modelId="{B4B3EFE9-AEAC-4B02-9914-EC8135D9BFA8}" srcId="{1137F3FE-AC29-4C2F-94CB-F5B2D767D004}" destId="{01FE7079-608C-446A-A6F9-47769F163938}" srcOrd="1" destOrd="0" parTransId="{E5664B40-1FCC-4B71-82AE-D59D61B1966F}" sibTransId="{DAB3407A-CFDE-4176-AC3B-FE47F7CE0191}"/>
    <dgm:cxn modelId="{036854E0-6670-4496-92C7-97BE74FBCFE2}" type="presOf" srcId="{AA028942-EA7E-45DC-80DE-FD00FFD18B76}" destId="{F6D83908-904F-4119-97F4-A9874E497843}" srcOrd="0" destOrd="0" presId="urn:microsoft.com/office/officeart/2005/8/layout/venn1"/>
    <dgm:cxn modelId="{9DC097F4-D173-4622-A756-B183ED00A469}" type="presOf" srcId="{01FE7079-608C-446A-A6F9-47769F163938}" destId="{25190D94-1D24-4B18-A985-151625E71369}" srcOrd="0" destOrd="0" presId="urn:microsoft.com/office/officeart/2005/8/layout/venn1"/>
    <dgm:cxn modelId="{FA4F5D27-26AD-4C04-AF6E-97BA8E85B943}" type="presOf" srcId="{01FE7079-608C-446A-A6F9-47769F163938}" destId="{64549BDF-EDB6-419A-A999-D994931C880D}" srcOrd="1" destOrd="0" presId="urn:microsoft.com/office/officeart/2005/8/layout/venn1"/>
    <dgm:cxn modelId="{01BFD47C-4749-41AE-A81C-F0198AE77DC1}" type="presParOf" srcId="{99B6B582-2A22-4524-8112-BB93C05D1B4A}" destId="{F6D83908-904F-4119-97F4-A9874E497843}" srcOrd="0" destOrd="0" presId="urn:microsoft.com/office/officeart/2005/8/layout/venn1"/>
    <dgm:cxn modelId="{D6991FC9-23D7-44CB-99FC-EC2972E81F2F}" type="presParOf" srcId="{99B6B582-2A22-4524-8112-BB93C05D1B4A}" destId="{190DF0A4-8F67-4A26-90ED-2A283F4BFF12}" srcOrd="1" destOrd="0" presId="urn:microsoft.com/office/officeart/2005/8/layout/venn1"/>
    <dgm:cxn modelId="{40AF4557-C351-4340-8F04-C874966C2175}" type="presParOf" srcId="{99B6B582-2A22-4524-8112-BB93C05D1B4A}" destId="{25190D94-1D24-4B18-A985-151625E71369}" srcOrd="2" destOrd="0" presId="urn:microsoft.com/office/officeart/2005/8/layout/venn1"/>
    <dgm:cxn modelId="{78AF743B-74E7-4BC7-864D-5CE111D78C9D}" type="presParOf" srcId="{99B6B582-2A22-4524-8112-BB93C05D1B4A}" destId="{64549BDF-EDB6-419A-A999-D994931C880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83908-904F-4119-97F4-A9874E497843}">
      <dsp:nvSpPr>
        <dsp:cNvPr id="0" name=""/>
        <dsp:cNvSpPr/>
      </dsp:nvSpPr>
      <dsp:spPr>
        <a:xfrm>
          <a:off x="-271996" y="2"/>
          <a:ext cx="4186335" cy="4063995"/>
        </a:xfrm>
        <a:prstGeom prst="ellipse">
          <a:avLst/>
        </a:prstGeom>
        <a:solidFill>
          <a:schemeClr val="accent2">
            <a:shade val="80000"/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300" kern="1200" dirty="0" smtClean="0"/>
            <a:t>Aggressive</a:t>
          </a:r>
        </a:p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300" kern="1200" dirty="0" smtClean="0"/>
            <a:t>Your needs</a:t>
          </a:r>
          <a:endParaRPr lang="en-GB" sz="4300" kern="1200" dirty="0"/>
        </a:p>
      </dsp:txBody>
      <dsp:txXfrm>
        <a:off x="312581" y="479234"/>
        <a:ext cx="2413742" cy="3105531"/>
      </dsp:txXfrm>
    </dsp:sp>
    <dsp:sp modelId="{25190D94-1D24-4B18-A985-151625E71369}">
      <dsp:nvSpPr>
        <dsp:cNvPr id="0" name=""/>
        <dsp:cNvSpPr/>
      </dsp:nvSpPr>
      <dsp:spPr>
        <a:xfrm>
          <a:off x="2151144" y="15768"/>
          <a:ext cx="4216852" cy="4032463"/>
        </a:xfrm>
        <a:prstGeom prst="ellipse">
          <a:avLst/>
        </a:prstGeom>
        <a:solidFill>
          <a:schemeClr val="accent2">
            <a:shade val="80000"/>
            <a:alpha val="50000"/>
            <a:hueOff val="-35872"/>
            <a:satOff val="-4024"/>
            <a:lumOff val="256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300" kern="1200" dirty="0" smtClean="0"/>
            <a:t>   Passive</a:t>
          </a:r>
        </a:p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300" kern="1200" dirty="0" smtClean="0"/>
            <a:t>    Other’s     needs</a:t>
          </a:r>
          <a:endParaRPr lang="en-GB" sz="4300" kern="1200" dirty="0"/>
        </a:p>
      </dsp:txBody>
      <dsp:txXfrm>
        <a:off x="3347818" y="491282"/>
        <a:ext cx="2431338" cy="3081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9F5BA-6DB4-479A-8E67-4184460B83FB}" type="datetimeFigureOut">
              <a:rPr lang="en-GB" smtClean="0"/>
              <a:t>07/04/2014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54AE7-0C7D-40EB-9B80-65592F894C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926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4CDDA-F6E9-49B7-A776-560008DAF47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1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b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en-US" sz="1200" b="1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4CDDA-F6E9-49B7-A776-560008DAF47D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87AC-DEA3-4836-BA65-9763D4C396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44F3C-3D8C-402A-AA9D-B5CEFE26D5C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44F3C-3D8C-402A-AA9D-B5CEFE26D5C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44F3C-3D8C-402A-AA9D-B5CEFE26D5C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="0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44F3C-3D8C-402A-AA9D-B5CEFE26D5C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44F3C-3D8C-402A-AA9D-B5CEFE26D5C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44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01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255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3E858-0A84-4381-9ABF-8ACA5151F9BD}" type="slidenum">
              <a:rPr lang="en-GB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37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227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04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87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201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984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58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643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599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6859A-5E23-477E-B9BE-FA0B0BF1006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4/7/2014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84230-E87B-466E-AD9F-376EDFF1BA84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1062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Giving Feedback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90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b="1" dirty="0" smtClean="0"/>
              <a:t>To be effective feedback should focus on:</a:t>
            </a:r>
            <a:endParaRPr lang="en-US" dirty="0" smtClean="0"/>
          </a:p>
          <a:p>
            <a:pPr lvl="0"/>
            <a:r>
              <a:rPr lang="en-GB" dirty="0" smtClean="0"/>
              <a:t>Clear and Specific </a:t>
            </a:r>
            <a:r>
              <a:rPr lang="en-GB" dirty="0" smtClean="0"/>
              <a:t>points</a:t>
            </a:r>
            <a:r>
              <a:rPr lang="en-GB" dirty="0" smtClean="0"/>
              <a:t> </a:t>
            </a:r>
            <a:endParaRPr lang="en-US" dirty="0" smtClean="0"/>
          </a:p>
          <a:p>
            <a:pPr lvl="0"/>
            <a:r>
              <a:rPr lang="en-GB" dirty="0" smtClean="0"/>
              <a:t>Behaviour that can be </a:t>
            </a:r>
            <a:r>
              <a:rPr lang="en-GB" dirty="0" smtClean="0"/>
              <a:t>changed – allow room for action</a:t>
            </a:r>
            <a:endParaRPr lang="en-US" dirty="0" smtClean="0"/>
          </a:p>
          <a:p>
            <a:pPr lvl="0"/>
            <a:r>
              <a:rPr lang="en-GB" dirty="0" smtClean="0"/>
              <a:t>Observed facts, not supposed intentions </a:t>
            </a:r>
            <a:endParaRPr lang="en-US" dirty="0" smtClean="0"/>
          </a:p>
          <a:p>
            <a:pPr lvl="0"/>
            <a:r>
              <a:rPr lang="en-GB" dirty="0" smtClean="0"/>
              <a:t>What you saw / </a:t>
            </a:r>
            <a:r>
              <a:rPr lang="en-GB" dirty="0" smtClean="0"/>
              <a:t>felt, not </a:t>
            </a:r>
            <a:r>
              <a:rPr lang="en-GB" dirty="0" smtClean="0"/>
              <a:t>judgement</a:t>
            </a:r>
            <a:endParaRPr lang="en-US" dirty="0" smtClean="0"/>
          </a:p>
          <a:p>
            <a:pPr lvl="0"/>
            <a:r>
              <a:rPr lang="en-GB" dirty="0" smtClean="0"/>
              <a:t>The most important points</a:t>
            </a:r>
            <a:endParaRPr lang="en-US" dirty="0" smtClean="0"/>
          </a:p>
          <a:p>
            <a:pPr lvl="0"/>
            <a:r>
              <a:rPr lang="en-GB" dirty="0" smtClean="0"/>
              <a:t>Agreed purpose / </a:t>
            </a:r>
            <a:r>
              <a:rPr lang="en-GB" dirty="0" err="1" smtClean="0"/>
              <a:t>groundrules</a:t>
            </a:r>
            <a:endParaRPr lang="en-US" dirty="0" smtClean="0"/>
          </a:p>
          <a:p>
            <a:pPr lvl="0"/>
            <a:r>
              <a:rPr lang="en-GB" dirty="0" smtClean="0"/>
              <a:t>Good aspects ....... as well as areas for 	improvement</a:t>
            </a:r>
            <a:endParaRPr lang="en-US" dirty="0" smtClean="0"/>
          </a:p>
          <a:p>
            <a:pPr lvl="0"/>
            <a:r>
              <a:rPr lang="en-GB" sz="3800" b="1" dirty="0" smtClean="0"/>
              <a:t>Giving value to the receiver, not release for the giver</a:t>
            </a:r>
            <a:r>
              <a:rPr lang="en-GB" b="1" dirty="0" smtClean="0"/>
              <a:t>!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Giving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18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Asking for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Why/when would you ask for feedback?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When was the last time you asked for feedback on something?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When was the last time you received feedback?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Do you see compliments as feedback?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429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Receiving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Planning:</a:t>
            </a:r>
          </a:p>
          <a:p>
            <a:r>
              <a:rPr lang="en-GB" dirty="0"/>
              <a:t>Think about your ideas and work beforehand</a:t>
            </a:r>
          </a:p>
          <a:p>
            <a:r>
              <a:rPr lang="en-GB" dirty="0"/>
              <a:t>Arrange a time/place where you won’t be </a:t>
            </a:r>
            <a:r>
              <a:rPr lang="en-GB" dirty="0" smtClean="0"/>
              <a:t>disturbed, and don’t leave it too long after the event</a:t>
            </a:r>
            <a:endParaRPr lang="en-GB" dirty="0"/>
          </a:p>
          <a:p>
            <a:r>
              <a:rPr lang="en-GB" dirty="0"/>
              <a:t>Ask for help/solutions with specific difficulties</a:t>
            </a:r>
          </a:p>
          <a:p>
            <a:r>
              <a:rPr lang="en-GB" dirty="0"/>
              <a:t>Be clear about the kind of help you want (or don’t want!).</a:t>
            </a:r>
          </a:p>
          <a:p>
            <a:r>
              <a:rPr lang="en-GB" dirty="0"/>
              <a:t>Be open to hearing the feedback – it’s pointless </a:t>
            </a:r>
            <a:r>
              <a:rPr lang="en-GB" dirty="0" smtClean="0"/>
              <a:t>otherwise</a:t>
            </a:r>
          </a:p>
          <a:p>
            <a:r>
              <a:rPr lang="en-GB" dirty="0" smtClean="0"/>
              <a:t>Listen actively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30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Receiving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receiving feedback:</a:t>
            </a:r>
          </a:p>
          <a:p>
            <a:pPr marL="0" indent="0">
              <a:buNone/>
            </a:pPr>
            <a:r>
              <a:rPr lang="en-GB" dirty="0"/>
              <a:t>•	</a:t>
            </a:r>
            <a:r>
              <a:rPr lang="en-GB" dirty="0" smtClean="0"/>
              <a:t>breathe!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•	listen carefully</a:t>
            </a:r>
          </a:p>
          <a:p>
            <a:pPr marL="0" indent="0">
              <a:buNone/>
            </a:pPr>
            <a:r>
              <a:rPr lang="en-GB" dirty="0"/>
              <a:t>•	ask questions for clarity</a:t>
            </a:r>
          </a:p>
          <a:p>
            <a:pPr marL="0" indent="0">
              <a:buNone/>
            </a:pPr>
            <a:r>
              <a:rPr lang="en-GB" dirty="0"/>
              <a:t>•	acknowledge the feedback</a:t>
            </a:r>
          </a:p>
          <a:p>
            <a:pPr marL="0" indent="0">
              <a:buNone/>
            </a:pPr>
            <a:r>
              <a:rPr lang="en-GB" dirty="0"/>
              <a:t>•	acknowledge valid points</a:t>
            </a:r>
          </a:p>
          <a:p>
            <a:pPr marL="0" indent="0">
              <a:buNone/>
            </a:pPr>
            <a:r>
              <a:rPr lang="en-GB" dirty="0"/>
              <a:t>•	take time to sort out what you heard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28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Receiving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Try not to</a:t>
            </a:r>
          </a:p>
          <a:p>
            <a:r>
              <a:rPr lang="en-GB" dirty="0" smtClean="0"/>
              <a:t>Take it personally, or get hurt/angry</a:t>
            </a:r>
          </a:p>
          <a:p>
            <a:r>
              <a:rPr lang="en-GB" dirty="0" smtClean="0"/>
              <a:t>Interrupt with reasons if the feedback is “negative”</a:t>
            </a:r>
          </a:p>
          <a:p>
            <a:r>
              <a:rPr lang="en-GB" dirty="0" smtClean="0"/>
              <a:t>Dismiss the points if you don’t agree with them</a:t>
            </a:r>
          </a:p>
          <a:p>
            <a:r>
              <a:rPr lang="en-GB" dirty="0" smtClean="0"/>
              <a:t>If you don’t agree – get another point of view</a:t>
            </a:r>
          </a:p>
          <a:p>
            <a:r>
              <a:rPr lang="en-GB" dirty="0" smtClean="0"/>
              <a:t>Remember negative points forever! Remember the positive ones instead</a:t>
            </a:r>
          </a:p>
          <a:p>
            <a:r>
              <a:rPr lang="en-GB" dirty="0" smtClean="0"/>
              <a:t>And don’t dismiss positive comments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046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Feedback focusses on behaviours and actions which can be changed, not personalities</a:t>
            </a:r>
          </a:p>
          <a:p>
            <a:r>
              <a:rPr lang="en-GB" dirty="0" smtClean="0"/>
              <a:t>Learn to give effective feedback</a:t>
            </a:r>
          </a:p>
          <a:p>
            <a:r>
              <a:rPr lang="en-GB" dirty="0" smtClean="0"/>
              <a:t>Learn to receive feedback</a:t>
            </a:r>
          </a:p>
          <a:p>
            <a:r>
              <a:rPr lang="en-GB" dirty="0" smtClean="0"/>
              <a:t>Understand timing is important for both of these</a:t>
            </a:r>
          </a:p>
          <a:p>
            <a:r>
              <a:rPr lang="en-GB" dirty="0" smtClean="0"/>
              <a:t>Weigh up comments sensibly – negatives do not “mean more” than positives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651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41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Communicating Assertively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Rather than passively or aggressively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70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Communicating Assertively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What would you do if:</a:t>
            </a:r>
          </a:p>
          <a:p>
            <a:pPr marL="0" indent="0">
              <a:buNone/>
            </a:pPr>
            <a:r>
              <a:rPr lang="en-GB" dirty="0" smtClean="0"/>
              <a:t>Your workmate asked for help on a project when you already had too much to do?</a:t>
            </a:r>
          </a:p>
          <a:p>
            <a:pPr marL="0" indent="0">
              <a:buNone/>
            </a:pPr>
            <a:r>
              <a:rPr lang="en-GB" dirty="0" smtClean="0"/>
              <a:t>One of your colleagues was late for a meeting, again?</a:t>
            </a:r>
          </a:p>
          <a:p>
            <a:pPr marL="0" indent="0">
              <a:buNone/>
            </a:pPr>
            <a:r>
              <a:rPr lang="en-GB" dirty="0" smtClean="0"/>
              <a:t>You were criticised for some work you had put a lot of effort into?</a:t>
            </a:r>
          </a:p>
          <a:p>
            <a:pPr marL="0" indent="0">
              <a:buNone/>
            </a:pPr>
            <a:r>
              <a:rPr lang="en-GB" dirty="0" smtClean="0"/>
              <a:t>You were bullied by someone you regularly crossed paths with?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84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reactions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Aggressive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 win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Direct attack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Bulldoze their </a:t>
            </a:r>
          </a:p>
          <a:p>
            <a:pPr marL="0" indent="0">
              <a:buNone/>
            </a:pPr>
            <a:r>
              <a:rPr lang="en-GB" dirty="0" smtClean="0"/>
              <a:t>opponent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Passive</a:t>
            </a:r>
          </a:p>
          <a:p>
            <a:pPr marL="0" indent="0" algn="r">
              <a:buNone/>
            </a:pPr>
            <a:endParaRPr lang="en-GB" dirty="0"/>
          </a:p>
          <a:p>
            <a:pPr marL="0" indent="0" algn="r">
              <a:buNone/>
            </a:pPr>
            <a:r>
              <a:rPr lang="en-GB" dirty="0" smtClean="0"/>
              <a:t>You win</a:t>
            </a:r>
          </a:p>
          <a:p>
            <a:pPr marL="0" indent="0" algn="r">
              <a:buNone/>
            </a:pPr>
            <a:r>
              <a:rPr lang="en-GB" dirty="0" smtClean="0"/>
              <a:t>Doormat</a:t>
            </a:r>
          </a:p>
          <a:p>
            <a:pPr marL="0" indent="0" algn="r">
              <a:buNone/>
            </a:pPr>
            <a:endParaRPr lang="en-GB" dirty="0" smtClean="0"/>
          </a:p>
          <a:p>
            <a:pPr marL="0" indent="0" algn="r">
              <a:buNone/>
            </a:pPr>
            <a:r>
              <a:rPr lang="en-GB" dirty="0" smtClean="0"/>
              <a:t>Avoids/Gives in</a:t>
            </a:r>
          </a:p>
          <a:p>
            <a:pPr marL="0" indent="0" algn="r">
              <a:buNone/>
            </a:pPr>
            <a:endParaRPr lang="en-GB" dirty="0" smtClean="0"/>
          </a:p>
          <a:p>
            <a:pPr marL="0" indent="0" algn="r">
              <a:buNone/>
            </a:pPr>
            <a:endParaRPr lang="en-GB" dirty="0"/>
          </a:p>
          <a:p>
            <a:pPr marL="0" indent="0" algn="r">
              <a:buNone/>
            </a:pPr>
            <a:r>
              <a:rPr lang="en-GB" dirty="0" smtClean="0"/>
              <a:t>Wouldn’t dare argue</a:t>
            </a:r>
            <a:endParaRPr lang="en-GB" dirty="0"/>
          </a:p>
        </p:txBody>
      </p:sp>
      <p:pic>
        <p:nvPicPr>
          <p:cNvPr id="2050" name="Picture 2" descr="C:\Users\Janice\AppData\Local\Microsoft\Windows\Temporary Internet Files\Content.IE5\TWXXGIO5\MC9000787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72816"/>
            <a:ext cx="4743450" cy="361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32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Effective Communication</a:t>
            </a:r>
            <a:endParaRPr lang="en-US" dirty="0"/>
          </a:p>
        </p:txBody>
      </p:sp>
      <p:pic>
        <p:nvPicPr>
          <p:cNvPr id="4" name="Picture 11" descr="C:\Documents and Settings\Janice\Local Settings\Temporary Internet Files\Content.IE5\J2WCG247\MC900197915[1]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553940"/>
            <a:ext cx="1857469" cy="2424820"/>
          </a:xfrm>
          <a:prstGeom prst="rect">
            <a:avLst/>
          </a:prstGeom>
          <a:noFill/>
        </p:spPr>
      </p:pic>
      <p:sp>
        <p:nvSpPr>
          <p:cNvPr id="6" name="Double Wave 5"/>
          <p:cNvSpPr/>
          <p:nvPr/>
        </p:nvSpPr>
        <p:spPr>
          <a:xfrm>
            <a:off x="2915816" y="2769964"/>
            <a:ext cx="3616951" cy="1226939"/>
          </a:xfrm>
          <a:prstGeom prst="doubleWave">
            <a:avLst>
              <a:gd name="adj1" fmla="val 6250"/>
              <a:gd name="adj2" fmla="val 0"/>
            </a:avLst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prstClr val="black"/>
                </a:solidFill>
                <a:effectLst>
                  <a:glow rad="228600">
                    <a:srgbClr val="F79646">
                      <a:satMod val="175000"/>
                      <a:alpha val="4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Information</a:t>
            </a:r>
          </a:p>
        </p:txBody>
      </p:sp>
      <p:pic>
        <p:nvPicPr>
          <p:cNvPr id="7" name="Picture 6" descr="C:\Documents and Settings\Janice\Local Settings\Temporary Internet Files\Content.IE5\D71N3FSU\MC90009793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2553940"/>
            <a:ext cx="1492752" cy="25312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174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Reactions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4038600" cy="51845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Passive  Aggressive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Both lose</a:t>
            </a:r>
          </a:p>
          <a:p>
            <a:pPr marL="0" indent="0">
              <a:buNone/>
            </a:pPr>
            <a:r>
              <a:rPr lang="en-GB" dirty="0" smtClean="0"/>
              <a:t>Pretend doormat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Attack indirectly</a:t>
            </a:r>
          </a:p>
          <a:p>
            <a:pPr marL="0" indent="0">
              <a:buNone/>
            </a:pPr>
            <a:r>
              <a:rPr lang="en-GB" dirty="0" smtClean="0"/>
              <a:t>I can’t win &amp; won’t let you win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en-GB" dirty="0" smtClean="0"/>
              <a:t>Assertive</a:t>
            </a:r>
          </a:p>
          <a:p>
            <a:pPr marL="0" indent="0" algn="r">
              <a:buNone/>
            </a:pPr>
            <a:endParaRPr lang="en-GB" dirty="0"/>
          </a:p>
          <a:p>
            <a:pPr marL="0" indent="0" algn="r">
              <a:buNone/>
            </a:pPr>
            <a:r>
              <a:rPr lang="en-GB" dirty="0" smtClean="0"/>
              <a:t>Both win</a:t>
            </a:r>
          </a:p>
          <a:p>
            <a:pPr marL="0" indent="0" algn="r">
              <a:buNone/>
            </a:pPr>
            <a:endParaRPr lang="en-GB" dirty="0"/>
          </a:p>
          <a:p>
            <a:pPr marL="0" indent="0" algn="r">
              <a:buNone/>
            </a:pPr>
            <a:endParaRPr lang="en-GB" dirty="0" smtClean="0"/>
          </a:p>
          <a:p>
            <a:pPr marL="0" indent="0" algn="r">
              <a:buNone/>
            </a:pPr>
            <a:endParaRPr lang="en-GB" dirty="0"/>
          </a:p>
          <a:p>
            <a:pPr marL="0" indent="0" algn="r">
              <a:buNone/>
            </a:pPr>
            <a:endParaRPr lang="en-GB" dirty="0" smtClean="0"/>
          </a:p>
          <a:p>
            <a:pPr marL="0" indent="0" algn="r">
              <a:buNone/>
            </a:pPr>
            <a:r>
              <a:rPr lang="en-GB" dirty="0" smtClean="0"/>
              <a:t>Discussion and compromise</a:t>
            </a:r>
            <a:endParaRPr lang="en-GB" dirty="0"/>
          </a:p>
        </p:txBody>
      </p:sp>
      <p:pic>
        <p:nvPicPr>
          <p:cNvPr id="3074" name="Picture 2" descr="C:\Users\Janice\AppData\Local\Microsoft\Windows\Temporary Internet Files\Content.IE5\TWXXGIO5\MC90007874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924944"/>
            <a:ext cx="2156619" cy="196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Janice\AppData\Local\Microsoft\Windows\Temporary Internet Files\Content.IE5\1ISBTWIG\MC90007873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528" y="3680589"/>
            <a:ext cx="710731" cy="1487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Janice\AppData\Local\Microsoft\Windows\Temporary Internet Files\Content.IE5\TWXXGIO5\MC900078710[1].wmf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596434"/>
            <a:ext cx="1356493" cy="165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48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Passive, Assertive or Aggressive?</a:t>
            </a:r>
            <a:endParaRPr lang="en-GB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43591693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/>
          <p:cNvSpPr/>
          <p:nvPr/>
        </p:nvSpPr>
        <p:spPr>
          <a:xfrm>
            <a:off x="3163934" y="5661248"/>
            <a:ext cx="28873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Assertive</a:t>
            </a:r>
            <a:endParaRPr 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2" name="Down Arrow 11"/>
          <p:cNvSpPr/>
          <p:nvPr/>
        </p:nvSpPr>
        <p:spPr>
          <a:xfrm rot="10800000">
            <a:off x="4214089" y="3733259"/>
            <a:ext cx="755679" cy="194421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60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Being assertive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direct and honest communication of your needs, feelings and rights</a:t>
            </a:r>
          </a:p>
          <a:p>
            <a:r>
              <a:rPr lang="en-GB" dirty="0" smtClean="0"/>
              <a:t>Expressed in a way which doesn’t threaten the rights of others</a:t>
            </a:r>
          </a:p>
          <a:p>
            <a:r>
              <a:rPr lang="en-GB" dirty="0" smtClean="0"/>
              <a:t>Is focussed on specifics &amp; involves negotiation</a:t>
            </a:r>
          </a:p>
          <a:p>
            <a:r>
              <a:rPr lang="en-GB" dirty="0" smtClean="0"/>
              <a:t>Make use of “I” when speaking</a:t>
            </a:r>
          </a:p>
          <a:p>
            <a:r>
              <a:rPr lang="en-GB" dirty="0" smtClean="0"/>
              <a:t>Increases your level of control</a:t>
            </a:r>
          </a:p>
          <a:p>
            <a:r>
              <a:rPr lang="en-GB" dirty="0" smtClean="0"/>
              <a:t>Tends to earn more respect from others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67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 Tips for Assertiveness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groups – what do you think are key features of being assertive?</a:t>
            </a:r>
          </a:p>
          <a:p>
            <a:endParaRPr lang="en-GB" dirty="0"/>
          </a:p>
          <a:p>
            <a:r>
              <a:rPr lang="en-GB" dirty="0" smtClean="0"/>
              <a:t>Feed these back to create a list with ideas from each group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26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known techniques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251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The broken record</a:t>
            </a:r>
          </a:p>
          <a:p>
            <a:r>
              <a:rPr lang="en-GB" dirty="0" smtClean="0"/>
              <a:t>Keep repeating, in different ways, what you want</a:t>
            </a:r>
          </a:p>
          <a:p>
            <a:r>
              <a:rPr lang="en-GB" dirty="0" smtClean="0"/>
              <a:t>Identify your goal</a:t>
            </a:r>
          </a:p>
          <a:p>
            <a:r>
              <a:rPr lang="en-GB" dirty="0" smtClean="0"/>
              <a:t>Deflect any irrelevant arguments</a:t>
            </a:r>
          </a:p>
          <a:p>
            <a:r>
              <a:rPr lang="en-GB" dirty="0" smtClean="0"/>
              <a:t>Keep repeating your statement</a:t>
            </a:r>
          </a:p>
          <a:p>
            <a:r>
              <a:rPr lang="en-GB" dirty="0" smtClean="0"/>
              <a:t>Match your body language to your statements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Saying No</a:t>
            </a:r>
          </a:p>
          <a:p>
            <a:r>
              <a:rPr lang="en-GB" dirty="0" smtClean="0"/>
              <a:t>If your initial reaction is No, then go with it</a:t>
            </a:r>
          </a:p>
          <a:p>
            <a:r>
              <a:rPr lang="en-GB" dirty="0" smtClean="0"/>
              <a:t>Practice saying No</a:t>
            </a:r>
          </a:p>
          <a:p>
            <a:r>
              <a:rPr lang="en-GB" dirty="0" smtClean="0"/>
              <a:t>Ensure you actually say No</a:t>
            </a:r>
          </a:p>
          <a:p>
            <a:r>
              <a:rPr lang="en-GB" dirty="0" smtClean="0"/>
              <a:t>Ask for extra time if you want to think a bit more</a:t>
            </a:r>
          </a:p>
          <a:p>
            <a:r>
              <a:rPr lang="en-GB" dirty="0" smtClean="0"/>
              <a:t>A direct No is better than someone who doesn’t really want to be there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397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known techniques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Negative &amp; Positive Enquiry</a:t>
            </a:r>
          </a:p>
          <a:p>
            <a:r>
              <a:rPr lang="en-GB" dirty="0" smtClean="0"/>
              <a:t>Turn a negative into a positive enquiry</a:t>
            </a:r>
          </a:p>
          <a:p>
            <a:r>
              <a:rPr lang="en-GB" dirty="0" smtClean="0"/>
              <a:t>Not, “why do you get at me for leaving work at 5?”</a:t>
            </a:r>
          </a:p>
          <a:p>
            <a:r>
              <a:rPr lang="en-GB" dirty="0" smtClean="0"/>
              <a:t>Try “I need to understand. What is about my finishing time that concerns you?”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Disarming Anger</a:t>
            </a:r>
          </a:p>
          <a:p>
            <a:r>
              <a:rPr lang="en-GB" dirty="0" smtClean="0"/>
              <a:t>Acknowledge when someone is angry</a:t>
            </a:r>
          </a:p>
          <a:p>
            <a:r>
              <a:rPr lang="en-GB" dirty="0" smtClean="0"/>
              <a:t>Explain you want address the issue</a:t>
            </a:r>
          </a:p>
          <a:p>
            <a:r>
              <a:rPr lang="en-GB" dirty="0" smtClean="0"/>
              <a:t>Get them to sit, and speak normally</a:t>
            </a:r>
          </a:p>
          <a:p>
            <a:r>
              <a:rPr lang="en-GB" dirty="0" smtClean="0"/>
              <a:t>Listen actively</a:t>
            </a:r>
          </a:p>
          <a:p>
            <a:r>
              <a:rPr lang="en-GB" dirty="0" smtClean="0"/>
              <a:t>Try to solve the problem</a:t>
            </a:r>
          </a:p>
          <a:p>
            <a:r>
              <a:rPr lang="en-GB" dirty="0" smtClean="0"/>
              <a:t>Say what you could do differently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270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summary…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Being assertive is a balanced adult approach to communication</a:t>
            </a:r>
          </a:p>
          <a:p>
            <a:r>
              <a:rPr lang="en-GB" dirty="0" smtClean="0"/>
              <a:t>You should try to avoid being passive or aggressive</a:t>
            </a:r>
          </a:p>
          <a:p>
            <a:r>
              <a:rPr lang="en-GB" dirty="0" smtClean="0"/>
              <a:t>Watch out for those behaviours in others, and learn to avoid them</a:t>
            </a:r>
          </a:p>
          <a:p>
            <a:r>
              <a:rPr lang="en-GB" dirty="0" smtClean="0"/>
              <a:t>You feelings and needs are important – and so are other people’s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773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72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reality</a:t>
            </a:r>
            <a:endParaRPr lang="en-US" dirty="0"/>
          </a:p>
        </p:txBody>
      </p:sp>
      <p:pic>
        <p:nvPicPr>
          <p:cNvPr id="4" name="Picture 16" descr="C:\Documents and Settings\Janice\Local Settings\Temporary Internet Files\Content.IE5\D71N3FSU\MC900053612[1]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340768"/>
            <a:ext cx="2520280" cy="2537326"/>
          </a:xfrm>
          <a:prstGeom prst="rect">
            <a:avLst/>
          </a:prstGeom>
          <a:noFill/>
        </p:spPr>
      </p:pic>
      <p:pic>
        <p:nvPicPr>
          <p:cNvPr id="5" name="Picture 5" descr="C:\Documents and Settings\Janice\Local Settings\Temporary Internet Files\Content.IE5\N8GYIN73\MC90014127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588224" y="1124744"/>
            <a:ext cx="1753645" cy="2724338"/>
          </a:xfrm>
          <a:prstGeom prst="rect">
            <a:avLst/>
          </a:prstGeom>
          <a:noFill/>
        </p:spPr>
      </p:pic>
      <p:sp>
        <p:nvSpPr>
          <p:cNvPr id="6" name="Double Wave 5"/>
          <p:cNvSpPr/>
          <p:nvPr/>
        </p:nvSpPr>
        <p:spPr>
          <a:xfrm>
            <a:off x="2987824" y="1988840"/>
            <a:ext cx="3616951" cy="1226939"/>
          </a:xfrm>
          <a:prstGeom prst="doubleWave">
            <a:avLst>
              <a:gd name="adj1" fmla="val 6250"/>
              <a:gd name="adj2" fmla="val 0"/>
            </a:avLst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prstClr val="black"/>
                </a:solidFill>
                <a:effectLst>
                  <a:glow rad="228600">
                    <a:srgbClr val="F79646">
                      <a:satMod val="175000"/>
                      <a:alpha val="4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</a:t>
            </a:r>
            <a:r>
              <a:rPr lang="en-US" sz="5400" b="1" dirty="0">
                <a:ln w="11430"/>
                <a:solidFill>
                  <a:srgbClr val="F79646"/>
                </a:solidFill>
                <a:effectLst>
                  <a:glow rad="228600">
                    <a:srgbClr val="F79646">
                      <a:satMod val="175000"/>
                      <a:alpha val="4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f</a:t>
            </a:r>
            <a:r>
              <a:rPr lang="en-US" sz="5400" b="1" dirty="0">
                <a:ln w="11430"/>
                <a:solidFill>
                  <a:prstClr val="black"/>
                </a:solidFill>
                <a:effectLst>
                  <a:glow rad="228600">
                    <a:srgbClr val="F79646">
                      <a:satMod val="175000"/>
                      <a:alpha val="4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or</a:t>
            </a:r>
            <a:r>
              <a:rPr lang="en-US" sz="5400" b="1" dirty="0">
                <a:ln w="11430"/>
                <a:solidFill>
                  <a:srgbClr val="F79646"/>
                </a:solidFill>
                <a:effectLst>
                  <a:glow rad="228600">
                    <a:srgbClr val="F79646">
                      <a:satMod val="175000"/>
                      <a:alpha val="4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</a:t>
            </a:r>
            <a:r>
              <a:rPr lang="en-US" sz="5400" b="1" dirty="0">
                <a:ln w="11430"/>
                <a:solidFill>
                  <a:prstClr val="black"/>
                </a:solidFill>
                <a:effectLst>
                  <a:glow rad="228600">
                    <a:srgbClr val="F79646">
                      <a:satMod val="175000"/>
                      <a:alpha val="4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at</a:t>
            </a:r>
            <a:r>
              <a:rPr lang="en-US" sz="5400" b="1" dirty="0">
                <a:ln w="11430"/>
                <a:solidFill>
                  <a:srgbClr val="F79646"/>
                </a:solidFill>
                <a:effectLst>
                  <a:glow rad="228600">
                    <a:srgbClr val="F79646">
                      <a:satMod val="175000"/>
                      <a:alpha val="4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  <a:r>
              <a:rPr lang="en-US" sz="5400" b="1" dirty="0">
                <a:ln w="11430"/>
                <a:solidFill>
                  <a:prstClr val="black"/>
                </a:solidFill>
                <a:effectLst>
                  <a:glow rad="228600">
                    <a:srgbClr val="F79646">
                      <a:satMod val="175000"/>
                      <a:alpha val="4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on</a:t>
            </a:r>
          </a:p>
        </p:txBody>
      </p:sp>
      <p:sp>
        <p:nvSpPr>
          <p:cNvPr id="8" name="Rectangle 7"/>
          <p:cNvSpPr/>
          <p:nvPr/>
        </p:nvSpPr>
        <p:spPr>
          <a:xfrm>
            <a:off x="2771800" y="4149080"/>
            <a:ext cx="385002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spc="50" dirty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79646">
                    <a:tint val="1000"/>
                  </a:srgbClr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</a:rPr>
              <a:t>Feedback</a:t>
            </a:r>
          </a:p>
        </p:txBody>
      </p:sp>
      <p:sp>
        <p:nvSpPr>
          <p:cNvPr id="11" name="Striped Right Arrow 10"/>
          <p:cNvSpPr/>
          <p:nvPr/>
        </p:nvSpPr>
        <p:spPr>
          <a:xfrm rot="19736271" flipH="1">
            <a:off x="6611356" y="3979139"/>
            <a:ext cx="1296144" cy="1008112"/>
          </a:xfrm>
          <a:prstGeom prst="stripedRightArrow">
            <a:avLst>
              <a:gd name="adj1" fmla="val 45969"/>
              <a:gd name="adj2" fmla="val 5000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iped Right Arrow 11"/>
          <p:cNvSpPr/>
          <p:nvPr/>
        </p:nvSpPr>
        <p:spPr>
          <a:xfrm rot="1879054" flipH="1">
            <a:off x="1274451" y="3885741"/>
            <a:ext cx="1296144" cy="1008112"/>
          </a:xfrm>
          <a:prstGeom prst="stripedRightArrow">
            <a:avLst>
              <a:gd name="adj1" fmla="val 45969"/>
              <a:gd name="adj2" fmla="val 5000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46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204864"/>
            <a:ext cx="6635080" cy="3412976"/>
          </a:xfrm>
        </p:spPr>
        <p:txBody>
          <a:bodyPr/>
          <a:lstStyle/>
          <a:p>
            <a:r>
              <a:rPr lang="en-GB" dirty="0" smtClean="0"/>
              <a:t>Why do we need </a:t>
            </a:r>
            <a:r>
              <a:rPr lang="en-GB" dirty="0" smtClean="0"/>
              <a:t>feedback?</a:t>
            </a:r>
            <a:endParaRPr lang="en-GB" dirty="0" smtClean="0"/>
          </a:p>
          <a:p>
            <a:r>
              <a:rPr lang="en-GB" dirty="0" smtClean="0"/>
              <a:t>How should we give </a:t>
            </a:r>
            <a:r>
              <a:rPr lang="en-GB" dirty="0" smtClean="0"/>
              <a:t>feedback?</a:t>
            </a:r>
            <a:endParaRPr lang="en-GB" dirty="0" smtClean="0"/>
          </a:p>
          <a:p>
            <a:r>
              <a:rPr lang="en-GB" dirty="0" smtClean="0"/>
              <a:t>How can we receive </a:t>
            </a:r>
            <a:r>
              <a:rPr lang="en-GB" dirty="0" smtClean="0"/>
              <a:t>feedback?</a:t>
            </a:r>
            <a:endParaRPr lang="en-GB" dirty="0" smtClean="0"/>
          </a:p>
          <a:p>
            <a:pPr lvl="1"/>
            <a:r>
              <a:rPr lang="en-GB" dirty="0" smtClean="0"/>
              <a:t>Do we have to accept it </a:t>
            </a:r>
            <a:r>
              <a:rPr lang="en-GB" dirty="0" smtClean="0"/>
              <a:t>all?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43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b="1" dirty="0" smtClean="0"/>
              <a:t>To be effective feedback should focus on:</a:t>
            </a:r>
            <a:endParaRPr lang="en-US" dirty="0" smtClean="0"/>
          </a:p>
          <a:p>
            <a:pPr lvl="0"/>
            <a:r>
              <a:rPr lang="en-GB" dirty="0" smtClean="0"/>
              <a:t>Clear and Specific </a:t>
            </a:r>
            <a:r>
              <a:rPr lang="en-GB" dirty="0" smtClean="0"/>
              <a:t>points</a:t>
            </a:r>
            <a:r>
              <a:rPr lang="en-GB" dirty="0" smtClean="0"/>
              <a:t> </a:t>
            </a:r>
            <a:endParaRPr lang="en-US" dirty="0" smtClean="0"/>
          </a:p>
          <a:p>
            <a:pPr lvl="0"/>
            <a:r>
              <a:rPr lang="en-GB" dirty="0" smtClean="0"/>
              <a:t>Behaviour that can be </a:t>
            </a:r>
            <a:r>
              <a:rPr lang="en-GB" dirty="0" smtClean="0"/>
              <a:t>changed – allow room for action</a:t>
            </a:r>
            <a:endParaRPr lang="en-US" dirty="0" smtClean="0"/>
          </a:p>
          <a:p>
            <a:pPr lvl="0"/>
            <a:r>
              <a:rPr lang="en-GB" dirty="0" smtClean="0"/>
              <a:t>Observed facts, not supposed intentions </a:t>
            </a:r>
            <a:endParaRPr lang="en-US" dirty="0" smtClean="0"/>
          </a:p>
          <a:p>
            <a:pPr lvl="0"/>
            <a:r>
              <a:rPr lang="en-GB" dirty="0" smtClean="0"/>
              <a:t>What you saw / </a:t>
            </a:r>
            <a:r>
              <a:rPr lang="en-GB" dirty="0" smtClean="0"/>
              <a:t>felt, not </a:t>
            </a:r>
            <a:r>
              <a:rPr lang="en-GB" dirty="0" smtClean="0"/>
              <a:t>judgement</a:t>
            </a:r>
            <a:endParaRPr lang="en-US" dirty="0" smtClean="0"/>
          </a:p>
          <a:p>
            <a:pPr lvl="0"/>
            <a:r>
              <a:rPr lang="en-GB" dirty="0" smtClean="0"/>
              <a:t>The most important points</a:t>
            </a:r>
            <a:endParaRPr lang="en-US" dirty="0" smtClean="0"/>
          </a:p>
          <a:p>
            <a:pPr lvl="0"/>
            <a:r>
              <a:rPr lang="en-GB" dirty="0" smtClean="0"/>
              <a:t>Agreed purpose / </a:t>
            </a:r>
            <a:r>
              <a:rPr lang="en-GB" dirty="0" err="1" smtClean="0"/>
              <a:t>groundrules</a:t>
            </a:r>
            <a:endParaRPr lang="en-US" dirty="0" smtClean="0"/>
          </a:p>
          <a:p>
            <a:pPr lvl="0"/>
            <a:r>
              <a:rPr lang="en-GB" dirty="0" smtClean="0"/>
              <a:t>Good aspects ....... as well as areas for 	improvement</a:t>
            </a:r>
            <a:endParaRPr lang="en-US" dirty="0" smtClean="0"/>
          </a:p>
          <a:p>
            <a:pPr lvl="0"/>
            <a:r>
              <a:rPr lang="en-GB" dirty="0" smtClean="0"/>
              <a:t>Giving value to the receiver, not release for the giver!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Giving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57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err="1" smtClean="0"/>
              <a:t>Johari’s</a:t>
            </a:r>
            <a:r>
              <a:rPr lang="en-GB" dirty="0" smtClean="0"/>
              <a:t> Window</a:t>
            </a:r>
            <a:endParaRPr lang="en-US" dirty="0"/>
          </a:p>
        </p:txBody>
      </p:sp>
      <p:grpSp>
        <p:nvGrpSpPr>
          <p:cNvPr id="2" name="Group 28"/>
          <p:cNvGrpSpPr/>
          <p:nvPr/>
        </p:nvGrpSpPr>
        <p:grpSpPr>
          <a:xfrm>
            <a:off x="1442878" y="1858545"/>
            <a:ext cx="7369821" cy="4234751"/>
            <a:chOff x="514547" y="1354489"/>
            <a:chExt cx="7369821" cy="4234751"/>
          </a:xfrm>
        </p:grpSpPr>
        <p:sp>
          <p:nvSpPr>
            <p:cNvPr id="4" name="Rectangle 3"/>
            <p:cNvSpPr/>
            <p:nvPr/>
          </p:nvSpPr>
          <p:spPr>
            <a:xfrm>
              <a:off x="1331640" y="2204864"/>
              <a:ext cx="6552728" cy="338437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4" idx="0"/>
              <a:endCxn id="4" idx="2"/>
            </p:cNvCxnSpPr>
            <p:nvPr/>
          </p:nvCxnSpPr>
          <p:spPr>
            <a:xfrm rot="16200000" flipH="1">
              <a:off x="2915816" y="3897052"/>
              <a:ext cx="3384376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4" idx="1"/>
              <a:endCxn id="4" idx="3"/>
            </p:cNvCxnSpPr>
            <p:nvPr/>
          </p:nvCxnSpPr>
          <p:spPr>
            <a:xfrm rot="10800000" flipH="1">
              <a:off x="1331640" y="3897052"/>
              <a:ext cx="6552728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2239144" y="2636912"/>
              <a:ext cx="174438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effectLst/>
                </a:rPr>
                <a:t>Open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89061" y="2636912"/>
              <a:ext cx="165622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effectLst/>
                </a:rPr>
                <a:t>Blind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27194" y="4293096"/>
              <a:ext cx="2255746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effectLst/>
                </a:rPr>
                <a:t>Hidden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746599" y="4305870"/>
              <a:ext cx="2970942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effectLst/>
                </a:rPr>
                <a:t>Unknown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 rot="5400000">
              <a:off x="4340675" y="1196754"/>
              <a:ext cx="607859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ysClr val="windowText" lastClr="000000"/>
                  </a:solidFill>
                  <a:effectLst/>
                </a:rPr>
                <a:t>--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14547" y="3409757"/>
              <a:ext cx="607859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ysClr val="windowText" lastClr="000000"/>
                  </a:solidFill>
                  <a:effectLst/>
                </a:rPr>
                <a:t>--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3083041" y="1220559"/>
            <a:ext cx="16263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Known </a:t>
            </a:r>
          </a:p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to </a:t>
            </a:r>
            <a:r>
              <a:rPr lang="en-GB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self</a:t>
            </a:r>
            <a:endParaRPr lang="en-US" sz="3600" b="1" dirty="0">
              <a:ln w="10541" cmpd="sng">
                <a:solidFill>
                  <a:srgbClr val="2DA2BF">
                    <a:shade val="88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142236" y="1220559"/>
            <a:ext cx="214905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Unknown </a:t>
            </a:r>
          </a:p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to </a:t>
            </a:r>
            <a:r>
              <a:rPr lang="en-GB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self</a:t>
            </a:r>
            <a:endParaRPr lang="en-US" sz="3600" b="1" dirty="0">
              <a:ln w="10541" cmpd="sng">
                <a:solidFill>
                  <a:srgbClr val="2DA2BF">
                    <a:shade val="88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39334" y="2708920"/>
            <a:ext cx="192501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Known </a:t>
            </a:r>
          </a:p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to others</a:t>
            </a:r>
            <a:endParaRPr lang="en-US" sz="3600" b="1" dirty="0">
              <a:ln w="10541" cmpd="sng">
                <a:solidFill>
                  <a:srgbClr val="2DA2BF">
                    <a:shade val="88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35903" y="4676943"/>
            <a:ext cx="214905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Unknown </a:t>
            </a:r>
          </a:p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to others</a:t>
            </a:r>
            <a:endParaRPr lang="en-US" sz="3600" b="1" dirty="0">
              <a:ln w="10541" cmpd="sng">
                <a:solidFill>
                  <a:srgbClr val="2DA2BF">
                    <a:shade val="88000"/>
                    <a:satMod val="110000"/>
                  </a:srgbClr>
                </a:solidFill>
                <a:prstDash val="solid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16814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err="1" smtClean="0"/>
              <a:t>Johari’s</a:t>
            </a:r>
            <a:r>
              <a:rPr lang="en-GB" dirty="0" smtClean="0"/>
              <a:t> Window</a:t>
            </a:r>
            <a:endParaRPr lang="en-US" dirty="0"/>
          </a:p>
        </p:txBody>
      </p:sp>
      <p:grpSp>
        <p:nvGrpSpPr>
          <p:cNvPr id="2" name="Group 28"/>
          <p:cNvGrpSpPr/>
          <p:nvPr/>
        </p:nvGrpSpPr>
        <p:grpSpPr>
          <a:xfrm>
            <a:off x="1470260" y="1858543"/>
            <a:ext cx="7342439" cy="4234753"/>
            <a:chOff x="541929" y="1354487"/>
            <a:chExt cx="7342439" cy="4234753"/>
          </a:xfrm>
        </p:grpSpPr>
        <p:sp>
          <p:nvSpPr>
            <p:cNvPr id="4" name="Rectangle 3"/>
            <p:cNvSpPr/>
            <p:nvPr/>
          </p:nvSpPr>
          <p:spPr>
            <a:xfrm>
              <a:off x="1331640" y="2204864"/>
              <a:ext cx="6552728" cy="3384376"/>
            </a:xfrm>
            <a:prstGeom prst="rect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4" idx="0"/>
              <a:endCxn id="4" idx="2"/>
            </p:cNvCxnSpPr>
            <p:nvPr/>
          </p:nvCxnSpPr>
          <p:spPr>
            <a:xfrm rot="16200000" flipH="1">
              <a:off x="2915816" y="3897052"/>
              <a:ext cx="3384376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4" idx="1"/>
              <a:endCxn id="4" idx="3"/>
            </p:cNvCxnSpPr>
            <p:nvPr/>
          </p:nvCxnSpPr>
          <p:spPr>
            <a:xfrm rot="10800000" flipH="1">
              <a:off x="1331640" y="3897052"/>
              <a:ext cx="6552728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2239144" y="2636912"/>
              <a:ext cx="174438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effectLst/>
                </a:rPr>
                <a:t>Open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89061" y="2636912"/>
              <a:ext cx="165622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effectLst/>
                </a:rPr>
                <a:t>Blind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27194" y="4293096"/>
              <a:ext cx="2255746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effectLst/>
                </a:rPr>
                <a:t>Hidden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746599" y="4305870"/>
              <a:ext cx="2970942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effectLst/>
                </a:rPr>
                <a:t>Unknown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 rot="5400000">
              <a:off x="4310461" y="1196752"/>
              <a:ext cx="607859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effectLst/>
                </a:rPr>
                <a:t>--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41929" y="3435388"/>
              <a:ext cx="607859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effectLst/>
                </a:rPr>
                <a:t>--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3083041" y="1220559"/>
            <a:ext cx="16263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Known </a:t>
            </a:r>
          </a:p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to </a:t>
            </a:r>
            <a:r>
              <a:rPr lang="en-GB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self</a:t>
            </a:r>
            <a:endParaRPr lang="en-US" sz="3600" b="1" dirty="0">
              <a:ln w="10541" cmpd="sng">
                <a:solidFill>
                  <a:srgbClr val="2DA2BF">
                    <a:shade val="88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142236" y="1220559"/>
            <a:ext cx="214905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Unknown </a:t>
            </a:r>
          </a:p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to </a:t>
            </a:r>
            <a:r>
              <a:rPr lang="en-GB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self</a:t>
            </a:r>
            <a:endParaRPr lang="en-US" sz="3600" b="1" dirty="0">
              <a:ln w="10541" cmpd="sng">
                <a:solidFill>
                  <a:srgbClr val="2DA2BF">
                    <a:shade val="88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39334" y="2708920"/>
            <a:ext cx="192501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Known </a:t>
            </a:r>
          </a:p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to others</a:t>
            </a:r>
            <a:endParaRPr lang="en-US" sz="3600" b="1" dirty="0">
              <a:ln w="10541" cmpd="sng">
                <a:solidFill>
                  <a:srgbClr val="2DA2BF">
                    <a:shade val="88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35903" y="4676943"/>
            <a:ext cx="214905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Unknown </a:t>
            </a:r>
          </a:p>
          <a:p>
            <a:pPr lvl="0" algn="ctr"/>
            <a:r>
              <a:rPr lang="en-US" sz="3600" b="1" dirty="0" smtClean="0">
                <a:ln w="10541" cmpd="sng">
                  <a:solidFill>
                    <a:srgbClr val="2DA2BF">
                      <a:shade val="88000"/>
                      <a:satMod val="110000"/>
                    </a:srgbClr>
                  </a:solidFill>
                  <a:prstDash val="solid"/>
                </a:ln>
              </a:rPr>
              <a:t>to others</a:t>
            </a:r>
            <a:endParaRPr lang="en-US" sz="3600" b="1" dirty="0">
              <a:ln w="10541" cmpd="sng">
                <a:solidFill>
                  <a:srgbClr val="2DA2BF">
                    <a:shade val="88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508104" y="2708920"/>
            <a:ext cx="720080" cy="169218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508104" y="2708920"/>
            <a:ext cx="456974" cy="1656184"/>
          </a:xfrm>
          <a:prstGeom prst="rect">
            <a:avLst/>
          </a:prstGeom>
          <a:noFill/>
        </p:spPr>
        <p:txBody>
          <a:bodyPr vert="wordArtVert" wrap="square" lIns="91440" tIns="45720" rIns="91440" bIns="45720">
            <a:normAutofit fontScale="25000" lnSpcReduction="20000"/>
          </a:bodyPr>
          <a:lstStyle/>
          <a:p>
            <a:pPr algn="ctr"/>
            <a:r>
              <a:rPr lang="en-US" sz="5400" b="0" cap="none" spc="0" dirty="0" smtClean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Feed</a:t>
            </a:r>
          </a:p>
          <a:p>
            <a:pPr algn="ctr"/>
            <a:r>
              <a:rPr lang="en-US" sz="5400" b="0" cap="none" spc="0" dirty="0" smtClean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back</a:t>
            </a:r>
            <a:endParaRPr lang="en-US" sz="5400" b="0" cap="none" spc="0" dirty="0">
              <a:ln w="10160">
                <a:solidFill>
                  <a:schemeClr val="bg1"/>
                </a:solidFill>
                <a:prstDash val="solid"/>
              </a:ln>
              <a:solidFill>
                <a:srgbClr val="00B0F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147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Solicited feedback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59832" y="2348880"/>
            <a:ext cx="5472608" cy="38884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67072" y="1340768"/>
            <a:ext cx="33339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Unknown to self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2071" y="3140968"/>
            <a:ext cx="192501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Known </a:t>
            </a:r>
          </a:p>
          <a:p>
            <a:pPr algn="ctr"/>
            <a:r>
              <a:rPr lang="en-GB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</a:rPr>
              <a:t>to others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08104" y="5085184"/>
            <a:ext cx="18501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Blind</a:t>
            </a:r>
            <a:endParaRPr 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3059832" y="2348880"/>
            <a:ext cx="1872208" cy="3902577"/>
            <a:chOff x="3059832" y="2348880"/>
            <a:chExt cx="1872208" cy="3902577"/>
          </a:xfrm>
          <a:solidFill>
            <a:schemeClr val="accent6">
              <a:lumMod val="75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3059832" y="2348880"/>
              <a:ext cx="1872208" cy="38884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635896" y="2348880"/>
              <a:ext cx="792088" cy="3902577"/>
            </a:xfrm>
            <a:prstGeom prst="rect">
              <a:avLst/>
            </a:prstGeom>
            <a:grpFill/>
          </p:spPr>
          <p:txBody>
            <a:bodyPr vert="wordArtVert" wrap="square" lIns="91440" tIns="45720" rIns="91440" bIns="45720">
              <a:normAutofit fontScale="47500" lnSpcReduction="20000"/>
            </a:bodyPr>
            <a:lstStyle/>
            <a:p>
              <a:pPr algn="ctr"/>
              <a:r>
                <a:rPr lang="en-US" sz="5400" b="0" cap="none" spc="0" dirty="0" smtClean="0">
                  <a:ln w="1016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Feedback</a:t>
              </a:r>
              <a:endParaRPr lang="en-US" sz="5400" b="0" cap="none" spc="0" dirty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691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692696"/>
            <a:ext cx="7512835" cy="5634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8976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748</Words>
  <Application>Microsoft Office PowerPoint</Application>
  <PresentationFormat>On-screen Show (4:3)</PresentationFormat>
  <Paragraphs>209</Paragraphs>
  <Slides>27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1_Office Theme</vt:lpstr>
      <vt:lpstr>Giving Feedback</vt:lpstr>
      <vt:lpstr>Effective Communication</vt:lpstr>
      <vt:lpstr>The reality</vt:lpstr>
      <vt:lpstr>Feedback</vt:lpstr>
      <vt:lpstr>Giving Feedback</vt:lpstr>
      <vt:lpstr>Johari’s Window</vt:lpstr>
      <vt:lpstr>Johari’s Window</vt:lpstr>
      <vt:lpstr>Solicited feedback</vt:lpstr>
      <vt:lpstr>PowerPoint Presentation</vt:lpstr>
      <vt:lpstr>Giving Feedback</vt:lpstr>
      <vt:lpstr>Asking for feedback</vt:lpstr>
      <vt:lpstr>Receiving Feedback</vt:lpstr>
      <vt:lpstr>Receiving feedback</vt:lpstr>
      <vt:lpstr>Receiving Feedback</vt:lpstr>
      <vt:lpstr>Feedback</vt:lpstr>
      <vt:lpstr>PowerPoint Presentation</vt:lpstr>
      <vt:lpstr>Communicating Assertively</vt:lpstr>
      <vt:lpstr>Communicating Assertively</vt:lpstr>
      <vt:lpstr>Possible reactions</vt:lpstr>
      <vt:lpstr>Possible Reactions</vt:lpstr>
      <vt:lpstr>Passive, Assertive or Aggressive?</vt:lpstr>
      <vt:lpstr>Being assertive</vt:lpstr>
      <vt:lpstr>Top Tips for Assertiveness</vt:lpstr>
      <vt:lpstr>Some known techniques</vt:lpstr>
      <vt:lpstr>More known techniques</vt:lpstr>
      <vt:lpstr>In summary…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Listening &amp; Giving Feedback</dc:title>
  <dc:creator>Janice</dc:creator>
  <cp:lastModifiedBy>Janice</cp:lastModifiedBy>
  <cp:revision>26</cp:revision>
  <dcterms:created xsi:type="dcterms:W3CDTF">2014-04-01T10:28:13Z</dcterms:created>
  <dcterms:modified xsi:type="dcterms:W3CDTF">2014-04-07T15:58:36Z</dcterms:modified>
</cp:coreProperties>
</file>