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96" r:id="rId5"/>
    <p:sldId id="297" r:id="rId6"/>
    <p:sldId id="302" r:id="rId7"/>
    <p:sldId id="303" r:id="rId8"/>
    <p:sldId id="329" r:id="rId9"/>
    <p:sldId id="318" r:id="rId10"/>
    <p:sldId id="304" r:id="rId11"/>
    <p:sldId id="326" r:id="rId12"/>
    <p:sldId id="328" r:id="rId13"/>
    <p:sldId id="330" r:id="rId14"/>
    <p:sldId id="305" r:id="rId15"/>
    <p:sldId id="306" r:id="rId16"/>
    <p:sldId id="307" r:id="rId17"/>
    <p:sldId id="348" r:id="rId18"/>
    <p:sldId id="339" r:id="rId19"/>
    <p:sldId id="340" r:id="rId20"/>
    <p:sldId id="341" r:id="rId21"/>
    <p:sldId id="342" r:id="rId22"/>
    <p:sldId id="343" r:id="rId23"/>
    <p:sldId id="344" r:id="rId24"/>
    <p:sldId id="347" r:id="rId25"/>
    <p:sldId id="346" r:id="rId26"/>
    <p:sldId id="298" r:id="rId27"/>
    <p:sldId id="309" r:id="rId28"/>
    <p:sldId id="319" r:id="rId29"/>
    <p:sldId id="320" r:id="rId30"/>
    <p:sldId id="321" r:id="rId31"/>
    <p:sldId id="310" r:id="rId32"/>
    <p:sldId id="323" r:id="rId33"/>
    <p:sldId id="324" r:id="rId34"/>
    <p:sldId id="334" r:id="rId35"/>
    <p:sldId id="352" r:id="rId36"/>
    <p:sldId id="300" r:id="rId37"/>
    <p:sldId id="337" r:id="rId38"/>
    <p:sldId id="301" r:id="rId39"/>
    <p:sldId id="311" r:id="rId40"/>
    <p:sldId id="325" r:id="rId41"/>
    <p:sldId id="313" r:id="rId42"/>
    <p:sldId id="314" r:id="rId43"/>
    <p:sldId id="315" r:id="rId44"/>
    <p:sldId id="316" r:id="rId45"/>
    <p:sldId id="338" r:id="rId46"/>
    <p:sldId id="299" r:id="rId47"/>
    <p:sldId id="351" r:id="rId48"/>
    <p:sldId id="333" r:id="rId49"/>
    <p:sldId id="327" r:id="rId50"/>
    <p:sldId id="331" r:id="rId51"/>
    <p:sldId id="349" r:id="rId5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73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0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9" descr="fundal 2 pagina simpla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6"/>
          <p:cNvSpPr txBox="1">
            <a:spLocks noChangeArrowheads="1"/>
          </p:cNvSpPr>
          <p:nvPr userDrawn="1"/>
        </p:nvSpPr>
        <p:spPr bwMode="auto">
          <a:xfrm>
            <a:off x="6781800" y="64770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A2B18387-9440-4427-B454-31C48FFC422C}" type="slidenum">
              <a:rPr lang="en-US" altLang="de-DE" sz="1400" b="1">
                <a:solidFill>
                  <a:srgbClr val="FFFFFF"/>
                </a:solidFill>
                <a:cs typeface="Arial" panose="020B0604020202020204" pitchFamily="34" charset="0"/>
              </a:rPr>
              <a:pPr algn="r" eaLnBrk="1" hangingPunct="1"/>
              <a:t>‹#›</a:t>
            </a:fld>
            <a:endParaRPr lang="en-US" altLang="de-DE" sz="1400" b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77000"/>
            <a:ext cx="6096000" cy="38100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PA Governance in Eastern Europe, </a:t>
            </a:r>
            <a:r>
              <a:rPr lang="en-US" err="1"/>
              <a:t>Vilm</a:t>
            </a:r>
            <a:r>
              <a:rPr lang="en-US"/>
              <a:t>, 2-5.12.2012</a:t>
            </a:r>
          </a:p>
        </p:txBody>
      </p:sp>
    </p:spTree>
    <p:extLst>
      <p:ext uri="{BB962C8B-B14F-4D97-AF65-F5344CB8AC3E}">
        <p14:creationId xmlns:p14="http://schemas.microsoft.com/office/powerpoint/2010/main" val="4237004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6921B6-1246-4A1A-A574-E9DD80ACF156}" type="datetime1">
              <a:rPr lang="en-US" altLang="de-DE"/>
              <a:pPr/>
              <a:t>11/7/2016</a:t>
            </a:fld>
            <a:endParaRPr lang="en-US" altLang="de-D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D2B7F7-FAB8-4DCC-9265-C24769D4FECA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081657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023136-5588-4DCB-B496-939706B80020}" type="datetime1">
              <a:rPr lang="en-US" altLang="de-DE"/>
              <a:pPr/>
              <a:t>11/7/2016</a:t>
            </a:fld>
            <a:endParaRPr lang="en-US" alt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EB906-6882-479A-BB96-7F73D5CB314B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876172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D73374-70AE-468E-A47C-7E124AA10E45}" type="datetime1">
              <a:rPr lang="en-US" altLang="de-DE"/>
              <a:pPr/>
              <a:t>11/7/2016</a:t>
            </a:fld>
            <a:endParaRPr lang="en-US" alt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238AE-61EB-49A8-A476-AAEFDAE9287B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733048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65703F-3854-48FD-B373-7044F5E07996}" type="datetime1">
              <a:rPr lang="en-US" altLang="de-DE"/>
              <a:pPr/>
              <a:t>11/7/2016</a:t>
            </a:fld>
            <a:endParaRPr lang="en-US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61C852-6FEF-4053-8275-B79F3C5A760B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170833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7787B5-C82F-4DE5-AAC1-6BF555194D6A}" type="datetime1">
              <a:rPr lang="en-US" altLang="de-DE"/>
              <a:pPr/>
              <a:t>11/7/2016</a:t>
            </a:fld>
            <a:endParaRPr lang="en-US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FD0291-8DB9-490F-BB13-89CD7EE3C0BA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198004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9" descr="fundal 2 pagina simpla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 txBox="1">
            <a:spLocks noChangeArrowheads="1"/>
          </p:cNvSpPr>
          <p:nvPr userDrawn="1"/>
        </p:nvSpPr>
        <p:spPr bwMode="auto">
          <a:xfrm>
            <a:off x="6705600" y="64770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0DC54E8E-4E7C-4BF8-A11C-57B16C793698}" type="slidenum">
              <a:rPr lang="en-US" altLang="de-DE" sz="1400" b="1">
                <a:solidFill>
                  <a:srgbClr val="FFFFFF"/>
                </a:solidFill>
                <a:cs typeface="Arial" panose="020B0604020202020204" pitchFamily="34" charset="0"/>
              </a:rPr>
              <a:pPr algn="r" eaLnBrk="1" hangingPunct="1"/>
              <a:t>‹#›</a:t>
            </a:fld>
            <a:endParaRPr lang="en-US" altLang="de-DE" sz="1400" b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77000"/>
            <a:ext cx="6096000" cy="38100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PA Governance in Eastern Europe, </a:t>
            </a:r>
            <a:r>
              <a:rPr lang="en-US" err="1"/>
              <a:t>Vilm</a:t>
            </a:r>
            <a:r>
              <a:rPr lang="en-US"/>
              <a:t>, 2-5.12.2012</a:t>
            </a:r>
          </a:p>
        </p:txBody>
      </p:sp>
    </p:spTree>
    <p:extLst>
      <p:ext uri="{BB962C8B-B14F-4D97-AF65-F5344CB8AC3E}">
        <p14:creationId xmlns:p14="http://schemas.microsoft.com/office/powerpoint/2010/main" val="3369874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9" descr="fundal 2 pagina simpla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 txBox="1">
            <a:spLocks noChangeArrowheads="1"/>
          </p:cNvSpPr>
          <p:nvPr userDrawn="1"/>
        </p:nvSpPr>
        <p:spPr bwMode="auto">
          <a:xfrm>
            <a:off x="6553200" y="65532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endParaRPr lang="en-US" sz="1400" b="1" smtClean="0">
              <a:cs typeface="Arial" charset="0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 userDrawn="1"/>
        </p:nvSpPr>
        <p:spPr bwMode="auto">
          <a:xfrm>
            <a:off x="6705600" y="64770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CB86F32E-06F1-457F-808E-A163122E69C4}" type="slidenum">
              <a:rPr lang="en-US" altLang="de-DE" sz="1400" b="1">
                <a:solidFill>
                  <a:srgbClr val="FFFFFF"/>
                </a:solidFill>
                <a:cs typeface="Arial" panose="020B0604020202020204" pitchFamily="34" charset="0"/>
              </a:rPr>
              <a:pPr algn="r" eaLnBrk="1" hangingPunct="1"/>
              <a:t>‹#›</a:t>
            </a:fld>
            <a:endParaRPr lang="en-US" altLang="de-DE" sz="1400" b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Calibri" pitchFamily="34" charset="0"/>
              </a:defRPr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400"/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77000"/>
            <a:ext cx="6096000" cy="38100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PA Governance in Eastern Europe, </a:t>
            </a:r>
            <a:r>
              <a:rPr lang="en-US" err="1"/>
              <a:t>Vilm</a:t>
            </a:r>
            <a:r>
              <a:rPr lang="en-US"/>
              <a:t>, 2-5.12.2012</a:t>
            </a:r>
          </a:p>
        </p:txBody>
      </p:sp>
    </p:spTree>
    <p:extLst>
      <p:ext uri="{BB962C8B-B14F-4D97-AF65-F5344CB8AC3E}">
        <p14:creationId xmlns:p14="http://schemas.microsoft.com/office/powerpoint/2010/main" val="309994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136919-D461-4391-B276-6400DF19C683}" type="datetime1">
              <a:rPr lang="en-US" altLang="de-DE"/>
              <a:pPr/>
              <a:t>11/7/2016</a:t>
            </a:fld>
            <a:endParaRPr lang="en-US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42256-A92D-4D51-8A82-D27C4EC8070B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0899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CAE748-DAF4-47F4-952D-29FEACC9554A}" type="datetime1">
              <a:rPr lang="en-US" altLang="de-DE"/>
              <a:pPr/>
              <a:t>11/7/2016</a:t>
            </a:fld>
            <a:endParaRPr lang="en-US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D354F4-BEE2-4FC4-849D-A7C8B7BA22B6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524881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E5BF58-7235-4207-AC73-730C293E7867}" type="datetime1">
              <a:rPr lang="en-US" altLang="de-DE"/>
              <a:pPr/>
              <a:t>11/7/2016</a:t>
            </a:fld>
            <a:endParaRPr lang="en-US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F199AF-766B-4065-A8B0-D7863FB0085F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57231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9" descr="fundal 2 pagina simpla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 txBox="1">
            <a:spLocks noChangeArrowheads="1"/>
          </p:cNvSpPr>
          <p:nvPr userDrawn="1"/>
        </p:nvSpPr>
        <p:spPr bwMode="auto">
          <a:xfrm>
            <a:off x="6705600" y="64770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E0C775B2-0AFD-48A8-A291-5BBB7E479F82}" type="slidenum">
              <a:rPr lang="en-US" altLang="de-DE" sz="1400" b="1">
                <a:solidFill>
                  <a:srgbClr val="FFFFFF"/>
                </a:solidFill>
                <a:cs typeface="Arial" panose="020B0604020202020204" pitchFamily="34" charset="0"/>
              </a:rPr>
              <a:pPr algn="r" eaLnBrk="1" hangingPunct="1"/>
              <a:t>‹#›</a:t>
            </a:fld>
            <a:endParaRPr lang="en-US" altLang="de-DE" sz="1400" b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77000"/>
            <a:ext cx="6096000" cy="38100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PA Governance in Eastern Europe, </a:t>
            </a:r>
            <a:r>
              <a:rPr lang="en-US" err="1"/>
              <a:t>Vilm</a:t>
            </a:r>
            <a:r>
              <a:rPr lang="en-US"/>
              <a:t>, 2-5.12.2012</a:t>
            </a:r>
          </a:p>
        </p:txBody>
      </p:sp>
    </p:spTree>
    <p:extLst>
      <p:ext uri="{BB962C8B-B14F-4D97-AF65-F5344CB8AC3E}">
        <p14:creationId xmlns:p14="http://schemas.microsoft.com/office/powerpoint/2010/main" val="394411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8B97EC-8576-43CE-A5E9-0FCB807B5154}" type="datetime1">
              <a:rPr lang="en-US" altLang="de-DE"/>
              <a:pPr/>
              <a:t>11/7/2016</a:t>
            </a:fld>
            <a:endParaRPr lang="en-US" altLang="de-D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B6F3B5-39ED-4708-8C37-D387D3CC79BF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820576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04E1BB-4414-4535-A29E-B7A6166DE43D}" type="datetime1">
              <a:rPr lang="en-US" altLang="de-DE"/>
              <a:pPr/>
              <a:t>11/7/2016</a:t>
            </a:fld>
            <a:endParaRPr lang="en-US" altLang="de-D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FF6EA9-77C4-49B8-BF56-EC33F73E7D4B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460382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BF3D55F4-71C7-4F98-97D5-ED854AD75321}" type="datetime1">
              <a:rPr lang="en-US" altLang="de-DE"/>
              <a:pPr/>
              <a:t>11/7/2016</a:t>
            </a:fld>
            <a:endParaRPr lang="en-US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1B27F938-2103-477C-A6C5-F367425DA2E5}" type="slidenum">
              <a:rPr lang="en-US" altLang="de-DE"/>
              <a:pPr/>
              <a:t>‹#›</a:t>
            </a:fld>
            <a:endParaRPr lang="en-US" altLang="de-DE"/>
          </a:p>
        </p:txBody>
      </p:sp>
      <p:sp>
        <p:nvSpPr>
          <p:cNvPr id="1031" name="Rectangle 4"/>
          <p:cNvSpPr txBox="1">
            <a:spLocks noChangeArrowheads="1"/>
          </p:cNvSpPr>
          <p:nvPr userDrawn="1"/>
        </p:nvSpPr>
        <p:spPr bwMode="auto">
          <a:xfrm>
            <a:off x="0" y="6477000"/>
            <a:ext cx="6096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b="1" smtClean="0">
                <a:solidFill>
                  <a:schemeClr val="bg1"/>
                </a:solidFill>
                <a:latin typeface="Calibri" charset="0"/>
              </a:rPr>
              <a:t>PA Governance in Eastern Europe, Vilm, 2-5.12.2012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01" r:id="rId4"/>
    <p:sldLayoutId id="2147483902" r:id="rId5"/>
    <p:sldLayoutId id="2147483903" r:id="rId6"/>
    <p:sldLayoutId id="2147483914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09" r:id="rId13"/>
    <p:sldLayoutId id="214748391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40.1\europarc\50.%20Communications\6.%20EUROPARC%20Events\3_EUROPARC%20Conference\2016\7%20-%20Workshops\1-%20Workshop%20Presentations%20+%20flipcharts\5%20.%20We%20Manage%20nature%20regional%20parks\Document1!OLE_LINK2" TargetMode="Externa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de-DE" sz="3600" b="1" smtClean="0">
                <a:solidFill>
                  <a:srgbClr val="008000"/>
                </a:solidFill>
              </a:rPr>
              <a:t>Governance of Protected Areas in Eastern Europe</a:t>
            </a:r>
          </a:p>
        </p:txBody>
      </p:sp>
      <p:sp>
        <p:nvSpPr>
          <p:cNvPr id="16386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de-DE" smtClean="0">
                <a:solidFill>
                  <a:srgbClr val="008000"/>
                </a:solidFill>
              </a:rPr>
              <a:t>Case studies</a:t>
            </a:r>
          </a:p>
        </p:txBody>
      </p:sp>
      <p:sp>
        <p:nvSpPr>
          <p:cNvPr id="16387" name="Rectangle 4"/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smtClean="0">
                <a:solidFill>
                  <a:schemeClr val="bg1"/>
                </a:solidFill>
                <a:latin typeface="Calibri" panose="020F0502020204030204" pitchFamily="34" charset="0"/>
              </a:rPr>
              <a:t>PA Governance in Eastern Europe, Vilm, 2-5.12.2012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mtClean="0"/>
              <a:t>Logarska Dolina Landscape Park – Slovenia </a:t>
            </a: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de-DE" b="1" i="1" smtClean="0"/>
              <a:t>Management</a:t>
            </a:r>
            <a:r>
              <a:rPr lang="en-GB" altLang="de-DE" smtClean="0"/>
              <a:t>: Company - based on concession from the Municipality (delegated by the Municipality) 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de-DE" smtClean="0"/>
              <a:t>	PA management team: 1 director, 1 development programme officer, 1 ranger. </a:t>
            </a:r>
            <a:endParaRPr lang="en-US" altLang="de-DE" smtClean="0"/>
          </a:p>
          <a:p>
            <a:r>
              <a:rPr lang="en-GB" altLang="de-DE" b="1" i="1" smtClean="0"/>
              <a:t>Management activities</a:t>
            </a:r>
            <a:r>
              <a:rPr lang="en-GB" altLang="de-DE" smtClean="0"/>
              <a:t>: visitor management, including running the information centres, and guiding services, land management on the areas owned by members, development projects.</a:t>
            </a:r>
            <a:endParaRPr lang="en-US" altLang="de-DE" smtClean="0"/>
          </a:p>
          <a:p>
            <a:r>
              <a:rPr lang="en-GB" altLang="de-DE" b="1" i="1" smtClean="0"/>
              <a:t>Reporting obligations</a:t>
            </a:r>
            <a:r>
              <a:rPr lang="en-GB" altLang="de-DE" smtClean="0"/>
              <a:t>: to the General Assembly and the Municipality, informing the Ministry.</a:t>
            </a:r>
            <a:endParaRPr lang="en-US" altLang="de-DE" smtClean="0"/>
          </a:p>
          <a:p>
            <a:r>
              <a:rPr lang="en-GB" altLang="de-DE" b="1" i="1" smtClean="0"/>
              <a:t>Landowners:</a:t>
            </a:r>
            <a:r>
              <a:rPr lang="en-GB" altLang="de-DE" smtClean="0"/>
              <a:t> individuals and church </a:t>
            </a:r>
            <a:endParaRPr lang="en-US" alt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 smtClean="0"/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2662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90600" y="0"/>
            <a:ext cx="67818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0800" y="1600200"/>
            <a:ext cx="5892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 smtClean="0"/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27651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4667250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304800"/>
            <a:ext cx="44196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 smtClean="0"/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28675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smtClean="0"/>
              <a:t>Zasavica Special Nature Reserve – Serbia</a:t>
            </a:r>
            <a:endParaRPr lang="en-US" altLang="de-DE" smtClean="0"/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4953000" cy="5029200"/>
          </a:xfrm>
        </p:spPr>
        <p:txBody>
          <a:bodyPr/>
          <a:lstStyle/>
          <a:p>
            <a:r>
              <a:rPr lang="en-GB" altLang="de-DE" smtClean="0"/>
              <a:t>1.825 ha</a:t>
            </a:r>
            <a:endParaRPr lang="en-US" altLang="de-DE" smtClean="0"/>
          </a:p>
          <a:p>
            <a:r>
              <a:rPr lang="en-GB" altLang="de-DE" b="1" smtClean="0"/>
              <a:t>Managed by: </a:t>
            </a:r>
            <a:r>
              <a:rPr lang="en-GB" altLang="de-DE" smtClean="0"/>
              <a:t>Nature Conservation Movement from Sremska Mitrovica, local NGO delegated by the Government through the designation act (Decree on protection of the Special Nature Reserve, 1997)</a:t>
            </a:r>
          </a:p>
          <a:p>
            <a:endParaRPr lang="en-US" altLang="de-DE" smtClean="0"/>
          </a:p>
          <a:p>
            <a:r>
              <a:rPr lang="en-GB" altLang="de-DE" b="1" smtClean="0"/>
              <a:t>Landownership: </a:t>
            </a:r>
            <a:r>
              <a:rPr lang="en-GB" altLang="de-DE" smtClean="0"/>
              <a:t>state, public and private, territory of the administrative area of 7 communities</a:t>
            </a:r>
            <a:endParaRPr lang="en-US" altLang="de-DE" smtClean="0"/>
          </a:p>
        </p:txBody>
      </p:sp>
      <p:pic>
        <p:nvPicPr>
          <p:cNvPr id="29699" name="Picture 3" descr="P110024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1219200"/>
            <a:ext cx="3657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 descr="P110019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6300" y="228600"/>
            <a:ext cx="44577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GB" altLang="de-DE" smtClean="0"/>
              <a:t>Zasavica Special Nature Reserve – Serbia</a:t>
            </a:r>
            <a:endParaRPr lang="en-US" altLang="de-DE" smtClean="0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4495800" cy="5105400"/>
          </a:xfrm>
        </p:spPr>
        <p:txBody>
          <a:bodyPr/>
          <a:lstStyle/>
          <a:p>
            <a:r>
              <a:rPr lang="en-GB" altLang="de-DE" sz="1800" b="1" smtClean="0"/>
              <a:t>Conservation and commercial activities</a:t>
            </a:r>
            <a:r>
              <a:rPr lang="en-GB" altLang="de-DE" sz="1800" smtClean="0"/>
              <a:t>: </a:t>
            </a:r>
          </a:p>
          <a:p>
            <a:pPr lvl="1"/>
            <a:r>
              <a:rPr lang="en-GB" altLang="de-DE" sz="1800" smtClean="0"/>
              <a:t>habitat management trough grazing (local breeds)</a:t>
            </a:r>
          </a:p>
          <a:p>
            <a:pPr lvl="1"/>
            <a:r>
              <a:rPr lang="en-GB" altLang="de-DE" sz="1800" smtClean="0"/>
              <a:t>very modern camping area </a:t>
            </a:r>
          </a:p>
          <a:p>
            <a:pPr lvl="1"/>
            <a:r>
              <a:rPr lang="en-GB" altLang="de-DE" sz="1800" smtClean="0"/>
              <a:t>animal products from the farm </a:t>
            </a:r>
          </a:p>
          <a:p>
            <a:pPr lvl="1"/>
            <a:r>
              <a:rPr lang="en-GB" altLang="de-DE" sz="1800" smtClean="0"/>
              <a:t>innovative ideas help significantly the fundraising (dunkey products (milk, sausage, soap, moisturing cream). </a:t>
            </a:r>
          </a:p>
          <a:p>
            <a:pPr lvl="1">
              <a:buFont typeface="Arial" panose="020B0604020202020204" pitchFamily="34" charset="0"/>
              <a:buNone/>
            </a:pPr>
            <a:endParaRPr lang="en-US" altLang="de-DE" sz="1800" smtClean="0"/>
          </a:p>
          <a:p>
            <a:r>
              <a:rPr lang="en-GB" altLang="de-DE" sz="1800" b="1" smtClean="0"/>
              <a:t>Decision-makers: </a:t>
            </a:r>
            <a:r>
              <a:rPr lang="en-GB" altLang="de-DE" sz="1800" smtClean="0"/>
              <a:t> the NGO</a:t>
            </a:r>
            <a:r>
              <a:rPr lang="en-GB" altLang="de-DE" sz="1800" b="1" smtClean="0"/>
              <a:t> </a:t>
            </a:r>
          </a:p>
          <a:p>
            <a:endParaRPr lang="en-US" altLang="de-DE" sz="1800" smtClean="0"/>
          </a:p>
          <a:p>
            <a:r>
              <a:rPr lang="en-GB" altLang="de-DE" sz="1800" b="1" smtClean="0"/>
              <a:t>Financing</a:t>
            </a:r>
            <a:r>
              <a:rPr lang="en-GB" altLang="de-DE" sz="1800" smtClean="0"/>
              <a:t>: revenue generating commercial activities mainly associated with conservation measures,  projects and some funds from the municipalities. </a:t>
            </a:r>
            <a:endParaRPr lang="en-US" altLang="de-DE" sz="1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GB" altLang="de-DE" smtClean="0"/>
              <a:t>Zasavica Special Nature Reserve – Serbia</a:t>
            </a:r>
            <a:endParaRPr lang="en-US" altLang="de-DE" smtClean="0"/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-228600" y="1371600"/>
            <a:ext cx="5791200" cy="4525963"/>
          </a:xfrm>
        </p:spPr>
        <p:txBody>
          <a:bodyPr/>
          <a:lstStyle/>
          <a:p>
            <a:r>
              <a:rPr lang="en-GB" altLang="de-DE" b="1" smtClean="0"/>
              <a:t>Community involvement and benefits</a:t>
            </a:r>
            <a:r>
              <a:rPr lang="en-GB" altLang="de-DE" smtClean="0"/>
              <a:t>: information meetings and events, working group for planning. </a:t>
            </a:r>
          </a:p>
          <a:p>
            <a:r>
              <a:rPr lang="en-GB" altLang="de-DE" smtClean="0"/>
              <a:t>Community members </a:t>
            </a:r>
            <a:r>
              <a:rPr lang="en-US" altLang="de-DE" smtClean="0"/>
              <a:t>–</a:t>
            </a:r>
            <a:r>
              <a:rPr lang="en-GB" altLang="de-DE" smtClean="0"/>
              <a:t> processing the products commercialized by the managers, staff members are from the local communities.</a:t>
            </a:r>
            <a:endParaRPr lang="en-US" altLang="de-DE" smtClean="0"/>
          </a:p>
          <a:p>
            <a:endParaRPr lang="en-GB" altLang="de-DE" b="1" smtClean="0"/>
          </a:p>
          <a:p>
            <a:r>
              <a:rPr lang="en-GB" altLang="de-DE" b="1" smtClean="0"/>
              <a:t>Compensation payments</a:t>
            </a:r>
            <a:r>
              <a:rPr lang="en-GB" altLang="de-DE" smtClean="0"/>
              <a:t>: provided from their own resources by the managers to locals for damages produced by beavers.</a:t>
            </a:r>
            <a:endParaRPr lang="en-US" altLang="de-DE" smtClean="0"/>
          </a:p>
          <a:p>
            <a:endParaRPr lang="en-US" altLang="de-DE" smtClean="0"/>
          </a:p>
        </p:txBody>
      </p:sp>
      <p:pic>
        <p:nvPicPr>
          <p:cNvPr id="31747" name="Picture 3" descr="P110023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1447800"/>
            <a:ext cx="35814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32770" name="Content Placeholder 3" descr="P1100227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8" r="-18188"/>
          <a:stretch>
            <a:fillRect/>
          </a:stretch>
        </p:blipFill>
        <p:spPr>
          <a:xfrm>
            <a:off x="-1905000" y="0"/>
            <a:ext cx="12877800" cy="70818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mtClean="0"/>
              <a:t>Pape Nature Park - Latvia</a:t>
            </a:r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43363" cy="4525963"/>
          </a:xfrm>
        </p:spPr>
        <p:txBody>
          <a:bodyPr/>
          <a:lstStyle/>
          <a:p>
            <a:r>
              <a:rPr lang="en-US" altLang="de-DE" sz="2200" smtClean="0"/>
              <a:t>2004, 11.000 ha</a:t>
            </a:r>
          </a:p>
          <a:p>
            <a:r>
              <a:rPr lang="en-US" altLang="de-DE" sz="2200" smtClean="0"/>
              <a:t>Natura 2000 SCI and SPA, RAMSAR, IBA</a:t>
            </a:r>
          </a:p>
          <a:p>
            <a:r>
              <a:rPr lang="en-GB" altLang="de-DE" sz="2200" b="1" smtClean="0"/>
              <a:t>Landownership</a:t>
            </a:r>
            <a:r>
              <a:rPr lang="en-GB" altLang="de-DE" sz="2200" smtClean="0"/>
              <a:t>: 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de-DE" sz="2200" smtClean="0"/>
              <a:t>      mixed: almost 50% state – different institutions + 50% private - 600 private owners. </a:t>
            </a:r>
          </a:p>
          <a:p>
            <a:r>
              <a:rPr lang="en-US" altLang="de-DE" sz="2200" b="1" smtClean="0"/>
              <a:t>Management responsibility</a:t>
            </a:r>
            <a:r>
              <a:rPr lang="en-US" altLang="de-DE" sz="2200" smtClean="0"/>
              <a:t>: </a:t>
            </a:r>
            <a:r>
              <a:rPr lang="en-GB" altLang="de-DE" sz="2200" i="1" smtClean="0"/>
              <a:t>de jure</a:t>
            </a:r>
            <a:r>
              <a:rPr lang="en-GB" altLang="de-DE" sz="2200" smtClean="0"/>
              <a:t> belongs to the Nature Conservation Agency – Kurzeme Regional Office. 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de-DE" sz="2200" smtClean="0"/>
              <a:t>     Management activities: WWF</a:t>
            </a:r>
            <a:endParaRPr lang="en-US" altLang="de-DE" sz="2200" smtClean="0"/>
          </a:p>
        </p:txBody>
      </p:sp>
      <p:pic>
        <p:nvPicPr>
          <p:cNvPr id="33795" name="Picture 1" descr="E:\ProPark_Bundesamt\1. IMPLEMENTARE\field visits\poze deplasare\cybershot\DSC0446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4625" y="1643063"/>
            <a:ext cx="3643313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mtClean="0"/>
              <a:t>Pape Nature Park – Latvia 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GB" altLang="de-DE" sz="2300" b="1" smtClean="0"/>
              <a:t>CONTEXT LIMITATIONS</a:t>
            </a:r>
          </a:p>
          <a:p>
            <a:r>
              <a:rPr lang="en-GB" altLang="de-DE" sz="2300" smtClean="0"/>
              <a:t>land ownership and use rights are very divided between many actors</a:t>
            </a:r>
            <a:endParaRPr lang="en-US" altLang="de-DE" sz="2300" smtClean="0"/>
          </a:p>
          <a:p>
            <a:r>
              <a:rPr lang="en-GB" altLang="de-DE" sz="2300" smtClean="0"/>
              <a:t>for each management action on private land the landowner has to agree </a:t>
            </a:r>
            <a:endParaRPr lang="en-US" altLang="de-DE" sz="2300" smtClean="0"/>
          </a:p>
          <a:p>
            <a:r>
              <a:rPr lang="en-GB" altLang="de-DE" sz="2300" smtClean="0"/>
              <a:t>NGOs can</a:t>
            </a:r>
            <a:r>
              <a:rPr lang="en-GB" altLang="en-US" sz="2300" smtClean="0"/>
              <a:t>’</a:t>
            </a:r>
            <a:r>
              <a:rPr lang="en-GB" altLang="de-DE" sz="2300" smtClean="0"/>
              <a:t>t neither managed the state land nor buy land in Latvia </a:t>
            </a:r>
            <a:endParaRPr lang="en-US" altLang="de-DE" sz="2300" smtClean="0"/>
          </a:p>
          <a:p>
            <a:r>
              <a:rPr lang="en-GB" altLang="de-DE" sz="2300" smtClean="0"/>
              <a:t>renting land is costly and land owners are reluctant</a:t>
            </a:r>
            <a:endParaRPr lang="en-US" altLang="de-DE" sz="2300" smtClean="0"/>
          </a:p>
          <a:p>
            <a:r>
              <a:rPr lang="en-GB" altLang="de-DE" sz="2300" smtClean="0"/>
              <a:t>lack of legal mechanisms for the delegation - impossibility of signing an agreement with the Ministry of Environment</a:t>
            </a:r>
            <a:endParaRPr lang="en-US" altLang="de-DE" sz="2300" smtClean="0"/>
          </a:p>
          <a:p>
            <a:r>
              <a:rPr lang="en-GB" altLang="de-DE" sz="2300" smtClean="0"/>
              <a:t>the lack of such an agreement impedes the NGO to access funds (e.g. from EU programmes)</a:t>
            </a:r>
            <a:endParaRPr lang="en-US" altLang="de-DE" sz="2300" smtClean="0"/>
          </a:p>
          <a:p>
            <a:endParaRPr lang="en-US" alt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6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563562"/>
          </a:xfrm>
        </p:spPr>
        <p:txBody>
          <a:bodyPr/>
          <a:lstStyle/>
          <a:p>
            <a:pPr eaLnBrk="1" hangingPunct="1"/>
            <a:r>
              <a:rPr lang="en-US" altLang="de-DE" sz="2900" smtClean="0"/>
              <a:t>How was the information collected </a:t>
            </a:r>
          </a:p>
        </p:txBody>
      </p:sp>
      <p:pic>
        <p:nvPicPr>
          <p:cNvPr id="17410" name="Picture 2" descr="E:\ProPark_Bundesamt\1. IMPLEMENTARE\results\skeme si harti\project target area Caucasu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4800" y="1204913"/>
            <a:ext cx="3962400" cy="5043487"/>
          </a:xfrm>
          <a:noFill/>
        </p:spPr>
      </p:pic>
      <p:sp>
        <p:nvSpPr>
          <p:cNvPr id="17411" name="Content Placeholder 7"/>
          <p:cNvSpPr>
            <a:spLocks noGrp="1"/>
          </p:cNvSpPr>
          <p:nvPr>
            <p:ph sz="half" idx="2"/>
          </p:nvPr>
        </p:nvSpPr>
        <p:spPr>
          <a:xfrm>
            <a:off x="4419600" y="1600200"/>
            <a:ext cx="4343400" cy="4191000"/>
          </a:xfrm>
        </p:spPr>
        <p:txBody>
          <a:bodyPr/>
          <a:lstStyle/>
          <a:p>
            <a:pPr eaLnBrk="1" hangingPunct="1"/>
            <a:r>
              <a:rPr lang="en-GB" altLang="de-DE" sz="2000" smtClean="0"/>
              <a:t>study was conducted in 19 countries </a:t>
            </a:r>
          </a:p>
          <a:p>
            <a:pPr eaLnBrk="1" hangingPunct="1"/>
            <a:r>
              <a:rPr lang="en-US" altLang="de-DE" sz="2000" smtClean="0"/>
              <a:t>field visits -&gt; 54 face to face interviews in 11 countries</a:t>
            </a:r>
          </a:p>
          <a:p>
            <a:pPr lvl="1" eaLnBrk="1" hangingPunct="1"/>
            <a:r>
              <a:rPr lang="en-US" altLang="de-DE" sz="2000" smtClean="0"/>
              <a:t>National level -&gt;  16 interviews</a:t>
            </a:r>
          </a:p>
          <a:p>
            <a:pPr lvl="1" eaLnBrk="1" hangingPunct="1"/>
            <a:r>
              <a:rPr lang="en-US" altLang="de-DE" sz="2000" smtClean="0"/>
              <a:t>Protected area level -&gt; 37 case studies</a:t>
            </a:r>
          </a:p>
          <a:p>
            <a:pPr eaLnBrk="1" hangingPunct="1"/>
            <a:r>
              <a:rPr lang="en-GB" altLang="de-DE" sz="2000" smtClean="0"/>
              <a:t>questionnaires in Estonia, Lithuania, Georgia, Armenia</a:t>
            </a:r>
            <a:r>
              <a:rPr lang="en-US" altLang="de-DE" sz="2000" smtClean="0"/>
              <a:t>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de-DE" sz="2000" smtClean="0"/>
              <a:t>Skype interviews – 1 case study</a:t>
            </a:r>
          </a:p>
          <a:p>
            <a:pPr eaLnBrk="1" hangingPunct="1"/>
            <a:endParaRPr lang="en-US" altLang="de-DE" sz="2000" smtClean="0"/>
          </a:p>
          <a:p>
            <a:pPr eaLnBrk="1" hangingPunct="1"/>
            <a:r>
              <a:rPr lang="en-US" altLang="de-DE" sz="2000" smtClean="0"/>
              <a:t>desk research (less)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de-DE" sz="2000" smtClean="0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smtClean="0">
                <a:solidFill>
                  <a:schemeClr val="bg1"/>
                </a:solidFill>
                <a:latin typeface="Calibri" panose="020F0502020204030204" pitchFamily="34" charset="0"/>
              </a:rPr>
              <a:t>PA Governance in Eastern Europe, Vilm, 2-5.12.2012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mtClean="0"/>
              <a:t>Pape Nature Park - Latvia</a:t>
            </a:r>
          </a:p>
        </p:txBody>
      </p:sp>
      <p:sp>
        <p:nvSpPr>
          <p:cNvPr id="358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de-DE" b="1" smtClean="0"/>
              <a:t>SUCCESS STORIES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de-DE" smtClean="0"/>
              <a:t>WWF Latvia:</a:t>
            </a:r>
          </a:p>
          <a:p>
            <a:r>
              <a:rPr lang="en-US" altLang="de-DE" smtClean="0"/>
              <a:t>direct involvement in establishing the park </a:t>
            </a:r>
          </a:p>
          <a:p>
            <a:r>
              <a:rPr lang="en-US" altLang="de-DE" smtClean="0"/>
              <a:t>many projects in the area (in line with the management objectives)</a:t>
            </a:r>
          </a:p>
          <a:p>
            <a:r>
              <a:rPr lang="en-US" altLang="de-DE" smtClean="0"/>
              <a:t>develops the management plan </a:t>
            </a:r>
          </a:p>
          <a:p>
            <a:r>
              <a:rPr lang="en-US" altLang="de-DE" smtClean="0"/>
              <a:t>takes over the responsibility on a contract basis with landowners</a:t>
            </a:r>
          </a:p>
          <a:p>
            <a:r>
              <a:rPr lang="en-US" altLang="de-DE" smtClean="0"/>
              <a:t>contributes directly to its management: habitat restoration, conservation, tourism development , hydrological regime, etc  </a:t>
            </a:r>
          </a:p>
          <a:p>
            <a:pPr>
              <a:buFont typeface="Arial" panose="020B0604020202020204" pitchFamily="34" charset="0"/>
              <a:buNone/>
            </a:pPr>
            <a:endParaRPr lang="en-US" alt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3"/>
          <p:cNvSpPr txBox="1">
            <a:spLocks noChangeArrowheads="1"/>
          </p:cNvSpPr>
          <p:nvPr/>
        </p:nvSpPr>
        <p:spPr bwMode="auto">
          <a:xfrm>
            <a:off x="539750" y="6538913"/>
            <a:ext cx="72009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o-RO" altLang="de-DE" sz="1200">
                <a:solidFill>
                  <a:schemeClr val="bg1"/>
                </a:solidFill>
                <a:latin typeface="Calibri" panose="020F0502020204030204" pitchFamily="34" charset="0"/>
              </a:rPr>
              <a:t>PA Governance – training session Vilm, ProPark, 03.12.2012</a:t>
            </a:r>
          </a:p>
        </p:txBody>
      </p:sp>
      <p:pic>
        <p:nvPicPr>
          <p:cNvPr id="36866" name="Picture 2" descr="E:\ProPark_Bundesamt\1. IMPLEMENTARE\field visits\poze deplasare\foto governance_pt site\LAT_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8" y="71438"/>
            <a:ext cx="4071937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 descr="E:\ProPark_Bundesamt\1. IMPLEMENTARE\field visits\poze deplasare\foto governance_pt site\LAT_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8188" y="71438"/>
            <a:ext cx="4095750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3" descr="E:\ProPark_Bundesamt\1. IMPLEMENTARE\field visits\poze deplasare\cybershot\DSC0443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550" y="3429000"/>
            <a:ext cx="379095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4" descr="E:\ProPark_Bundesamt\1. IMPLEMENTARE\field visits\poze deplasare\cybershot\DSC0443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3286125"/>
            <a:ext cx="409575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 descr="E:\ProPark_Bundesamt\1. IMPLEMENTARE\field visits\poze deplasare\cybershot\DSC0446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AutoShape 6" descr="data:image/jpeg;base64,/9j/4AAQSkZJRgABAQAAAQABAAD/2wCEAAkGBhQSERUTExIVFRUWGBwZGBgYGBsYGBsYGCIaHRwYGxoaHSYeGBkjHBsYHzAgIycpLCwtHB4xNTAqNSYrLSkBCQoKDgwOGg8PGiwkHyQsLCwpLCwsLCwsLCwsLCksKSksLCksLCwsKSwpKSwpLCwpKSwsLCwsKSwsKSksLCwsLP/AABEIALUBFgMBIgACEQEDEQH/xAAbAAACAwEBAQAAAAAAAAAAAAADBAIFBgABB//EAD8QAAECBAQEAwcDAwMCBwEAAAECEQADITEEEkFRBSJhcYGRoQYTMrHB0fBCUuEUYvEHI4IVkhYzQ2NyorJT/8QAGQEAAwEBAQAAAAAAAAAAAAAAAAECAwQF/8QAKREAAgIBBAEFAAEFAQAAAAAAAAECESEDEjFBBBMUIlFhoSMyQnGBBf/aAAwDAQACEQMRAD8AreG8CWlLHK7V8NjqWpEuIYKZZBQCSNXOXXvSLVfCgwOZRawCmGlbQdEhIFXNzcmtzaPFc832YWijlcLWCGUgpU1GKe5sdDCeJ9n1y8r56gMUFw5NX2DRqJclJW6Udj8yxOlIlxATMuSUkOp6kcqQA5NdWsN+0NTdlKnhGekScnKQaswLsaCo9Q77w6ZMtaWylOg27RrOIzcMqRLkS5YKpeVyoUaoJCtSSIrDJlpocnakRNtPDKfxZRr4SkJdkmo+8DnYVgGHIdbiv00h72gxQRIXlKXNHpRyARXVibWvDPAMWSmYpWUsR7oEMAEkh8o1YPFxVrdJlRcW8lRN4PMA/wDKWAGclJDVGpgSVlwkip86PH0Cd7VrWlSPcBOZRQ7g8qnAUAewp5RVJlpuAn/t+rQTlFDbUeCllg+7p0hHG8RSiUUrC3e4Z2N70a0akt08oKhMoy1qUpIUhTAKSGUAASQTsDbpERkm+CW93BjpHtmpEkyUZ8pDcxSryLBjFYv2hahFQSPDpF6vj4nTpcmSBLQpQBmlGp0TTWlYvMMkKycySpUzKRkFAASSaUsO8dTku1/JUYNrkxcz2sIcJFCGItoxFopsTxiYqZm3v3N4+o4eclgTlfwFNDvUMYl/WJ0KesQvJjHr+TOz5JNlFQBGY9Ghc4eZ+1fkY+0Jxw/eH6Qti8aoghExIO5Dt4PDXl/gj4/IwiyfgWXNsphyXhx8OUvW+9mrGgk4NcqeB70rLoLg8rFQTrsTDhwJUhClGW93YOzk3AcHWNXrodmUGAX+lCyN2ceLRA4VaVjlAJOUDqadxeNZg8QUlQKqZjdqEsRVidWsWMV2OkBKpSkgJZY5kWYqG1HBOz9IS1rdDQpiOFrQSog/FXWoofF6doXm4M0KklnoBr9jSNJjlpQlgdN30Z2ezabgQOTiELlJTMdQDi9QQbjrr/iJWs6ugsxs6Sxyl/i9LQCYspfYFn3Pl/MXJkc6kOHDMTZQe/Tto8ILRkBDE5rvd7HyIIfrHTvsKAyEOsAsA4sXoYaKLsRQC/dvSkQlnne1EnfYecN4RPvCpKnYpqdQynB+cOTopI8XLSENckAg2pzZvA0IiXC1gJOYlgFAMLux8qEeMQxHxpTmdGlDQHSGZODAkl1WHLsTnIcb0ERJrag/0LLDsQbJsdW3O7VpAffKBYqLefZuseKJSEl71oNoJPZQcFiLi3Y9LNFLBJ6uZQaeNPKOSGN3tQffYQJ6uQHfX6+W0TViElmv0SICiJWdAT1FPnHkeEk/oKmp8RJ8kx0MZ9VazEGJqSDdtmjH+9Xuup/cdfpC6583Uq8/5jgXj/pzWbRchIqQAbZrdKGAyJyVHlWlwWZ6+T7RjlzFKoSo+JMC9ybtD9v+is3kuWR2NWL3giUlrDvGFC5gHxH/ALojMxM39669TE+2f2Fm3Xb4XPmfWISwrXLfRJH1jCLWvVSvWIy8SsfrV5mH7VvsNxvZ0wJ/WA4epFPCIr95TmHleMCqWFl1VO5cmOWaVUo7Xp60h+1/Q3G8mLm/pUnyJHpCc7CTl/EpLFwWcAuGNOzRjELP7lDziWbeYWfcw147XD/gLNkjDLEtMojMlLEVAsXpB5i1GuUu13F4w0yeUjlWs+JgH/UV2dfnDfjt5bL3s3wxBH6FdnTT1iM3imUVSoeR+sYZOIUf1nxMTMw2z+sL2v6TbNivjsvr5R4njMr9z+DfSMZlVoX8oiqYoXDQ/ax+wyXnF+IyhNlrSSBlYsNlIVR+maBzMelKUZCVBhmCmHkwiinSzMYAfT5wxPlKR8SSO8aejFUiuhlawpRICasQFFiL2jlT/iJKXINQ3xUINe0ViZpJ1iZQCCYvYkVF0x3OpT2NdXNfz0gmKw2RwCWJSpt0qAY+YY7GE0TGUCl6EN4C3mw8otsHwudOqmQsi75Fbuw6XpWJk1EtRvCKoCilOQaAdXJceVfAwvPTmlEpAJlkhYFTlVl5x0C/IkbwXGYWbLUUrlzEA3BSoNffvEJMxXvEqQAVMygwCVg0II/uHzjTA44wwGBqFvqPkRQbawfAr5xUgE1Ora/OJDDqkTagjKXyq/adDvQ+MClua0ADvuz/AMxTaaBySDYiYAp25gp3u4pcecFOLBQlIOUJdyQakl9Cd/nCy5Tks/e+1oXmhTuAco3EThme9jqcO4ua0HLT/wCxEFlSAxUGWQ7gaAgHeveK1M8kkuSe7O1WpDeHC8ylUfKWNq5bcraAiGykwWNZqKoGcbP8zADNA6RYTpL5coSQqhp6katXyhKbIBGY/E7bj+awJoGCyLVZVtHYDwjoiCoiiSdyA79bR0VYH1jMAPhG9oj71GqE92gHvQLzDbb8aBy15W/3H8I8qjGw5VJuwbwifv5QBFOlIW9+Phyk+AjlpegYeA/NYYrDomSW/T4iIr93/aYXGHJBcC2z08ukQRhQQSGoNvSDH2FhPdyRWmt6wBUqWbBPpAMRwpJq5HRq1+ceq4WA+VZ8RYRWPsCa0pAPKnu4dj3hObhkfuIPgYKOG5v/AFH8PKPJvCFbja3pFKSXYmVysNWsxLdUiBnDpOqPB4ZVwdTPEP8ApBYHKT2fp06iN1NfYhZODTqodnggwSf3JEdM4WToofnaPZXCCRZV/wDEPcvsELKwodnB7RoOF+wwmAKmLUkbAP66Qrwvh4E0JFSKqJ06dP4jd4HEcrX62HYA0/Lxl5Gs4LB6Xi+Mpu5FXI9iESy6cqgNwyv5MHlez+HN5fxDUavprv6Q2la0Z3cj4g+lLHpDGAmZ1qc0IBA2JofrHnvXm+WesvGhFcFZL9msEFuJYJOinIrtpFgpEkBKDKSybOlJbsDA5snLPFOQV1fsPGCTMNQKckmo6Q9zfLJ9OK/tSILnyrBCUkH/APmGPfleGpeHQqqQKf8AtjL1ajwvg8ShYUlQ5k3ehcQSeK0ceJBgcqGogE8UKZuVUoBL0UNvACLabhiQVoNPzTSM3OTmWxzAVJd6g0eL7hvEjkBOnK25hTkioxfKJSMe4YsfzYiF5yEZg0tA/wCCQfCkN4zAIWCpAyr1A1hGWmaSUKAKKMQa9j2MRnor4voy/t17NJWg4iU4KQARplAb8MfODMO96fnnH3UzgE+7UkqCqUrTfcR8h9peDjDTzLQSoM4zAA9XaPR8XVtbWeT5uioveilWtSiS/wCdIIpa0j5i+nTppHilqy5Q7O/iYhLex1jtOALPmBwpg5FWEHSsBiH89AL9bwJCUqLFgwPn4wwqRMSkHKlKSfiDGouCakP6xKoaYWQgg5VBQRUBTFhmcvaw1HfpEcakpDEMVMWajd9nsdWELCaQ5CwCSKVqC/MT0p5w+vFAoAWQoCgozagJJqQ+hHa8S1krchFM7Ly7b9Wvd48h2Xw9KnOdgKd+tWeOguIWz6AqSkmw8a3eJLw6aMAHNW008oTnTbuOpNiQaw2ohaRcGooS+lK669njy3ZgSXhwHr6j7RxlpLblx27x5MFio2q+n40COHJTnSugao28fiF/KFdiDe6qLXDN+eMC9yGNT5/fvDExSWNQBcuK/jQuiSxDB92618LmJ3DCLkUokuGuxBfQHSIBCtQOx2L36/xBTMUz1Znpo+keKmBySp3Ao1aw1LAUJTJTOVJa9QzjanlE0YQEPzaXb1EWGZJAdINe4619YFNnoHKwS/wqagA+ZZofqBQJGUF21Y66Via8uV3OUdOge3aGJSUa2Z3T1/D5xJMtBsSAot+GJ3lJCapILEKpY010aEscEy0k6/jRc+7TlJsdD4H+fSMXxfG5puVyw9Y6PH+cjSMLY1wcGpuSX7nr0Ao3VtY2WGk8oUoBSvk96iMRwmac1yB8usazCY6XlSm7mgFS1gVPqTD8pOz2fEoakYlgFkFIBZi9RW71hmXLAW6bGv29IX/pUqSHol9dIhIWztViz+kecz0h7ErzJC2rUeULycWKyzoAR41aAyZpZaekV85Bum5+n3ikzNxDTMQx95XmIzHYj+ItFY0LQbUDt/MVeHR/tNoLvUFJH2fyO0F4JhDMJdwhDhZNsuw/uNvWLSciXSWRyeUlCaMfd+inofAiEspyJCe/54RPHKzTVLDjmbwFgPBoewMkMHFKD6/UxEnkuKpWwOG4oQA9W+kWMqclZBF9djGexODKFqDPyuALnp3i54OOUPe47QspA0iU9BK3dVtC1dh0j5rxyZMmTVHNnIcVa2gj6Xi1nm0oYwa+GNMJYPVqsCfp3jfQnttnl/8AoYUUZxeCUQ9izszRXnDHMfn1jcSFMsJUARq5dyAmnWpMNz+HyykDKCDU0AJH1NRHXHyXHlHkUfO1yFBioMFG8NYqYooICMyUFnG9WPahjS8S4YQgFCUqTXQUuLb9oAnDTHoh0qLEtQNv1f6xp695AzcjDKQUnI5U2XUX1atL+UWc7Dpy+7IJKWIVRJHQgu7aVhifjSiZ7taCzskgAV3FLRY4lMtQKWIbV6h7E9niZ6ztWhUUCVqy+7Kagu7Pbr1f0jovJMggHKsPQVBNnfSlWp0jon1R5LPFYReRXK5uGN3zUrbS8G4bN5WIJBLvrUECGkrdkg23oa94WWs2oDqPzuY43K1QqPUqWFE5syXZINw/+RDMtXxCny0v4/XSApGYPvbq9Sx6O0DRKVrrro8S2KmNrQ9Cm45tn2t1gQlFPKkkgan5fLyiU05kgGlGaz9jpC2GmLYqKCpvM2/iFaYgs3EqSapLEgClgNaafKPETUkVJBqxGoprpe8ECeU8xf8AuqS8QWhmS7dXGmpcfjwclBPfhOUBXpU/jR3Ks8w0azWZ/nA8jVzJU1uZ46ViEuOYVLkPf0rrBQyQo2Wgaga+Xr5R4niIDgVAduVr9Nn+UDVPZeXIWIZ6kdxXenjElkZgUgONLU8YdDuhdfHCpKpZvcU0+7v5xj0kldd41mPnMlRCBYuqnprfSMlgOaZHpeKkoujfTdosUggMNan8/Lxb4LFiSh08y/TMaVPQPSKjDAzJmVPn9vzrF3IkKQtMsoyFqAhzl1L2/wAQa9cHfoYLPA4tahVQUbUYV/OnjBlYlihQJAspNMp6uRfxhrDTEZSXSMuvxN/8jZ+kAmrzkECgq7EONAx7GOFK3dHdudFmJIUQUj76weR7KzSDQCzOdv4geASFMQMp61Bh3HcWmksFMOhHiXO0OMYLmyZSm8IEngSJammrpdk7vY+Z84HiMTmUJaE5JaSKDXYnpEFYdebOoHKQA965j9GjxKQDe5Ho0RKdYSocY9t2CXgcxG35WLNGFy1jyX8gIljZmUE9mjBm19CGIkPOJ0Zwe/8ALx2GQymsA3oSD6GAHHhS2FwCknqGP1hvCrGZ7h2PiB9T6QxMY4tJGQixKS23jGLGVyCnerG9W73tG046SJatmjGrnhQcoF7g5jrTQ0vFo8fznlA5OBQzBqk1PYUPyiShXXJlFX2v2/N4KJaQks3MkqoWro0AlrSrmAL5n3qbnwIirbZwcA82UMglRsQ/Z231hmTITfM4IYjpRiNAdPCF1BCVpAehyjvSh7v5QVE+WpwUEEMCLEX+V4beAsH7lCnCpebVBO7WcVDuRCyQkFsmVi/cdjcasItZ5ykgV1+7dA5iCpiFWDbUr2cX/wAwbmBUJlALWA9CwDaX6OI6HyhKjVjsxEdF/JkB8NKzHMxJY23DN43gkpCgCy2e5I01cilYkicQAsS2pcaDY+hhv3yiUqSAc6SQLBxp6xk8cFqIlLCgASkEHalTR+n+YNJStIpYiurE6eXyj2a6EpISAkKIBGh7dbh9vOX9SysoQOYUqQO3S94z3WVtp8gcyshK2TlZjoz/AOYBKxDFwc6jQJrc621H3iyxM1LENRi7PrZqPYPCcnIRlchQsWIcjYaiv4Iapq6FtzydiEEofKx2oC9aAPuICqXLUMq0qcPuDu+zed4blkh0KWFEHYi4NK7CIDEsoOoORS2tKDUfWLyuCeBX/okkpVkJS2j2drebR03hKQkJy0FMwJDO9bsba6Q8pDh3Buzk+gGjuaREycqMz1AaqrlqmusJNhtF0AukL5kpNQaG9i3lTtHicOkHNlyk6vpoaHv1ieGmTGzHKDqxerOAfJ/LeJDECoUA+mo08mis2GOxPFSQdiFDTrTTTWMmjD+7WoG9o30xBKgzsQaggBq1Gx+pjNe0nDmOcXL+PWOrxp06ZppugfsrMlJmLWsgKSkkFVupGxaL7h2OVjlGVLKVodlKJYpsXSLkfUVj5+uWdouuAYv+lXKKTUrD6UN69GEdGppJvcelp6tLafWP/DsqVLqArKKA0D9hSEpUirkB8wp/aaeH8Rlh7VzJ81SlrGRK1AJTbKlwG3e7/eNbwyc6SSQVEB+n8/aODUdM64cFRPxZmpMmUWLh1gsAHr1BuHSLtaGeGcL/AKZALqmEfEA6iatR7gX8IqvY1JTMUk0WlRCkqqpqkMdta0jWpmD3zUIZz6fWNL24Qmk8ivtLxJUvDgyU1cUIsC9Iz4nLm5EpUwd1KG3TYfONPjpPvQQbbfKDyMBKARygEJoNPKM3KykqE5C2Cj0HyEL8QxyDLSJikoSt082pFoupjJctaK3j3BkY7CqRQKZ0HZWngbREYK8spzxdGIwc8oXlJsST5n+I1PBsSFZnLO582j51JUuUVSpoIWnkU/Q+uheNVwXFcwIP6qdqCHqQocJWarjIzS070cDWopGUWFJBdFRoBUHm0elPzSNIuc8s1qLdCNfOKBfEQS6y7pchv2h3BGx+ZhRpo8zzo1JMU/pCkp+Jn8AKmg0T9oljpKQEKDuxdv7dx1u/90GmzAzFVTU0I9dqmPPeA5VVYEm1yRY/9vyijzrB4rDu9WKSH7t02+kIrQsqqplO9mO+35SLbE8QCEF0NUVN8prqKPCmIlpM1YNOYkeZb0EUo0hSIypRUU0CioFBqwDMR8x4wuuWVEy25gphlqSUk1G8WOGVLlrlrKjqOzmmr6QTGYsB0py8qqFhmBYi4FRT1ilFclFbwnhoUVAkMNCC4Or9aR0N4mY6sySXNSABsKnffo53jou2FxQOXxpExPwKSA3MU1JLfCxYnwtFsMTLLupWUXIHmG0cmgFYzC8KsJBSrkUHCqAtTT9VUsYMvELTKChNUpdCMtBs9LGh1jNxshSLvCApJ/3M7k0LsbNQ2Lg3rW94cSHYFISCA1QAksH0f5aRj0cbUqmUuL0rVqkgAPp1pDh4+rLRy70LtZIFb3Ub7CMpaEm7RrHUS5LObMAmMxGUUUdzoetbQ5KQlgVZEEJIPepFDYs5td4yGJ4lmSKKYnwFqgHptFj/AFiVZElKlBNjmCDV+VqpsXDecbPTpZI3XwajBpUUFgks1xejAAG9yX6xWKkhXMUpYs7JYAVPL1sBC0vHJlTnGbKohysjUCwTYCldax7xLFBKUkaqN/7XDdvuIhfQOQeRIK0KNUjNy5jloAwHK5N+npAMfMD5SHKVKAYuHLve7nWIyMUAXaxBajMTU9GBLRNeJzLUQkPQim4D+sGBbgOCx6392U/CcwNQGIa+of8AKwP3PM4HIp1A0d+o00jsLxBw+RhQKdxd7dDB5KkhayLGgQ5bS1XFd+rxWCeT1SVBikgAv4eHg8L8W55YBILD7R6uSVOxOUlmuxCX+/eK7i833aCVUUwF/wA0i9JXJUVG7M3jVsWgExZIrAMVjASTHSJtGoXj06Oux/hvFAgihpbbuftG14L7Skpygl1Kv5V62J8Y+cIlOWhrBY9UhTgB9zHNraCnxydWlrOPPB9ZwsiWvErWgZViUHUm72bY6iEOH4ucjFKkLIJZwogDMgmgDajtCPsfxkEgakupRuakn1LQ97ZzlJMnFpDiUTLX/wArK6VcRwwtT2M7JO1uRsUkBDWgaprrHYCF1TcyULeigPWPJNVhoiXNFRWLHcVPY9YHhpyU0s8eY+ih1EeYaWeWgJfW0LseKML7VSEHiS0m6paT4tSPfZjDcwKrCgHXf5+kef6qcPMrFycSl2WgJJ0zy9PIiBezONyqcn4qxvqw+KZnpTtm1kpEuW6vhKgD/wAqfOM3xUmQRLNeY5dmPXqaxokTUYhORBYDydJBjOe1WKyqShQJIYAjwFKV+KM4Lo5vNVw3HshYXlzA/EE6XAAHrt9IWVPq1a1ZmIHUdvpFRM4guXyJBLEHM1D+kMNswPkYkjiCkMVN8TMeZgdtzWldo1cGeO2W2Kx5mpTn5qBNSTTmynqbxGSXPxWu12Hfx/DFPicYSXKeXM2vwJ16By8L4qYUMtBUtBST8TEBklraOPS0PZfZLZpVYQKY/uNL0ZtGrdm6ERGfhky1HKXBcOzOHI/mKfBcYyswJKspFXKczOK3qRW7w6vEhaiSS45TUcxDB36pZuoiWqCxhUhObMhdxUGo6N1oY6El4pKU1KS1Ku71odmZo6JphZ5JluAAGrl3toOlRWI4V5ajmG3Tmoz9PsYqjx1gGBoaVp4wGZ7QKL0G1a/Pxjo9Gf0Ky5wkwczJzOHtV0l7t8TAtu5hwSv9kMkE5wkDTKkA/MenSMwn2gmJs2mm0Lj2gmiyiPnrbaL9GQ1I0EhirKqWDzPo2/yNos50vKrNpmoLcoYW1BYU8oxsrGzlF0hROgA+3Y+UNSeLTklJIJGj9evi0RLRf2KzX43DpWioyA1DEkPUGr2qXjzEYMlIIymltqV7n4qxnJPHVTSlCQb0G76HoPlE5PGZqUf+WSKi1t2Gj5r9YyelIqy/mKyl1ZWrUfE75mNKiPJZSEkgAu96dh41ofpFNO446E55agD8jqNN4VmccAI5VNo5INPR4XoyYF3PxKUlNRlL3FjXd9CnziEgob6kG40B3tGfmcYDkZdhfUa93gE72hW2V2Fvl9hGq0JMVmoxOIXKWhKLFIVTQ6p/upT/ABAuIYP3ySVJIZ3cNGble0MzUAv06N4Xg/8A4nP7f0sB9YuOlKBSlRS8S4b7olze0C4LJSZozVGo3G0M8e4iZmUkWcQT2Xy+8zKZgPXSOqTa07Z0brVnYmWiVOZCiU3rcVNHi2kLlKZ0pPf679ooOM4kLnqUKAnyjyQskGrD5RDhcU2zbTntWTYcKKJCys1BU6RdgHYK7xf8aUufg1ypaRzpDOWqFJPmRmjH8G5T7tSXf4dRXY2j6Hw7CrlkAZVysjLQ7LEwc2ZJaqS7VpSOHUj87XJ6GnJShXQp7J8dTOw/uGWiZKTlIVuA1COojRcIZgafzGJ9mllOKnrmoyKUSToACST9o2XA+ZGY6nN4H4fSI1F8sFwfxLPESQrKSzC7x7hMShfwKBbaM57b8TymXJQTmIUSLBiwHc3im9l+JK96UmgelDQM5G3Tz6QthzvX+ewuv9S8MFcOJN0TEqHmx9CYxkvBlWCSR8RJqHfKNB1JMfRfarBe/wAFOl65MwbdBcd7Wj59huJZJEoFgEpcvvVh4sI1bbgq+yrUW2y89lpyimWsOAKEHarH0+UH40SqYfhb4S+hIcHxYV6QL2LmIMsgO4WrsWY/Iwj7SYxsWtCSUEoHNVnAULC9FEbu0YK3JmfmP+igYlhU1SVJUlLg1DkIUQ6nGptHuEwXO6iDLehNSbhgNyPnC/BPaBUyUZkwpQEkJU1VG4AII3Yv0tEuH41KilC6KuwrQ/uDUfz84p2jycEVSk5lAghJKqFjym1RfTxhbFYABxlLK5Rl/SEh26C1Xi1xCQkFSvichmqGFDWh2b+6FZ0xbDKHJqNK0BBG9oIy+hC+Gw+RnS7l8wDCtSx2t6QVOUJyqIfMVE6MdG6MPwRAY8LKEqFP27O7db08t4PiZSFEMGFHIFTr6nWKf6Kivm4VIUVBZL9Sb/ZmjodnZUsl8hAuzgj6946HuY6MIQ7REyrRajgE0KIy0GtqaHx+8ejgEwqykGtQNx/isen6kfszKlBKdYMma5Bo4hjF8NUlTMdh11vEJWAWpJUkE5anfu1z4Q7TGMYPihlqCrMX8YscPxQEAE2qO+3aKH3SjQJJ8IiJDdDGctOMgNNKnSwc4ahdTNXN6XJp6xYHGJzAuHJfTXoKChjEhxvEkqWo8rk9HeMpeNfY7Zs8ctKuUq5WZvQV8IgZsmgVlIFuidusY+VOL1MCEwtrC9tS5HbNhkwwoWI1Or1r26dBHowWFmkORVIYk3YD7G+8ZApJq+lXjitVfpD9F9SCzXTOAS8qQ7i72q5+JtDSAJ9nZRHNMZX6VDZ9fP5RUyffFMxfvKy8oKauxo9mYUv0gCMVMUC6iGBI77Uidk1/kMPxrhktEu/MSKO9QOb6Qb2Z4claV5mA5W8Kt4gekV0mWuZMSguQFMT+dov+N8M93hyUBilYBa7sfqQIubcYqN5Z16enem2Vs72ZBxCUuSCxU2hNxGnx/s5KQ6UJYgF+ooBfcg+cVHs3jlInBwVKYHqCWY+Xzix9qOJTJZSojMlSS42KD9in1jDUc5SUbNXGvHtf9Aq4PMDNMFQ4TbVi+zAu2wMW/szipkvFCUogg5g97O0ZjCe0qQQpyC9XqGN+1hF7wHEGZiZakuWFnsT1iakv7kc/jtqaou/9QMOc8paAzoIPgUnxoYvvZqQ0lNXJAf6faKz2z4il0SH5mJV0ew9LbGLX2TxGaXb4b9xfwjO7VHoQkt8qKT/UlkJkzQ2d1Jf+0MX8C3mIxuC4yoKCikNmFX3oGHYP2jWe2mLTMnGWwUJSRo5BJBPyT6RQpwkkOMtVV3DVYdw5PaKUo8M4dWf9S0bdeIP9MuckjllK8AAYwWGkvJlukFkjXRnPLrtXc9I2PCUBWBnIFQkm+oSQa+RjFYjgs3MtQnDKqqAA4q7hncACzdKQqXF0a+TqOSS/C59j54C1IZsilZiP3WB7sBEvaLAg4hZ0Wmp1BL7WFw/W8V3BcAqWsrzKCiol7hQoA40NW2pD/FJyp63DBRarnKRUAmlNC1dYiVbsMetqRloxXZRI/wBpSkkKIJzEEOLAUrVVughmdw8MVpBClHOqrllAE06GmlYnKQKlYawKWpcPV2oQ5gqnSUqSqjOUnejgv+khz4eR2efQuUzBeqbpfTVrv4PHYbGqeoIAqH11TD6ZwUkIKACGJVuWZ+lPlFZPwOYpKS9WABs1X8y0CVhTJ4qYnMC7E6F6XtZx33jpk4gA/DVrhqirbWHiY9MssnOxIBckuSxHkWg65IysySEkFqGr6VGjuIqkFCapilKYZvKjBhHQ3KJBdJvt18WanyjoMfQUFXNCkkA1JYmwTQHydx2jyRjGWEpuG8SDlod3Bga8W4agBUFKdhW1R6eMCw4ClEUJdydVAH0sIlED83iEpRCCkPy0FvXofWDLw0vMSkJ+IkfucXboKwjNkAy3Fwm7DMwNRvyjTpCWYy2JBLZipSTcFw3S5Lf2mGk3wUXSsFLzJUMvKXSAWq3/AOe8V2I4Uha1KyAByQw0v5Dal4nglZgakvclqCnnr6eFhMwpzlaSLg9HUSTTbb/4wrknyCKo8BlODVxQ+ShTveIyfZtCSFspRzPQ2q7jsDbeLVMpKHANW5X3qx/Nohg5TqYq5goFibFmZ+oPpFLUn9jwV03g8tSlkoYg2CQkEV0GvW5heV7PIADGrsxFWagD7H1jQJSCSGyk0NdU201LesIqwiRdRdQRUl2rzaWFPOBak/sDPz/Z9Yf9TsLNRISPN6f5jl+zq2Cg11Omwa1D5Rr/AOkBISkqUgghy7JNWat6aXrEcZwxgQoKAckHpWzdNL0i/XkBj5nBZiJZIeqhpUABTki4DkDwhKROU5JOjK6pVo3S8btUoKkKU7rCmO2UMyhq5BreFJ2FlhSFlgFoJBsGU4/7ndjGi1umin0UsnCqlIIAcJZQL1ejH1PlDOL97mSo5tQTzFzclrV5ezdIsvcMAFpBplB6jdtCXY6uWiE/ELyuKgpZrEkkmm5vGW9y5H6kqrop+DSyVmYQc/vK1YgAC/SkaLiIEySCpBJQpw1KKZJ9QnzhXhKFOpZRlAUFJd/hcBfdgEmvWG049fvFf7fIdLuCQgeRZ20HSCcrkb+4ezZWCgxXAZSbAENUOymookdgdY0v+nuBCJqmZgkeZZuxYCkQmIQFJURQ/GG/VcMOoFoJgOICSAUmhoqlSXJc1qTQeEJTdUzPSmoytlT7QYZfvJuJzE5pinBL1CqAACqUoSCdnEa72LxH+0pJoQ4f88vCMjP4jLXUpYVs4GZRJJ70SO3eLLheN9371KFgGgr8NXcnUMA9NWgfGS9PWUZNkcZg1TcRMOZKfeqUUuHoLC/rWw3hFODUnKCU581Wq4amY6BwfAw9I+NLM4DgB3d9BZ2bzhHHySDsQoKG2Vy47ufmIhmEpW7L7gXFJUqUuWoq50lwKnmBBPnbvFDhVnMKgsChVGUQXIKh8JI3Z4cwqUkkdWSWa5Dp7Gt++kV8iUoK5gcwUokJAagcDqGg3FS1HJK+hrCT0JJBU9tqt8SXvWkTnHKHKqsHN6GhHep9IrwnOQymAe2ig/MTsSQkR7KnGWaqJFm1US49APWDaZ2WM+WkoC0kMoaCxBS99a6wqZAB/S5qXfNajOWuBEVLStQQeUB+lacz6mzvBJvO5oCBlLCxLP3se0CxgLOC0FL2YPspr+IqKddYmDlABLlQoRV7W6s/rEOHSkqPxEUysQ+bUnoH36wVOGYMoPVTMHZgT3ciBjBhQqCHUC7t3YA70q4uIjIkBSSogBL8wFy9yGozU/46wHGSCA5FU/EAWqz+Iv4wGTxDMMpzirgNQksR9TFU6wFkpssynCQ/NvYX21joKnJMd15LGt7D6B/GOh5EVyipISUkFNRlNDlvpep9BDM/HZGykOHT5kl+upeB4ThxUsEgFIcgbBn9B8j0gsjhgBUkAkcuYmgTdxs9/ONHRAXhmIE1bLC0sXzpIBcsKjUXdv2wObKoSpbmiTlq5A0G5Bbo57GCsQqXly1Sw2eqqHyNQdwInhwhKgqiWUwNswcB2fet7E9ITxlBYDCT1C4Sl7oe6S7WsaKptFjMxASQkElgwepIcP6+kR4zIEpY5RmIC1MX1UB4uCH+8HTiRyqYftJDhna++1doiT7ArJuNJmtld0gPa7E9m5vOLNGIpmYGzH+5Ru4LHv1EIY3CsqpH+2CAx+In1IbfYwDBKUUKWgJUMxSQP0m7gHz/ACratYGPTsT8ak1ccwcAuBVQ2atuke4QglQUzk5ksaUIJL9/Ou0eYNIQkKAzZgMwNqBiPlf93eOWmWQmqgFjLQ15WCtGDMNLNWE1WAH8POOUoFipQB3qWA1PLXwiGMxgUAkKsBerAgjMm4VWnVoTXJWhIQFAsTo5tRzu5HZzvFfPmTEyg6TmzJoA9KFx1D+sSoWx5LyVhyTRQZn1NrpHk/jB52LQoBCgEp8OVy7HQEv84D/1BghQTZKr3zO3fp4wriJIWDmcEgAAO4Ls7d6xDTCw2IQlSQ6iWVlKms5JPy9YXw8sEEZuZLEBtGrd6ZgbfSHZRSlZGV3AcfpUwIboTWvaKVaDldyCFGlaBe1a2Nt3i48CstJRITlWqjkpLVyk1FL0e/SCJJQrMVhWYU1IPy/Sd79YRxsjOnMkh3cVsgAUZtnPprAp6TL92K0yhNmPxOrYsWp94pRsqx6diVhQJbMC700LuNjp0DbxP+kIlpKBmawFXYJU3RxQdoqlylrCshcs6Xo6j+k7Ej5GIYTiq5SqgihS7OKtqNDbXWHtfQDM2WAHpVS1A6D4aZegB8oIp0pWt/ho6S4uaqerC3hC8+ePdqCk6ghrNR2vQ0fypDvCcSFkmZyuPAhqk9akecDugOxU3KUkAgEJroHYerN6QH+pcZFKZ6As9qklxYu3rElYhCjlQSwLgtrchtBQ/OIf1yVTPizJ1AsSRboX8PokvweCOGxWSZ8Qyu4a2nawIPlFgrGhzmuHL2BS+vqOkK+8QlKUKYsRpUOL7A1PmYjPmhSlsoB3YKa5tXYmsS1YromqanmowJILWDAHTxP+ISmT3SDUELINBaqfB39YNw5ilQZwog9GSAHbuoxMS0qBSPidKtquS2/xN6Q1h5Ang8EycwVzAPoXBuD0rePE8PUlCtVOLb3vsWAhiXJAlpY3J6BhVvn6dIj/AFuUlJoxo+qereb9YLFgowucFM5DhrfpdhekW+Dx4UlCiSQV5a6ghqpsNfMQXGLSCkluYBQNbEm/l8oFhwkBjQMS5oCC9P56Q7voFgYxeKzpGZ2ZTG6e4pu3nCqJYJoKsACXfK+vgG/4mPBiEsJKkmgIYeZbSnqzRNGKBdKk82Zx6hz3qw6wVbGCm4EFnBzXJGxt479hHROfi0hTk0tWpcNcG0dE3IMCWHxCkrSxOvk7/nhFlISfeKDukjOUmrs1Hvrc/WOjouRIOfhwpCkWKkqGYf2lJfxYQtJlOirMQaEfsKQNfGOjoE8AP+4946VGyQklqmmej2q9PrFVhwUlCXLLWhJ/5Akn0jo6Ji7BDsiaSsIVzW5rEu9PmNjtEcHMyKCWBSpRSQ24oe4tHR0UwPcC5mN+lSmIb93MT308YktDJCP0hdWo7gKNb/qIaOjojsaB4mQZS1JzFQAPiDp0jzAzlmeuXmoAGpuz+NfSOjo1ir5EMqZwkjRSg1AyFA5SNXZn6webiRNmLdIGRNG6kmOjoihg8ThWBU5dR8ru35SIlOZSif3hhsUlvItbvHR0JcCCYEWB/cpPgC3yECxUlM1AdIBZNdXDB/F46OhXTGFmcPBlzFAtpauhB7hyLRUnB5pQU/4Xpe1D5x0dGkWU0OScClSFqP8A6aQptC4JI6eum0eqTmUqVUJLM105qM7aU7x0dADIcJkDOhnAJJvqohF9Wd/CA4rBiWpJTRlBI9A/U3849joTb3Ek+IYcOpO4cHYjXr8RirXPKSNaIJfc0P18zHR0VB2Jj4me7QpndgHfRWnoIYRLb3ahQqK0nsMlB3cx0dEAjz3lQgAgpJyqeoY5T3cGPF6PV8orsR9mHgI6OiWCB8ZWyU7ywyT0KgzjVsxhU4jnymtCkVZgCzNtq0dHRtHKK7LZckpASDXKTmarHRjQd4rVTjmfY+JtrpRXpHkdA1QMCslYTmJJIJfWhYDy+Qjo6OiGS+T/2Q=="/>
          <p:cNvSpPr>
            <a:spLocks noChangeAspect="1" noChangeArrowheads="1"/>
          </p:cNvSpPr>
          <p:nvPr/>
        </p:nvSpPr>
        <p:spPr bwMode="auto">
          <a:xfrm>
            <a:off x="155575" y="-822325"/>
            <a:ext cx="26479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de-DE" altLang="de-DE" sz="1800"/>
          </a:p>
        </p:txBody>
      </p:sp>
      <p:sp>
        <p:nvSpPr>
          <p:cNvPr id="37891" name="AutoShape 8" descr="data:image/jpeg;base64,/9j/4AAQSkZJRgABAQAAAQABAAD/2wCEAAkGBhQSERUTExIVFRUWGBwZGBgYGBsYGBsYGCIaHRwYGxoaHSYeGBkjHBsYHzAgIycpLCwtHB4xNTAqNSYrLSkBCQoKDgwOGg8PGiwkHyQsLCwpLCwsLCwsLCwsLCksKSksLCksLCwsKSwpKSwpLCwpKSwsLCwsKSwsKSksLCwsLP/AABEIALUBFgMBIgACEQEDEQH/xAAbAAACAwEBAQAAAAAAAAAAAAADBAIFBgABB//EAD8QAAECBAQEAwcDAwMCBwEAAAECEQADITEEEkFRBSJhcYGRoQYTMrHB0fBCUuEUYvEHI4IVkhYzQ2NyorJT/8QAGQEAAwEBAQAAAAAAAAAAAAAAAAECAwQF/8QAKREAAgIBBAEFAAEFAQAAAAAAAAECESEDEjFBBBMUIlFhoSMyQnGBBf/aAAwDAQACEQMRAD8AreG8CWlLHK7V8NjqWpEuIYKZZBQCSNXOXXvSLVfCgwOZRawCmGlbQdEhIFXNzcmtzaPFc832YWijlcLWCGUgpU1GKe5sdDCeJ9n1y8r56gMUFw5NX2DRqJclJW6Udj8yxOlIlxATMuSUkOp6kcqQA5NdWsN+0NTdlKnhGekScnKQaswLsaCo9Q77w6ZMtaWylOg27RrOIzcMqRLkS5YKpeVyoUaoJCtSSIrDJlpocnakRNtPDKfxZRr4SkJdkmo+8DnYVgGHIdbiv00h72gxQRIXlKXNHpRyARXVibWvDPAMWSmYpWUsR7oEMAEkh8o1YPFxVrdJlRcW8lRN4PMA/wDKWAGclJDVGpgSVlwkip86PH0Cd7VrWlSPcBOZRQ7g8qnAUAewp5RVJlpuAn/t+rQTlFDbUeCllg+7p0hHG8RSiUUrC3e4Z2N70a0akt08oKhMoy1qUpIUhTAKSGUAASQTsDbpERkm+CW93BjpHtmpEkyUZ8pDcxSryLBjFYv2hahFQSPDpF6vj4nTpcmSBLQpQBmlGp0TTWlYvMMkKycySpUzKRkFAASSaUsO8dTku1/JUYNrkxcz2sIcJFCGItoxFopsTxiYqZm3v3N4+o4eclgTlfwFNDvUMYl/WJ0KesQvJjHr+TOz5JNlFQBGY9Ghc4eZ+1fkY+0Jxw/eH6Qti8aoghExIO5Dt4PDXl/gj4/IwiyfgWXNsphyXhx8OUvW+9mrGgk4NcqeB70rLoLg8rFQTrsTDhwJUhClGW93YOzk3AcHWNXrodmUGAX+lCyN2ceLRA4VaVjlAJOUDqadxeNZg8QUlQKqZjdqEsRVidWsWMV2OkBKpSkgJZY5kWYqG1HBOz9IS1rdDQpiOFrQSog/FXWoofF6doXm4M0KklnoBr9jSNJjlpQlgdN30Z2ezabgQOTiELlJTMdQDi9QQbjrr/iJWs6ugsxs6Sxyl/i9LQCYspfYFn3Pl/MXJkc6kOHDMTZQe/Tto8ILRkBDE5rvd7HyIIfrHTvsKAyEOsAsA4sXoYaKLsRQC/dvSkQlnne1EnfYecN4RPvCpKnYpqdQynB+cOTopI8XLSENckAg2pzZvA0IiXC1gJOYlgFAMLux8qEeMQxHxpTmdGlDQHSGZODAkl1WHLsTnIcb0ERJrag/0LLDsQbJsdW3O7VpAffKBYqLefZuseKJSEl71oNoJPZQcFiLi3Y9LNFLBJ6uZQaeNPKOSGN3tQffYQJ6uQHfX6+W0TViElmv0SICiJWdAT1FPnHkeEk/oKmp8RJ8kx0MZ9VazEGJqSDdtmjH+9Xuup/cdfpC6583Uq8/5jgXj/pzWbRchIqQAbZrdKGAyJyVHlWlwWZ6+T7RjlzFKoSo+JMC9ybtD9v+is3kuWR2NWL3giUlrDvGFC5gHxH/ALojMxM39669TE+2f2Fm3Xb4XPmfWISwrXLfRJH1jCLWvVSvWIy8SsfrV5mH7VvsNxvZ0wJ/WA4epFPCIr95TmHleMCqWFl1VO5cmOWaVUo7Xp60h+1/Q3G8mLm/pUnyJHpCc7CTl/EpLFwWcAuGNOzRjELP7lDziWbeYWfcw147XD/gLNkjDLEtMojMlLEVAsXpB5i1GuUu13F4w0yeUjlWs+JgH/UV2dfnDfjt5bL3s3wxBH6FdnTT1iM3imUVSoeR+sYZOIUf1nxMTMw2z+sL2v6TbNivjsvr5R4njMr9z+DfSMZlVoX8oiqYoXDQ/ax+wyXnF+IyhNlrSSBlYsNlIVR+maBzMelKUZCVBhmCmHkwiinSzMYAfT5wxPlKR8SSO8aejFUiuhlawpRICasQFFiL2jlT/iJKXINQ3xUINe0ViZpJ1iZQCCYvYkVF0x3OpT2NdXNfz0gmKw2RwCWJSpt0qAY+YY7GE0TGUCl6EN4C3mw8otsHwudOqmQsi75Fbuw6XpWJk1EtRvCKoCilOQaAdXJceVfAwvPTmlEpAJlkhYFTlVl5x0C/IkbwXGYWbLUUrlzEA3BSoNffvEJMxXvEqQAVMygwCVg0II/uHzjTA44wwGBqFvqPkRQbawfAr5xUgE1Ora/OJDDqkTagjKXyq/adDvQ+MClua0ADvuz/AMxTaaBySDYiYAp25gp3u4pcecFOLBQlIOUJdyQakl9Cd/nCy5Tks/e+1oXmhTuAco3EThme9jqcO4ua0HLT/wCxEFlSAxUGWQ7gaAgHeveK1M8kkuSe7O1WpDeHC8ylUfKWNq5bcraAiGykwWNZqKoGcbP8zADNA6RYTpL5coSQqhp6katXyhKbIBGY/E7bj+awJoGCyLVZVtHYDwjoiCoiiSdyA79bR0VYH1jMAPhG9oj71GqE92gHvQLzDbb8aBy15W/3H8I8qjGw5VJuwbwifv5QBFOlIW9+Phyk+AjlpegYeA/NYYrDomSW/T4iIr93/aYXGHJBcC2z08ukQRhQQSGoNvSDH2FhPdyRWmt6wBUqWbBPpAMRwpJq5HRq1+ceq4WA+VZ8RYRWPsCa0pAPKnu4dj3hObhkfuIPgYKOG5v/AFH8PKPJvCFbja3pFKSXYmVysNWsxLdUiBnDpOqPB4ZVwdTPEP8ApBYHKT2fp06iN1NfYhZODTqodnggwSf3JEdM4WToofnaPZXCCRZV/wDEPcvsELKwodnB7RoOF+wwmAKmLUkbAP66Qrwvh4E0JFSKqJ06dP4jd4HEcrX62HYA0/Lxl5Gs4LB6Xi+Mpu5FXI9iESy6cqgNwyv5MHlez+HN5fxDUavprv6Q2la0Z3cj4g+lLHpDGAmZ1qc0IBA2JofrHnvXm+WesvGhFcFZL9msEFuJYJOinIrtpFgpEkBKDKSybOlJbsDA5snLPFOQV1fsPGCTMNQKckmo6Q9zfLJ9OK/tSILnyrBCUkH/APmGPfleGpeHQqqQKf8AtjL1ajwvg8ShYUlQ5k3ehcQSeK0ceJBgcqGogE8UKZuVUoBL0UNvACLabhiQVoNPzTSM3OTmWxzAVJd6g0eL7hvEjkBOnK25hTkioxfKJSMe4YsfzYiF5yEZg0tA/wCCQfCkN4zAIWCpAyr1A1hGWmaSUKAKKMQa9j2MRnor4voy/t17NJWg4iU4KQARplAb8MfODMO96fnnH3UzgE+7UkqCqUrTfcR8h9peDjDTzLQSoM4zAA9XaPR8XVtbWeT5uioveilWtSiS/wCdIIpa0j5i+nTppHilqy5Q7O/iYhLex1jtOALPmBwpg5FWEHSsBiH89AL9bwJCUqLFgwPn4wwqRMSkHKlKSfiDGouCakP6xKoaYWQgg5VBQRUBTFhmcvaw1HfpEcakpDEMVMWajd9nsdWELCaQ5CwCSKVqC/MT0p5w+vFAoAWQoCgozagJJqQ+hHa8S1krchFM7Ly7b9Wvd48h2Xw9KnOdgKd+tWeOguIWz6AqSkmw8a3eJLw6aMAHNW008oTnTbuOpNiQaw2ohaRcGooS+lK669njy3ZgSXhwHr6j7RxlpLblx27x5MFio2q+n40COHJTnSugao28fiF/KFdiDe6qLXDN+eMC9yGNT5/fvDExSWNQBcuK/jQuiSxDB92618LmJ3DCLkUokuGuxBfQHSIBCtQOx2L36/xBTMUz1Znpo+keKmBySp3Ao1aw1LAUJTJTOVJa9QzjanlE0YQEPzaXb1EWGZJAdINe4619YFNnoHKwS/wqagA+ZZofqBQJGUF21Y66Via8uV3OUdOge3aGJSUa2Z3T1/D5xJMtBsSAot+GJ3lJCapILEKpY010aEscEy0k6/jRc+7TlJsdD4H+fSMXxfG5puVyw9Y6PH+cjSMLY1wcGpuSX7nr0Ao3VtY2WGk8oUoBSvk96iMRwmac1yB8usazCY6XlSm7mgFS1gVPqTD8pOz2fEoakYlgFkFIBZi9RW71hmXLAW6bGv29IX/pUqSHol9dIhIWztViz+kecz0h7ErzJC2rUeULycWKyzoAR41aAyZpZaekV85Bum5+n3ikzNxDTMQx95XmIzHYj+ItFY0LQbUDt/MVeHR/tNoLvUFJH2fyO0F4JhDMJdwhDhZNsuw/uNvWLSciXSWRyeUlCaMfd+inofAiEspyJCe/54RPHKzTVLDjmbwFgPBoewMkMHFKD6/UxEnkuKpWwOG4oQA9W+kWMqclZBF9djGexODKFqDPyuALnp3i54OOUPe47QspA0iU9BK3dVtC1dh0j5rxyZMmTVHNnIcVa2gj6Xi1nm0oYwa+GNMJYPVqsCfp3jfQnttnl/8AoYUUZxeCUQ9izszRXnDHMfn1jcSFMsJUARq5dyAmnWpMNz+HyykDKCDU0AJH1NRHXHyXHlHkUfO1yFBioMFG8NYqYooICMyUFnG9WPahjS8S4YQgFCUqTXQUuLb9oAnDTHoh0qLEtQNv1f6xp695AzcjDKQUnI5U2XUX1atL+UWc7Dpy+7IJKWIVRJHQgu7aVhifjSiZ7taCzskgAV3FLRY4lMtQKWIbV6h7E9niZ6ztWhUUCVqy+7Kagu7Pbr1f0jovJMggHKsPQVBNnfSlWp0jon1R5LPFYReRXK5uGN3zUrbS8G4bN5WIJBLvrUECGkrdkg23oa94WWs2oDqPzuY43K1QqPUqWFE5syXZINw/+RDMtXxCny0v4/XSApGYPvbq9Sx6O0DRKVrrro8S2KmNrQ9Cm45tn2t1gQlFPKkkgan5fLyiU05kgGlGaz9jpC2GmLYqKCpvM2/iFaYgs3EqSapLEgClgNaafKPETUkVJBqxGoprpe8ECeU8xf8AuqS8QWhmS7dXGmpcfjwclBPfhOUBXpU/jR3Ks8w0azWZ/nA8jVzJU1uZ46ViEuOYVLkPf0rrBQyQo2Wgaga+Xr5R4niIDgVAduVr9Nn+UDVPZeXIWIZ6kdxXenjElkZgUgONLU8YdDuhdfHCpKpZvcU0+7v5xj0kldd41mPnMlRCBYuqnprfSMlgOaZHpeKkoujfTdosUggMNan8/Lxb4LFiSh08y/TMaVPQPSKjDAzJmVPn9vzrF3IkKQtMsoyFqAhzl1L2/wAQa9cHfoYLPA4tahVQUbUYV/OnjBlYlihQJAspNMp6uRfxhrDTEZSXSMuvxN/8jZ+kAmrzkECgq7EONAx7GOFK3dHdudFmJIUQUj76weR7KzSDQCzOdv4geASFMQMp61Bh3HcWmksFMOhHiXO0OMYLmyZSm8IEngSJammrpdk7vY+Z84HiMTmUJaE5JaSKDXYnpEFYdebOoHKQA965j9GjxKQDe5Ho0RKdYSocY9t2CXgcxG35WLNGFy1jyX8gIljZmUE9mjBm19CGIkPOJ0Zwe/8ALx2GQymsA3oSD6GAHHhS2FwCknqGP1hvCrGZ7h2PiB9T6QxMY4tJGQixKS23jGLGVyCnerG9W73tG046SJatmjGrnhQcoF7g5jrTQ0vFo8fznlA5OBQzBqk1PYUPyiShXXJlFX2v2/N4KJaQks3MkqoWro0AlrSrmAL5n3qbnwIirbZwcA82UMglRsQ/Z231hmTITfM4IYjpRiNAdPCF1BCVpAehyjvSh7v5QVE+WpwUEEMCLEX+V4beAsH7lCnCpebVBO7WcVDuRCyQkFsmVi/cdjcasItZ5ykgV1+7dA5iCpiFWDbUr2cX/wAwbmBUJlALWA9CwDaX6OI6HyhKjVjsxEdF/JkB8NKzHMxJY23DN43gkpCgCy2e5I01cilYkicQAsS2pcaDY+hhv3yiUqSAc6SQLBxp6xk8cFqIlLCgASkEHalTR+n+YNJStIpYiurE6eXyj2a6EpISAkKIBGh7dbh9vOX9SysoQOYUqQO3S94z3WVtp8gcyshK2TlZjoz/AOYBKxDFwc6jQJrc621H3iyxM1LENRi7PrZqPYPCcnIRlchQsWIcjYaiv4Iapq6FtzydiEEofKx2oC9aAPuICqXLUMq0qcPuDu+zed4blkh0KWFEHYi4NK7CIDEsoOoORS2tKDUfWLyuCeBX/okkpVkJS2j2drebR03hKQkJy0FMwJDO9bsba6Q8pDh3Buzk+gGjuaREycqMz1AaqrlqmusJNhtF0AukL5kpNQaG9i3lTtHicOkHNlyk6vpoaHv1ieGmTGzHKDqxerOAfJ/LeJDECoUA+mo08mis2GOxPFSQdiFDTrTTTWMmjD+7WoG9o30xBKgzsQaggBq1Gx+pjNe0nDmOcXL+PWOrxp06ZppugfsrMlJmLWsgKSkkFVupGxaL7h2OVjlGVLKVodlKJYpsXSLkfUVj5+uWdouuAYv+lXKKTUrD6UN69GEdGppJvcelp6tLafWP/DsqVLqArKKA0D9hSEpUirkB8wp/aaeH8Rlh7VzJ81SlrGRK1AJTbKlwG3e7/eNbwyc6SSQVEB+n8/aODUdM64cFRPxZmpMmUWLh1gsAHr1BuHSLtaGeGcL/AKZALqmEfEA6iatR7gX8IqvY1JTMUk0WlRCkqqpqkMdta0jWpmD3zUIZz6fWNL24Qmk8ivtLxJUvDgyU1cUIsC9Iz4nLm5EpUwd1KG3TYfONPjpPvQQbbfKDyMBKARygEJoNPKM3KykqE5C2Cj0HyEL8QxyDLSJikoSt082pFoupjJctaK3j3BkY7CqRQKZ0HZWngbREYK8spzxdGIwc8oXlJsST5n+I1PBsSFZnLO582j51JUuUVSpoIWnkU/Q+uheNVwXFcwIP6qdqCHqQocJWarjIzS070cDWopGUWFJBdFRoBUHm0elPzSNIuc8s1qLdCNfOKBfEQS6y7pchv2h3BGx+ZhRpo8zzo1JMU/pCkp+Jn8AKmg0T9oljpKQEKDuxdv7dx1u/90GmzAzFVTU0I9dqmPPeA5VVYEm1yRY/9vyijzrB4rDu9WKSH7t02+kIrQsqqplO9mO+35SLbE8QCEF0NUVN8prqKPCmIlpM1YNOYkeZb0EUo0hSIypRUU0CioFBqwDMR8x4wuuWVEy25gphlqSUk1G8WOGVLlrlrKjqOzmmr6QTGYsB0py8qqFhmBYi4FRT1ilFclFbwnhoUVAkMNCC4Or9aR0N4mY6sySXNSABsKnffo53jou2FxQOXxpExPwKSA3MU1JLfCxYnwtFsMTLLupWUXIHmG0cmgFYzC8KsJBSrkUHCqAtTT9VUsYMvELTKChNUpdCMtBs9LGh1jNxshSLvCApJ/3M7k0LsbNQ2Lg3rW94cSHYFISCA1QAksH0f5aRj0cbUqmUuL0rVqkgAPp1pDh4+rLRy70LtZIFb3Ub7CMpaEm7RrHUS5LObMAmMxGUUUdzoetbQ5KQlgVZEEJIPepFDYs5td4yGJ4lmSKKYnwFqgHptFj/AFiVZElKlBNjmCDV+VqpsXDecbPTpZI3XwajBpUUFgks1xejAAG9yX6xWKkhXMUpYs7JYAVPL1sBC0vHJlTnGbKohysjUCwTYCldax7xLFBKUkaqN/7XDdvuIhfQOQeRIK0KNUjNy5jloAwHK5N+npAMfMD5SHKVKAYuHLve7nWIyMUAXaxBajMTU9GBLRNeJzLUQkPQim4D+sGBbgOCx6392U/CcwNQGIa+of8AKwP3PM4HIp1A0d+o00jsLxBw+RhQKdxd7dDB5KkhayLGgQ5bS1XFd+rxWCeT1SVBikgAv4eHg8L8W55YBILD7R6uSVOxOUlmuxCX+/eK7i833aCVUUwF/wA0i9JXJUVG7M3jVsWgExZIrAMVjASTHSJtGoXj06Oux/hvFAgihpbbuftG14L7Skpygl1Kv5V62J8Y+cIlOWhrBY9UhTgB9zHNraCnxydWlrOPPB9ZwsiWvErWgZViUHUm72bY6iEOH4ucjFKkLIJZwogDMgmgDajtCPsfxkEgakupRuakn1LQ97ZzlJMnFpDiUTLX/wArK6VcRwwtT2M7JO1uRsUkBDWgaprrHYCF1TcyULeigPWPJNVhoiXNFRWLHcVPY9YHhpyU0s8eY+ih1EeYaWeWgJfW0LseKML7VSEHiS0m6paT4tSPfZjDcwKrCgHXf5+kef6qcPMrFycSl2WgJJ0zy9PIiBezONyqcn4qxvqw+KZnpTtm1kpEuW6vhKgD/wAqfOM3xUmQRLNeY5dmPXqaxokTUYhORBYDydJBjOe1WKyqShQJIYAjwFKV+KM4Lo5vNVw3HshYXlzA/EE6XAAHrt9IWVPq1a1ZmIHUdvpFRM4guXyJBLEHM1D+kMNswPkYkjiCkMVN8TMeZgdtzWldo1cGeO2W2Kx5mpTn5qBNSTTmynqbxGSXPxWu12Hfx/DFPicYSXKeXM2vwJ16By8L4qYUMtBUtBST8TEBklraOPS0PZfZLZpVYQKY/uNL0ZtGrdm6ERGfhky1HKXBcOzOHI/mKfBcYyswJKspFXKczOK3qRW7w6vEhaiSS45TUcxDB36pZuoiWqCxhUhObMhdxUGo6N1oY6El4pKU1KS1Ku71odmZo6JphZ5JluAAGrl3toOlRWI4V5ajmG3Tmoz9PsYqjx1gGBoaVp4wGZ7QKL0G1a/Pxjo9Gf0Ky5wkwczJzOHtV0l7t8TAtu5hwSv9kMkE5wkDTKkA/MenSMwn2gmJs2mm0Lj2gmiyiPnrbaL9GQ1I0EhirKqWDzPo2/yNos50vKrNpmoLcoYW1BYU8oxsrGzlF0hROgA+3Y+UNSeLTklJIJGj9evi0RLRf2KzX43DpWioyA1DEkPUGr2qXjzEYMlIIymltqV7n4qxnJPHVTSlCQb0G76HoPlE5PGZqUf+WSKi1t2Gj5r9YyelIqy/mKyl1ZWrUfE75mNKiPJZSEkgAu96dh41ofpFNO446E55agD8jqNN4VmccAI5VNo5INPR4XoyYF3PxKUlNRlL3FjXd9CnziEgob6kG40B3tGfmcYDkZdhfUa93gE72hW2V2Fvl9hGq0JMVmoxOIXKWhKLFIVTQ6p/upT/ABAuIYP3ySVJIZ3cNGble0MzUAv06N4Xg/8A4nP7f0sB9YuOlKBSlRS8S4b7olze0C4LJSZozVGo3G0M8e4iZmUkWcQT2Xy+8zKZgPXSOqTa07Z0brVnYmWiVOZCiU3rcVNHi2kLlKZ0pPf679ooOM4kLnqUKAnyjyQskGrD5RDhcU2zbTntWTYcKKJCys1BU6RdgHYK7xf8aUufg1ypaRzpDOWqFJPmRmjH8G5T7tSXf4dRXY2j6Hw7CrlkAZVysjLQ7LEwc2ZJaqS7VpSOHUj87XJ6GnJShXQp7J8dTOw/uGWiZKTlIVuA1COojRcIZgafzGJ9mllOKnrmoyKUSToACST9o2XA+ZGY6nN4H4fSI1F8sFwfxLPESQrKSzC7x7hMShfwKBbaM57b8TymXJQTmIUSLBiwHc3im9l+JK96UmgelDQM5G3Tz6QthzvX+ewuv9S8MFcOJN0TEqHmx9CYxkvBlWCSR8RJqHfKNB1JMfRfarBe/wAFOl65MwbdBcd7Wj59huJZJEoFgEpcvvVh4sI1bbgq+yrUW2y89lpyimWsOAKEHarH0+UH40SqYfhb4S+hIcHxYV6QL2LmIMsgO4WrsWY/Iwj7SYxsWtCSUEoHNVnAULC9FEbu0YK3JmfmP+igYlhU1SVJUlLg1DkIUQ6nGptHuEwXO6iDLehNSbhgNyPnC/BPaBUyUZkwpQEkJU1VG4AII3Yv0tEuH41KilC6KuwrQ/uDUfz84p2jycEVSk5lAghJKqFjym1RfTxhbFYABxlLK5Rl/SEh26C1Xi1xCQkFSvichmqGFDWh2b+6FZ0xbDKHJqNK0BBG9oIy+hC+Gw+RnS7l8wDCtSx2t6QVOUJyqIfMVE6MdG6MPwRAY8LKEqFP27O7db08t4PiZSFEMGFHIFTr6nWKf6Kivm4VIUVBZL9Sb/ZmjodnZUsl8hAuzgj6946HuY6MIQ7REyrRajgE0KIy0GtqaHx+8ejgEwqykGtQNx/isen6kfszKlBKdYMma5Bo4hjF8NUlTMdh11vEJWAWpJUkE5anfu1z4Q7TGMYPihlqCrMX8YscPxQEAE2qO+3aKH3SjQJJ8IiJDdDGctOMgNNKnSwc4ahdTNXN6XJp6xYHGJzAuHJfTXoKChjEhxvEkqWo8rk9HeMpeNfY7Zs8ctKuUq5WZvQV8IgZsmgVlIFuidusY+VOL1MCEwtrC9tS5HbNhkwwoWI1Or1r26dBHowWFmkORVIYk3YD7G+8ZApJq+lXjitVfpD9F9SCzXTOAS8qQ7i72q5+JtDSAJ9nZRHNMZX6VDZ9fP5RUyffFMxfvKy8oKauxo9mYUv0gCMVMUC6iGBI77Uidk1/kMPxrhktEu/MSKO9QOb6Qb2Z4claV5mA5W8Kt4gekV0mWuZMSguQFMT+dov+N8M93hyUBilYBa7sfqQIubcYqN5Z16enem2Vs72ZBxCUuSCxU2hNxGnx/s5KQ6UJYgF+ooBfcg+cVHs3jlInBwVKYHqCWY+Xzix9qOJTJZSojMlSS42KD9in1jDUc5SUbNXGvHtf9Aq4PMDNMFQ4TbVi+zAu2wMW/szipkvFCUogg5g97O0ZjCe0qQQpyC9XqGN+1hF7wHEGZiZakuWFnsT1iakv7kc/jtqaou/9QMOc8paAzoIPgUnxoYvvZqQ0lNXJAf6faKz2z4il0SH5mJV0ew9LbGLX2TxGaXb4b9xfwjO7VHoQkt8qKT/UlkJkzQ2d1Jf+0MX8C3mIxuC4yoKCikNmFX3oGHYP2jWe2mLTMnGWwUJSRo5BJBPyT6RQpwkkOMtVV3DVYdw5PaKUo8M4dWf9S0bdeIP9MuckjllK8AAYwWGkvJlukFkjXRnPLrtXc9I2PCUBWBnIFQkm+oSQa+RjFYjgs3MtQnDKqqAA4q7hncACzdKQqXF0a+TqOSS/C59j54C1IZsilZiP3WB7sBEvaLAg4hZ0Wmp1BL7WFw/W8V3BcAqWsrzKCiol7hQoA40NW2pD/FJyp63DBRarnKRUAmlNC1dYiVbsMetqRloxXZRI/wBpSkkKIJzEEOLAUrVVughmdw8MVpBClHOqrllAE06GmlYnKQKlYawKWpcPV2oQ5gqnSUqSqjOUnejgv+khz4eR2efQuUzBeqbpfTVrv4PHYbGqeoIAqH11TD6ZwUkIKACGJVuWZ+lPlFZPwOYpKS9WABs1X8y0CVhTJ4qYnMC7E6F6XtZx33jpk4gA/DVrhqirbWHiY9MssnOxIBckuSxHkWg65IysySEkFqGr6VGjuIqkFCapilKYZvKjBhHQ3KJBdJvt18WanyjoMfQUFXNCkkA1JYmwTQHydx2jyRjGWEpuG8SDlod3Bga8W4agBUFKdhW1R6eMCw4ClEUJdydVAH0sIlED83iEpRCCkPy0FvXofWDLw0vMSkJ+IkfucXboKwjNkAy3Fwm7DMwNRvyjTpCWYy2JBLZipSTcFw3S5Lf2mGk3wUXSsFLzJUMvKXSAWq3/AOe8V2I4Uha1KyAByQw0v5Dal4nglZgakvclqCnnr6eFhMwpzlaSLg9HUSTTbb/4wrknyCKo8BlODVxQ+ShTveIyfZtCSFspRzPQ2q7jsDbeLVMpKHANW5X3qx/Nohg5TqYq5goFibFmZ+oPpFLUn9jwV03g8tSlkoYg2CQkEV0GvW5heV7PIADGrsxFWagD7H1jQJSCSGyk0NdU201LesIqwiRdRdQRUl2rzaWFPOBak/sDPz/Z9Yf9TsLNRISPN6f5jl+zq2Cg11Omwa1D5Rr/AOkBISkqUgghy7JNWat6aXrEcZwxgQoKAckHpWzdNL0i/XkBj5nBZiJZIeqhpUABTki4DkDwhKROU5JOjK6pVo3S8btUoKkKU7rCmO2UMyhq5BreFJ2FlhSFlgFoJBsGU4/7ndjGi1umin0UsnCqlIIAcJZQL1ejH1PlDOL97mSo5tQTzFzclrV5ezdIsvcMAFpBplB6jdtCXY6uWiE/ELyuKgpZrEkkmm5vGW9y5H6kqrop+DSyVmYQc/vK1YgAC/SkaLiIEySCpBJQpw1KKZJ9QnzhXhKFOpZRlAUFJd/hcBfdgEmvWG049fvFf7fIdLuCQgeRZ20HSCcrkb+4ezZWCgxXAZSbAENUOymookdgdY0v+nuBCJqmZgkeZZuxYCkQmIQFJURQ/GG/VcMOoFoJgOICSAUmhoqlSXJc1qTQeEJTdUzPSmoytlT7QYZfvJuJzE5pinBL1CqAACqUoSCdnEa72LxH+0pJoQ4f88vCMjP4jLXUpYVs4GZRJJ70SO3eLLheN9371KFgGgr8NXcnUMA9NWgfGS9PWUZNkcZg1TcRMOZKfeqUUuHoLC/rWw3hFODUnKCU581Wq4amY6BwfAw9I+NLM4DgB3d9BZ2bzhHHySDsQoKG2Vy47ufmIhmEpW7L7gXFJUqUuWoq50lwKnmBBPnbvFDhVnMKgsChVGUQXIKh8JI3Z4cwqUkkdWSWa5Dp7Gt++kV8iUoK5gcwUokJAagcDqGg3FS1HJK+hrCT0JJBU9tqt8SXvWkTnHKHKqsHN6GhHep9IrwnOQymAe2ig/MTsSQkR7KnGWaqJFm1US49APWDaZ2WM+WkoC0kMoaCxBS99a6wqZAB/S5qXfNajOWuBEVLStQQeUB+lacz6mzvBJvO5oCBlLCxLP3se0CxgLOC0FL2YPspr+IqKddYmDlABLlQoRV7W6s/rEOHSkqPxEUysQ+bUnoH36wVOGYMoPVTMHZgT3ciBjBhQqCHUC7t3YA70q4uIjIkBSSogBL8wFy9yGozU/46wHGSCA5FU/EAWqz+Iv4wGTxDMMpzirgNQksR9TFU6wFkpssynCQ/NvYX21joKnJMd15LGt7D6B/GOh5EVyipISUkFNRlNDlvpep9BDM/HZGykOHT5kl+upeB4ThxUsEgFIcgbBn9B8j0gsjhgBUkAkcuYmgTdxs9/ONHRAXhmIE1bLC0sXzpIBcsKjUXdv2wObKoSpbmiTlq5A0G5Bbo57GCsQqXly1Sw2eqqHyNQdwInhwhKgqiWUwNswcB2fet7E9ITxlBYDCT1C4Sl7oe6S7WsaKptFjMxASQkElgwepIcP6+kR4zIEpY5RmIC1MX1UB4uCH+8HTiRyqYftJDhna++1doiT7ArJuNJmtld0gPa7E9m5vOLNGIpmYGzH+5Ru4LHv1EIY3CsqpH+2CAx+In1IbfYwDBKUUKWgJUMxSQP0m7gHz/ACratYGPTsT8ak1ccwcAuBVQ2atuke4QglQUzk5ksaUIJL9/Ou0eYNIQkKAzZgMwNqBiPlf93eOWmWQmqgFjLQ15WCtGDMNLNWE1WAH8POOUoFipQB3qWA1PLXwiGMxgUAkKsBerAgjMm4VWnVoTXJWhIQFAsTo5tRzu5HZzvFfPmTEyg6TmzJoA9KFx1D+sSoWx5LyVhyTRQZn1NrpHk/jB52LQoBCgEp8OVy7HQEv84D/1BghQTZKr3zO3fp4wriJIWDmcEgAAO4Ls7d6xDTCw2IQlSQ6iWVlKms5JPy9YXw8sEEZuZLEBtGrd6ZgbfSHZRSlZGV3AcfpUwIboTWvaKVaDldyCFGlaBe1a2Nt3i48CstJRITlWqjkpLVyk1FL0e/SCJJQrMVhWYU1IPy/Sd79YRxsjOnMkh3cVsgAUZtnPprAp6TL92K0yhNmPxOrYsWp94pRsqx6diVhQJbMC700LuNjp0DbxP+kIlpKBmawFXYJU3RxQdoqlylrCshcs6Xo6j+k7Ej5GIYTiq5SqgihS7OKtqNDbXWHtfQDM2WAHpVS1A6D4aZegB8oIp0pWt/ho6S4uaqerC3hC8+ePdqCk6ghrNR2vQ0fypDvCcSFkmZyuPAhqk9akecDugOxU3KUkAgEJroHYerN6QH+pcZFKZ6As9qklxYu3rElYhCjlQSwLgtrchtBQ/OIf1yVTPizJ1AsSRboX8PokvweCOGxWSZ8Qyu4a2nawIPlFgrGhzmuHL2BS+vqOkK+8QlKUKYsRpUOL7A1PmYjPmhSlsoB3YKa5tXYmsS1YromqanmowJILWDAHTxP+ISmT3SDUELINBaqfB39YNw5ilQZwog9GSAHbuoxMS0qBSPidKtquS2/xN6Q1h5Ang8EycwVzAPoXBuD0rePE8PUlCtVOLb3vsWAhiXJAlpY3J6BhVvn6dIj/AFuUlJoxo+qereb9YLFgowucFM5DhrfpdhekW+Dx4UlCiSQV5a6ghqpsNfMQXGLSCkluYBQNbEm/l8oFhwkBjQMS5oCC9P56Q7voFgYxeKzpGZ2ZTG6e4pu3nCqJYJoKsACXfK+vgG/4mPBiEsJKkmgIYeZbSnqzRNGKBdKk82Zx6hz3qw6wVbGCm4EFnBzXJGxt479hHROfi0hTk0tWpcNcG0dE3IMCWHxCkrSxOvk7/nhFlISfeKDukjOUmrs1Hvrc/WOjouRIOfhwpCkWKkqGYf2lJfxYQtJlOirMQaEfsKQNfGOjoE8AP+4946VGyQklqmmej2q9PrFVhwUlCXLLWhJ/5Akn0jo6Ji7BDsiaSsIVzW5rEu9PmNjtEcHMyKCWBSpRSQ24oe4tHR0UwPcC5mN+lSmIb93MT308YktDJCP0hdWo7gKNb/qIaOjojsaB4mQZS1JzFQAPiDp0jzAzlmeuXmoAGpuz+NfSOjo1ir5EMqZwkjRSg1AyFA5SNXZn6webiRNmLdIGRNG6kmOjoihg8ThWBU5dR8ru35SIlOZSif3hhsUlvItbvHR0JcCCYEWB/cpPgC3yECxUlM1AdIBZNdXDB/F46OhXTGFmcPBlzFAtpauhB7hyLRUnB5pQU/4Xpe1D5x0dGkWU0OScClSFqP8A6aQptC4JI6eum0eqTmUqVUJLM105qM7aU7x0dADIcJkDOhnAJJvqohF9Wd/CA4rBiWpJTRlBI9A/U3849joTb3Ek+IYcOpO4cHYjXr8RirXPKSNaIJfc0P18zHR0VB2Jj4me7QpndgHfRWnoIYRLb3ahQqK0nsMlB3cx0dEAjz3lQgAgpJyqeoY5T3cGPF6PV8orsR9mHgI6OiWCB8ZWyU7ywyT0KgzjVsxhU4jnymtCkVZgCzNtq0dHRtHKK7LZckpASDXKTmarHRjQd4rVTjmfY+JtrpRXpHkdA1QMCslYTmJJIJfWhYDy+Qjo6OiGS+T/2Q=="/>
          <p:cNvSpPr>
            <a:spLocks noChangeAspect="1" noChangeArrowheads="1"/>
          </p:cNvSpPr>
          <p:nvPr/>
        </p:nvSpPr>
        <p:spPr bwMode="auto">
          <a:xfrm>
            <a:off x="155575" y="-822325"/>
            <a:ext cx="26479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de-DE" altLang="de-DE" sz="1800"/>
          </a:p>
        </p:txBody>
      </p:sp>
      <p:sp>
        <p:nvSpPr>
          <p:cNvPr id="37892" name="AutoShape 10" descr="data:image/jpeg;base64,/9j/4AAQSkZJRgABAQAAAQABAAD/2wCEAAkGBhQSERUTExIVFRUWGBwZGBgYGBsYGBsYGCIaHRwYGxoaHSYeGBkjHBsYHzAgIycpLCwtHB4xNTAqNSYrLSkBCQoKDgwOGg8PGiwkHyQsLCwpLCwsLCwsLCwsLCksKSksLCksLCwsKSwpKSwpLCwpKSwsLCwsKSwsKSksLCwsLP/AABEIALUBFgMBIgACEQEDEQH/xAAbAAACAwEBAQAAAAAAAAAAAAADBAIFBgABB//EAD8QAAECBAQEAwcDAwMCBwEAAAECEQADITEEEkFRBSJhcYGRoQYTMrHB0fBCUuEUYvEHI4IVkhYzQ2NyorJT/8QAGQEAAwEBAQAAAAAAAAAAAAAAAAECAwQF/8QAKREAAgIBBAEFAAEFAQAAAAAAAAECESEDEjFBBBMUIlFhoSMyQnGBBf/aAAwDAQACEQMRAD8AreG8CWlLHK7V8NjqWpEuIYKZZBQCSNXOXXvSLVfCgwOZRawCmGlbQdEhIFXNzcmtzaPFc832YWijlcLWCGUgpU1GKe5sdDCeJ9n1y8r56gMUFw5NX2DRqJclJW6Udj8yxOlIlxATMuSUkOp6kcqQA5NdWsN+0NTdlKnhGekScnKQaswLsaCo9Q77w6ZMtaWylOg27RrOIzcMqRLkS5YKpeVyoUaoJCtSSIrDJlpocnakRNtPDKfxZRr4SkJdkmo+8DnYVgGHIdbiv00h72gxQRIXlKXNHpRyARXVibWvDPAMWSmYpWUsR7oEMAEkh8o1YPFxVrdJlRcW8lRN4PMA/wDKWAGclJDVGpgSVlwkip86PH0Cd7VrWlSPcBOZRQ7g8qnAUAewp5RVJlpuAn/t+rQTlFDbUeCllg+7p0hHG8RSiUUrC3e4Z2N70a0akt08oKhMoy1qUpIUhTAKSGUAASQTsDbpERkm+CW93BjpHtmpEkyUZ8pDcxSryLBjFYv2hahFQSPDpF6vj4nTpcmSBLQpQBmlGp0TTWlYvMMkKycySpUzKRkFAASSaUsO8dTku1/JUYNrkxcz2sIcJFCGItoxFopsTxiYqZm3v3N4+o4eclgTlfwFNDvUMYl/WJ0KesQvJjHr+TOz5JNlFQBGY9Ghc4eZ+1fkY+0Jxw/eH6Qti8aoghExIO5Dt4PDXl/gj4/IwiyfgWXNsphyXhx8OUvW+9mrGgk4NcqeB70rLoLg8rFQTrsTDhwJUhClGW93YOzk3AcHWNXrodmUGAX+lCyN2ceLRA4VaVjlAJOUDqadxeNZg8QUlQKqZjdqEsRVidWsWMV2OkBKpSkgJZY5kWYqG1HBOz9IS1rdDQpiOFrQSog/FXWoofF6doXm4M0KklnoBr9jSNJjlpQlgdN30Z2ezabgQOTiELlJTMdQDi9QQbjrr/iJWs6ugsxs6Sxyl/i9LQCYspfYFn3Pl/MXJkc6kOHDMTZQe/Tto8ILRkBDE5rvd7HyIIfrHTvsKAyEOsAsA4sXoYaKLsRQC/dvSkQlnne1EnfYecN4RPvCpKnYpqdQynB+cOTopI8XLSENckAg2pzZvA0IiXC1gJOYlgFAMLux8qEeMQxHxpTmdGlDQHSGZODAkl1WHLsTnIcb0ERJrag/0LLDsQbJsdW3O7VpAffKBYqLefZuseKJSEl71oNoJPZQcFiLi3Y9LNFLBJ6uZQaeNPKOSGN3tQffYQJ6uQHfX6+W0TViElmv0SICiJWdAT1FPnHkeEk/oKmp8RJ8kx0MZ9VazEGJqSDdtmjH+9Xuup/cdfpC6583Uq8/5jgXj/pzWbRchIqQAbZrdKGAyJyVHlWlwWZ6+T7RjlzFKoSo+JMC9ybtD9v+is3kuWR2NWL3giUlrDvGFC5gHxH/ALojMxM39669TE+2f2Fm3Xb4XPmfWISwrXLfRJH1jCLWvVSvWIy8SsfrV5mH7VvsNxvZ0wJ/WA4epFPCIr95TmHleMCqWFl1VO5cmOWaVUo7Xp60h+1/Q3G8mLm/pUnyJHpCc7CTl/EpLFwWcAuGNOzRjELP7lDziWbeYWfcw147XD/gLNkjDLEtMojMlLEVAsXpB5i1GuUu13F4w0yeUjlWs+JgH/UV2dfnDfjt5bL3s3wxBH6FdnTT1iM3imUVSoeR+sYZOIUf1nxMTMw2z+sL2v6TbNivjsvr5R4njMr9z+DfSMZlVoX8oiqYoXDQ/ax+wyXnF+IyhNlrSSBlYsNlIVR+maBzMelKUZCVBhmCmHkwiinSzMYAfT5wxPlKR8SSO8aejFUiuhlawpRICasQFFiL2jlT/iJKXINQ3xUINe0ViZpJ1iZQCCYvYkVF0x3OpT2NdXNfz0gmKw2RwCWJSpt0qAY+YY7GE0TGUCl6EN4C3mw8otsHwudOqmQsi75Fbuw6XpWJk1EtRvCKoCilOQaAdXJceVfAwvPTmlEpAJlkhYFTlVl5x0C/IkbwXGYWbLUUrlzEA3BSoNffvEJMxXvEqQAVMygwCVg0II/uHzjTA44wwGBqFvqPkRQbawfAr5xUgE1Ora/OJDDqkTagjKXyq/adDvQ+MClua0ADvuz/AMxTaaBySDYiYAp25gp3u4pcecFOLBQlIOUJdyQakl9Cd/nCy5Tks/e+1oXmhTuAco3EThme9jqcO4ua0HLT/wCxEFlSAxUGWQ7gaAgHeveK1M8kkuSe7O1WpDeHC8ylUfKWNq5bcraAiGykwWNZqKoGcbP8zADNA6RYTpL5coSQqhp6katXyhKbIBGY/E7bj+awJoGCyLVZVtHYDwjoiCoiiSdyA79bR0VYH1jMAPhG9oj71GqE92gHvQLzDbb8aBy15W/3H8I8qjGw5VJuwbwifv5QBFOlIW9+Phyk+AjlpegYeA/NYYrDomSW/T4iIr93/aYXGHJBcC2z08ukQRhQQSGoNvSDH2FhPdyRWmt6wBUqWbBPpAMRwpJq5HRq1+ceq4WA+VZ8RYRWPsCa0pAPKnu4dj3hObhkfuIPgYKOG5v/AFH8PKPJvCFbja3pFKSXYmVysNWsxLdUiBnDpOqPB4ZVwdTPEP8ApBYHKT2fp06iN1NfYhZODTqodnggwSf3JEdM4WToofnaPZXCCRZV/wDEPcvsELKwodnB7RoOF+wwmAKmLUkbAP66Qrwvh4E0JFSKqJ06dP4jd4HEcrX62HYA0/Lxl5Gs4LB6Xi+Mpu5FXI9iESy6cqgNwyv5MHlez+HN5fxDUavprv6Q2la0Z3cj4g+lLHpDGAmZ1qc0IBA2JofrHnvXm+WesvGhFcFZL9msEFuJYJOinIrtpFgpEkBKDKSybOlJbsDA5snLPFOQV1fsPGCTMNQKckmo6Q9zfLJ9OK/tSILnyrBCUkH/APmGPfleGpeHQqqQKf8AtjL1ajwvg8ShYUlQ5k3ehcQSeK0ceJBgcqGogE8UKZuVUoBL0UNvACLabhiQVoNPzTSM3OTmWxzAVJd6g0eL7hvEjkBOnK25hTkioxfKJSMe4YsfzYiF5yEZg0tA/wCCQfCkN4zAIWCpAyr1A1hGWmaSUKAKKMQa9j2MRnor4voy/t17NJWg4iU4KQARplAb8MfODMO96fnnH3UzgE+7UkqCqUrTfcR8h9peDjDTzLQSoM4zAA9XaPR8XVtbWeT5uioveilWtSiS/wCdIIpa0j5i+nTppHilqy5Q7O/iYhLex1jtOALPmBwpg5FWEHSsBiH89AL9bwJCUqLFgwPn4wwqRMSkHKlKSfiDGouCakP6xKoaYWQgg5VBQRUBTFhmcvaw1HfpEcakpDEMVMWajd9nsdWELCaQ5CwCSKVqC/MT0p5w+vFAoAWQoCgozagJJqQ+hHa8S1krchFM7Ly7b9Wvd48h2Xw9KnOdgKd+tWeOguIWz6AqSkmw8a3eJLw6aMAHNW008oTnTbuOpNiQaw2ohaRcGooS+lK669njy3ZgSXhwHr6j7RxlpLblx27x5MFio2q+n40COHJTnSugao28fiF/KFdiDe6qLXDN+eMC9yGNT5/fvDExSWNQBcuK/jQuiSxDB92618LmJ3DCLkUokuGuxBfQHSIBCtQOx2L36/xBTMUz1Znpo+keKmBySp3Ao1aw1LAUJTJTOVJa9QzjanlE0YQEPzaXb1EWGZJAdINe4619YFNnoHKwS/wqagA+ZZofqBQJGUF21Y66Via8uV3OUdOge3aGJSUa2Z3T1/D5xJMtBsSAot+GJ3lJCapILEKpY010aEscEy0k6/jRc+7TlJsdD4H+fSMXxfG5puVyw9Y6PH+cjSMLY1wcGpuSX7nr0Ao3VtY2WGk8oUoBSvk96iMRwmac1yB8usazCY6XlSm7mgFS1gVPqTD8pOz2fEoakYlgFkFIBZi9RW71hmXLAW6bGv29IX/pUqSHol9dIhIWztViz+kecz0h7ErzJC2rUeULycWKyzoAR41aAyZpZaekV85Bum5+n3ikzNxDTMQx95XmIzHYj+ItFY0LQbUDt/MVeHR/tNoLvUFJH2fyO0F4JhDMJdwhDhZNsuw/uNvWLSciXSWRyeUlCaMfd+inofAiEspyJCe/54RPHKzTVLDjmbwFgPBoewMkMHFKD6/UxEnkuKpWwOG4oQA9W+kWMqclZBF9djGexODKFqDPyuALnp3i54OOUPe47QspA0iU9BK3dVtC1dh0j5rxyZMmTVHNnIcVa2gj6Xi1nm0oYwa+GNMJYPVqsCfp3jfQnttnl/8AoYUUZxeCUQ9izszRXnDHMfn1jcSFMsJUARq5dyAmnWpMNz+HyykDKCDU0AJH1NRHXHyXHlHkUfO1yFBioMFG8NYqYooICMyUFnG9WPahjS8S4YQgFCUqTXQUuLb9oAnDTHoh0qLEtQNv1f6xp695AzcjDKQUnI5U2XUX1atL+UWc7Dpy+7IJKWIVRJHQgu7aVhifjSiZ7taCzskgAV3FLRY4lMtQKWIbV6h7E9niZ6ztWhUUCVqy+7Kagu7Pbr1f0jovJMggHKsPQVBNnfSlWp0jon1R5LPFYReRXK5uGN3zUrbS8G4bN5WIJBLvrUECGkrdkg23oa94WWs2oDqPzuY43K1QqPUqWFE5syXZINw/+RDMtXxCny0v4/XSApGYPvbq9Sx6O0DRKVrrro8S2KmNrQ9Cm45tn2t1gQlFPKkkgan5fLyiU05kgGlGaz9jpC2GmLYqKCpvM2/iFaYgs3EqSapLEgClgNaafKPETUkVJBqxGoprpe8ECeU8xf8AuqS8QWhmS7dXGmpcfjwclBPfhOUBXpU/jR3Ks8w0azWZ/nA8jVzJU1uZ46ViEuOYVLkPf0rrBQyQo2Wgaga+Xr5R4niIDgVAduVr9Nn+UDVPZeXIWIZ6kdxXenjElkZgUgONLU8YdDuhdfHCpKpZvcU0+7v5xj0kldd41mPnMlRCBYuqnprfSMlgOaZHpeKkoujfTdosUggMNan8/Lxb4LFiSh08y/TMaVPQPSKjDAzJmVPn9vzrF3IkKQtMsoyFqAhzl1L2/wAQa9cHfoYLPA4tahVQUbUYV/OnjBlYlihQJAspNMp6uRfxhrDTEZSXSMuvxN/8jZ+kAmrzkECgq7EONAx7GOFK3dHdudFmJIUQUj76weR7KzSDQCzOdv4geASFMQMp61Bh3HcWmksFMOhHiXO0OMYLmyZSm8IEngSJammrpdk7vY+Z84HiMTmUJaE5JaSKDXYnpEFYdebOoHKQA965j9GjxKQDe5Ho0RKdYSocY9t2CXgcxG35WLNGFy1jyX8gIljZmUE9mjBm19CGIkPOJ0Zwe/8ALx2GQymsA3oSD6GAHHhS2FwCknqGP1hvCrGZ7h2PiB9T6QxMY4tJGQixKS23jGLGVyCnerG9W73tG046SJatmjGrnhQcoF7g5jrTQ0vFo8fznlA5OBQzBqk1PYUPyiShXXJlFX2v2/N4KJaQks3MkqoWro0AlrSrmAL5n3qbnwIirbZwcA82UMglRsQ/Z231hmTITfM4IYjpRiNAdPCF1BCVpAehyjvSh7v5QVE+WpwUEEMCLEX+V4beAsH7lCnCpebVBO7WcVDuRCyQkFsmVi/cdjcasItZ5ykgV1+7dA5iCpiFWDbUr2cX/wAwbmBUJlALWA9CwDaX6OI6HyhKjVjsxEdF/JkB8NKzHMxJY23DN43gkpCgCy2e5I01cilYkicQAsS2pcaDY+hhv3yiUqSAc6SQLBxp6xk8cFqIlLCgASkEHalTR+n+YNJStIpYiurE6eXyj2a6EpISAkKIBGh7dbh9vOX9SysoQOYUqQO3S94z3WVtp8gcyshK2TlZjoz/AOYBKxDFwc6jQJrc621H3iyxM1LENRi7PrZqPYPCcnIRlchQsWIcjYaiv4Iapq6FtzydiEEofKx2oC9aAPuICqXLUMq0qcPuDu+zed4blkh0KWFEHYi4NK7CIDEsoOoORS2tKDUfWLyuCeBX/okkpVkJS2j2drebR03hKQkJy0FMwJDO9bsba6Q8pDh3Buzk+gGjuaREycqMz1AaqrlqmusJNhtF0AukL5kpNQaG9i3lTtHicOkHNlyk6vpoaHv1ieGmTGzHKDqxerOAfJ/LeJDECoUA+mo08mis2GOxPFSQdiFDTrTTTWMmjD+7WoG9o30xBKgzsQaggBq1Gx+pjNe0nDmOcXL+PWOrxp06ZppugfsrMlJmLWsgKSkkFVupGxaL7h2OVjlGVLKVodlKJYpsXSLkfUVj5+uWdouuAYv+lXKKTUrD6UN69GEdGppJvcelp6tLafWP/DsqVLqArKKA0D9hSEpUirkB8wp/aaeH8Rlh7VzJ81SlrGRK1AJTbKlwG3e7/eNbwyc6SSQVEB+n8/aODUdM64cFRPxZmpMmUWLh1gsAHr1BuHSLtaGeGcL/AKZALqmEfEA6iatR7gX8IqvY1JTMUk0WlRCkqqpqkMdta0jWpmD3zUIZz6fWNL24Qmk8ivtLxJUvDgyU1cUIsC9Iz4nLm5EpUwd1KG3TYfONPjpPvQQbbfKDyMBKARygEJoNPKM3KykqE5C2Cj0HyEL8QxyDLSJikoSt082pFoupjJctaK3j3BkY7CqRQKZ0HZWngbREYK8spzxdGIwc8oXlJsST5n+I1PBsSFZnLO582j51JUuUVSpoIWnkU/Q+uheNVwXFcwIP6qdqCHqQocJWarjIzS070cDWopGUWFJBdFRoBUHm0elPzSNIuc8s1qLdCNfOKBfEQS6y7pchv2h3BGx+ZhRpo8zzo1JMU/pCkp+Jn8AKmg0T9oljpKQEKDuxdv7dx1u/90GmzAzFVTU0I9dqmPPeA5VVYEm1yRY/9vyijzrB4rDu9WKSH7t02+kIrQsqqplO9mO+35SLbE8QCEF0NUVN8prqKPCmIlpM1YNOYkeZb0EUo0hSIypRUU0CioFBqwDMR8x4wuuWVEy25gphlqSUk1G8WOGVLlrlrKjqOzmmr6QTGYsB0py8qqFhmBYi4FRT1ilFclFbwnhoUVAkMNCC4Or9aR0N4mY6sySXNSABsKnffo53jou2FxQOXxpExPwKSA3MU1JLfCxYnwtFsMTLLupWUXIHmG0cmgFYzC8KsJBSrkUHCqAtTT9VUsYMvELTKChNUpdCMtBs9LGh1jNxshSLvCApJ/3M7k0LsbNQ2Lg3rW94cSHYFISCA1QAksH0f5aRj0cbUqmUuL0rVqkgAPp1pDh4+rLRy70LtZIFb3Ub7CMpaEm7RrHUS5LObMAmMxGUUUdzoetbQ5KQlgVZEEJIPepFDYs5td4yGJ4lmSKKYnwFqgHptFj/AFiVZElKlBNjmCDV+VqpsXDecbPTpZI3XwajBpUUFgks1xejAAG9yX6xWKkhXMUpYs7JYAVPL1sBC0vHJlTnGbKohysjUCwTYCldax7xLFBKUkaqN/7XDdvuIhfQOQeRIK0KNUjNy5jloAwHK5N+npAMfMD5SHKVKAYuHLve7nWIyMUAXaxBajMTU9GBLRNeJzLUQkPQim4D+sGBbgOCx6392U/CcwNQGIa+of8AKwP3PM4HIp1A0d+o00jsLxBw+RhQKdxd7dDB5KkhayLGgQ5bS1XFd+rxWCeT1SVBikgAv4eHg8L8W55YBILD7R6uSVOxOUlmuxCX+/eK7i833aCVUUwF/wA0i9JXJUVG7M3jVsWgExZIrAMVjASTHSJtGoXj06Oux/hvFAgihpbbuftG14L7Skpygl1Kv5V62J8Y+cIlOWhrBY9UhTgB9zHNraCnxydWlrOPPB9ZwsiWvErWgZViUHUm72bY6iEOH4ucjFKkLIJZwogDMgmgDajtCPsfxkEgakupRuakn1LQ97ZzlJMnFpDiUTLX/wArK6VcRwwtT2M7JO1uRsUkBDWgaprrHYCF1TcyULeigPWPJNVhoiXNFRWLHcVPY9YHhpyU0s8eY+ih1EeYaWeWgJfW0LseKML7VSEHiS0m6paT4tSPfZjDcwKrCgHXf5+kef6qcPMrFycSl2WgJJ0zy9PIiBezONyqcn4qxvqw+KZnpTtm1kpEuW6vhKgD/wAqfOM3xUmQRLNeY5dmPXqaxokTUYhORBYDydJBjOe1WKyqShQJIYAjwFKV+KM4Lo5vNVw3HshYXlzA/EE6XAAHrt9IWVPq1a1ZmIHUdvpFRM4guXyJBLEHM1D+kMNswPkYkjiCkMVN8TMeZgdtzWldo1cGeO2W2Kx5mpTn5qBNSTTmynqbxGSXPxWu12Hfx/DFPicYSXKeXM2vwJ16By8L4qYUMtBUtBST8TEBklraOPS0PZfZLZpVYQKY/uNL0ZtGrdm6ERGfhky1HKXBcOzOHI/mKfBcYyswJKspFXKczOK3qRW7w6vEhaiSS45TUcxDB36pZuoiWqCxhUhObMhdxUGo6N1oY6El4pKU1KS1Ku71odmZo6JphZ5JluAAGrl3toOlRWI4V5ajmG3Tmoz9PsYqjx1gGBoaVp4wGZ7QKL0G1a/Pxjo9Gf0Ky5wkwczJzOHtV0l7t8TAtu5hwSv9kMkE5wkDTKkA/MenSMwn2gmJs2mm0Lj2gmiyiPnrbaL9GQ1I0EhirKqWDzPo2/yNos50vKrNpmoLcoYW1BYU8oxsrGzlF0hROgA+3Y+UNSeLTklJIJGj9evi0RLRf2KzX43DpWioyA1DEkPUGr2qXjzEYMlIIymltqV7n4qxnJPHVTSlCQb0G76HoPlE5PGZqUf+WSKi1t2Gj5r9YyelIqy/mKyl1ZWrUfE75mNKiPJZSEkgAu96dh41ofpFNO446E55agD8jqNN4VmccAI5VNo5INPR4XoyYF3PxKUlNRlL3FjXd9CnziEgob6kG40B3tGfmcYDkZdhfUa93gE72hW2V2Fvl9hGq0JMVmoxOIXKWhKLFIVTQ6p/upT/ABAuIYP3ySVJIZ3cNGble0MzUAv06N4Xg/8A4nP7f0sB9YuOlKBSlRS8S4b7olze0C4LJSZozVGo3G0M8e4iZmUkWcQT2Xy+8zKZgPXSOqTa07Z0brVnYmWiVOZCiU3rcVNHi2kLlKZ0pPf679ooOM4kLnqUKAnyjyQskGrD5RDhcU2zbTntWTYcKKJCys1BU6RdgHYK7xf8aUufg1ypaRzpDOWqFJPmRmjH8G5T7tSXf4dRXY2j6Hw7CrlkAZVysjLQ7LEwc2ZJaqS7VpSOHUj87XJ6GnJShXQp7J8dTOw/uGWiZKTlIVuA1COojRcIZgafzGJ9mllOKnrmoyKUSToACST9o2XA+ZGY6nN4H4fSI1F8sFwfxLPESQrKSzC7x7hMShfwKBbaM57b8TymXJQTmIUSLBiwHc3im9l+JK96UmgelDQM5G3Tz6QthzvX+ewuv9S8MFcOJN0TEqHmx9CYxkvBlWCSR8RJqHfKNB1JMfRfarBe/wAFOl65MwbdBcd7Wj59huJZJEoFgEpcvvVh4sI1bbgq+yrUW2y89lpyimWsOAKEHarH0+UH40SqYfhb4S+hIcHxYV6QL2LmIMsgO4WrsWY/Iwj7SYxsWtCSUEoHNVnAULC9FEbu0YK3JmfmP+igYlhU1SVJUlLg1DkIUQ6nGptHuEwXO6iDLehNSbhgNyPnC/BPaBUyUZkwpQEkJU1VG4AII3Yv0tEuH41KilC6KuwrQ/uDUfz84p2jycEVSk5lAghJKqFjym1RfTxhbFYABxlLK5Rl/SEh26C1Xi1xCQkFSvichmqGFDWh2b+6FZ0xbDKHJqNK0BBG9oIy+hC+Gw+RnS7l8wDCtSx2t6QVOUJyqIfMVE6MdG6MPwRAY8LKEqFP27O7db08t4PiZSFEMGFHIFTr6nWKf6Kivm4VIUVBZL9Sb/ZmjodnZUsl8hAuzgj6946HuY6MIQ7REyrRajgE0KIy0GtqaHx+8ejgEwqykGtQNx/isen6kfszKlBKdYMma5Bo4hjF8NUlTMdh11vEJWAWpJUkE5anfu1z4Q7TGMYPihlqCrMX8YscPxQEAE2qO+3aKH3SjQJJ8IiJDdDGctOMgNNKnSwc4ahdTNXN6XJp6xYHGJzAuHJfTXoKChjEhxvEkqWo8rk9HeMpeNfY7Zs8ctKuUq5WZvQV8IgZsmgVlIFuidusY+VOL1MCEwtrC9tS5HbNhkwwoWI1Or1r26dBHowWFmkORVIYk3YD7G+8ZApJq+lXjitVfpD9F9SCzXTOAS8qQ7i72q5+JtDSAJ9nZRHNMZX6VDZ9fP5RUyffFMxfvKy8oKauxo9mYUv0gCMVMUC6iGBI77Uidk1/kMPxrhktEu/MSKO9QOb6Qb2Z4claV5mA5W8Kt4gekV0mWuZMSguQFMT+dov+N8M93hyUBilYBa7sfqQIubcYqN5Z16enem2Vs72ZBxCUuSCxU2hNxGnx/s5KQ6UJYgF+ooBfcg+cVHs3jlInBwVKYHqCWY+Xzix9qOJTJZSojMlSS42KD9in1jDUc5SUbNXGvHtf9Aq4PMDNMFQ4TbVi+zAu2wMW/szipkvFCUogg5g97O0ZjCe0qQQpyC9XqGN+1hF7wHEGZiZakuWFnsT1iakv7kc/jtqaou/9QMOc8paAzoIPgUnxoYvvZqQ0lNXJAf6faKz2z4il0SH5mJV0ew9LbGLX2TxGaXb4b9xfwjO7VHoQkt8qKT/UlkJkzQ2d1Jf+0MX8C3mIxuC4yoKCikNmFX3oGHYP2jWe2mLTMnGWwUJSRo5BJBPyT6RQpwkkOMtVV3DVYdw5PaKUo8M4dWf9S0bdeIP9MuckjllK8AAYwWGkvJlukFkjXRnPLrtXc9I2PCUBWBnIFQkm+oSQa+RjFYjgs3MtQnDKqqAA4q7hncACzdKQqXF0a+TqOSS/C59j54C1IZsilZiP3WB7sBEvaLAg4hZ0Wmp1BL7WFw/W8V3BcAqWsrzKCiol7hQoA40NW2pD/FJyp63DBRarnKRUAmlNC1dYiVbsMetqRloxXZRI/wBpSkkKIJzEEOLAUrVVughmdw8MVpBClHOqrllAE06GmlYnKQKlYawKWpcPV2oQ5gqnSUqSqjOUnejgv+khz4eR2efQuUzBeqbpfTVrv4PHYbGqeoIAqH11TD6ZwUkIKACGJVuWZ+lPlFZPwOYpKS9WABs1X8y0CVhTJ4qYnMC7E6F6XtZx33jpk4gA/DVrhqirbWHiY9MssnOxIBckuSxHkWg65IysySEkFqGr6VGjuIqkFCapilKYZvKjBhHQ3KJBdJvt18WanyjoMfQUFXNCkkA1JYmwTQHydx2jyRjGWEpuG8SDlod3Bga8W4agBUFKdhW1R6eMCw4ClEUJdydVAH0sIlED83iEpRCCkPy0FvXofWDLw0vMSkJ+IkfucXboKwjNkAy3Fwm7DMwNRvyjTpCWYy2JBLZipSTcFw3S5Lf2mGk3wUXSsFLzJUMvKXSAWq3/AOe8V2I4Uha1KyAByQw0v5Dal4nglZgakvclqCnnr6eFhMwpzlaSLg9HUSTTbb/4wrknyCKo8BlODVxQ+ShTveIyfZtCSFspRzPQ2q7jsDbeLVMpKHANW5X3qx/Nohg5TqYq5goFibFmZ+oPpFLUn9jwV03g8tSlkoYg2CQkEV0GvW5heV7PIADGrsxFWagD7H1jQJSCSGyk0NdU201LesIqwiRdRdQRUl2rzaWFPOBak/sDPz/Z9Yf9TsLNRISPN6f5jl+zq2Cg11Omwa1D5Rr/AOkBISkqUgghy7JNWat6aXrEcZwxgQoKAckHpWzdNL0i/XkBj5nBZiJZIeqhpUABTki4DkDwhKROU5JOjK6pVo3S8btUoKkKU7rCmO2UMyhq5BreFJ2FlhSFlgFoJBsGU4/7ndjGi1umin0UsnCqlIIAcJZQL1ejH1PlDOL97mSo5tQTzFzclrV5ezdIsvcMAFpBplB6jdtCXY6uWiE/ELyuKgpZrEkkmm5vGW9y5H6kqrop+DSyVmYQc/vK1YgAC/SkaLiIEySCpBJQpw1KKZJ9QnzhXhKFOpZRlAUFJd/hcBfdgEmvWG049fvFf7fIdLuCQgeRZ20HSCcrkb+4ezZWCgxXAZSbAENUOymookdgdY0v+nuBCJqmZgkeZZuxYCkQmIQFJURQ/GG/VcMOoFoJgOICSAUmhoqlSXJc1qTQeEJTdUzPSmoytlT7QYZfvJuJzE5pinBL1CqAACqUoSCdnEa72LxH+0pJoQ4f88vCMjP4jLXUpYVs4GZRJJ70SO3eLLheN9371KFgGgr8NXcnUMA9NWgfGS9PWUZNkcZg1TcRMOZKfeqUUuHoLC/rWw3hFODUnKCU581Wq4amY6BwfAw9I+NLM4DgB3d9BZ2bzhHHySDsQoKG2Vy47ufmIhmEpW7L7gXFJUqUuWoq50lwKnmBBPnbvFDhVnMKgsChVGUQXIKh8JI3Z4cwqUkkdWSWa5Dp7Gt++kV8iUoK5gcwUokJAagcDqGg3FS1HJK+hrCT0JJBU9tqt8SXvWkTnHKHKqsHN6GhHep9IrwnOQymAe2ig/MTsSQkR7KnGWaqJFm1US49APWDaZ2WM+WkoC0kMoaCxBS99a6wqZAB/S5qXfNajOWuBEVLStQQeUB+lacz6mzvBJvO5oCBlLCxLP3se0CxgLOC0FL2YPspr+IqKddYmDlABLlQoRV7W6s/rEOHSkqPxEUysQ+bUnoH36wVOGYMoPVTMHZgT3ciBjBhQqCHUC7t3YA70q4uIjIkBSSogBL8wFy9yGozU/46wHGSCA5FU/EAWqz+Iv4wGTxDMMpzirgNQksR9TFU6wFkpssynCQ/NvYX21joKnJMd15LGt7D6B/GOh5EVyipISUkFNRlNDlvpep9BDM/HZGykOHT5kl+upeB4ThxUsEgFIcgbBn9B8j0gsjhgBUkAkcuYmgTdxs9/ONHRAXhmIE1bLC0sXzpIBcsKjUXdv2wObKoSpbmiTlq5A0G5Bbo57GCsQqXly1Sw2eqqHyNQdwInhwhKgqiWUwNswcB2fet7E9ITxlBYDCT1C4Sl7oe6S7WsaKptFjMxASQkElgwepIcP6+kR4zIEpY5RmIC1MX1UB4uCH+8HTiRyqYftJDhna++1doiT7ArJuNJmtld0gPa7E9m5vOLNGIpmYGzH+5Ru4LHv1EIY3CsqpH+2CAx+In1IbfYwDBKUUKWgJUMxSQP0m7gHz/ACratYGPTsT8ak1ccwcAuBVQ2atuke4QglQUzk5ksaUIJL9/Ou0eYNIQkKAzZgMwNqBiPlf93eOWmWQmqgFjLQ15WCtGDMNLNWE1WAH8POOUoFipQB3qWA1PLXwiGMxgUAkKsBerAgjMm4VWnVoTXJWhIQFAsTo5tRzu5HZzvFfPmTEyg6TmzJoA9KFx1D+sSoWx5LyVhyTRQZn1NrpHk/jB52LQoBCgEp8OVy7HQEv84D/1BghQTZKr3zO3fp4wriJIWDmcEgAAO4Ls7d6xDTCw2IQlSQ6iWVlKms5JPy9YXw8sEEZuZLEBtGrd6ZgbfSHZRSlZGV3AcfpUwIboTWvaKVaDldyCFGlaBe1a2Nt3i48CstJRITlWqjkpLVyk1FL0e/SCJJQrMVhWYU1IPy/Sd79YRxsjOnMkh3cVsgAUZtnPprAp6TL92K0yhNmPxOrYsWp94pRsqx6diVhQJbMC700LuNjp0DbxP+kIlpKBmawFXYJU3RxQdoqlylrCshcs6Xo6j+k7Ej5GIYTiq5SqgihS7OKtqNDbXWHtfQDM2WAHpVS1A6D4aZegB8oIp0pWt/ho6S4uaqerC3hC8+ePdqCk6ghrNR2vQ0fypDvCcSFkmZyuPAhqk9akecDugOxU3KUkAgEJroHYerN6QH+pcZFKZ6As9qklxYu3rElYhCjlQSwLgtrchtBQ/OIf1yVTPizJ1AsSRboX8PokvweCOGxWSZ8Qyu4a2nawIPlFgrGhzmuHL2BS+vqOkK+8QlKUKYsRpUOL7A1PmYjPmhSlsoB3YKa5tXYmsS1YromqanmowJILWDAHTxP+ISmT3SDUELINBaqfB39YNw5ilQZwog9GSAHbuoxMS0qBSPidKtquS2/xN6Q1h5Ang8EycwVzAPoXBuD0rePE8PUlCtVOLb3vsWAhiXJAlpY3J6BhVvn6dIj/AFuUlJoxo+qereb9YLFgowucFM5DhrfpdhekW+Dx4UlCiSQV5a6ghqpsNfMQXGLSCkluYBQNbEm/l8oFhwkBjQMS5oCC9P56Q7voFgYxeKzpGZ2ZTG6e4pu3nCqJYJoKsACXfK+vgG/4mPBiEsJKkmgIYeZbSnqzRNGKBdKk82Zx6hz3qw6wVbGCm4EFnBzXJGxt479hHROfi0hTk0tWpcNcG0dE3IMCWHxCkrSxOvk7/nhFlISfeKDukjOUmrs1Hvrc/WOjouRIOfhwpCkWKkqGYf2lJfxYQtJlOirMQaEfsKQNfGOjoE8AP+4946VGyQklqmmej2q9PrFVhwUlCXLLWhJ/5Akn0jo6Ji7BDsiaSsIVzW5rEu9PmNjtEcHMyKCWBSpRSQ24oe4tHR0UwPcC5mN+lSmIb93MT308YktDJCP0hdWo7gKNb/qIaOjojsaB4mQZS1JzFQAPiDp0jzAzlmeuXmoAGpuz+NfSOjo1ir5EMqZwkjRSg1AyFA5SNXZn6webiRNmLdIGRNG6kmOjoihg8ThWBU5dR8ru35SIlOZSif3hhsUlvItbvHR0JcCCYEWB/cpPgC3yECxUlM1AdIBZNdXDB/F46OhXTGFmcPBlzFAtpauhB7hyLRUnB5pQU/4Xpe1D5x0dGkWU0OScClSFqP8A6aQptC4JI6eum0eqTmUqVUJLM105qM7aU7x0dADIcJkDOhnAJJvqohF9Wd/CA4rBiWpJTRlBI9A/U3849joTb3Ek+IYcOpO4cHYjXr8RirXPKSNaIJfc0P18zHR0VB2Jj4me7QpndgHfRWnoIYRLb3ahQqK0nsMlB3cx0dEAjz3lQgAgpJyqeoY5T3cGPF6PV8orsR9mHgI6OiWCB8ZWyU7ywyT0KgzjVsxhU4jnymtCkVZgCzNtq0dHRtHKK7LZckpASDXKTmarHRjQd4rVTjmfY+JtrpRXpHkdA1QMCslYTmJJIJfWhYDy+Qjo6OiGS+T/2Q=="/>
          <p:cNvSpPr>
            <a:spLocks noChangeAspect="1" noChangeArrowheads="1"/>
          </p:cNvSpPr>
          <p:nvPr/>
        </p:nvSpPr>
        <p:spPr bwMode="auto">
          <a:xfrm>
            <a:off x="155575" y="-822325"/>
            <a:ext cx="26479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de-DE" altLang="de-DE" sz="1800"/>
          </a:p>
        </p:txBody>
      </p:sp>
      <p:pic>
        <p:nvPicPr>
          <p:cNvPr id="37893" name="Picture 14" descr="Pape nature park in Western Latvi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5" y="3571875"/>
            <a:ext cx="4381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16" descr="http://www.latvia.travel/sites/default/files/imagecache/node-photo/2433-daugavpils_dvietes_palienes_savvalas_govi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3214688"/>
            <a:ext cx="4381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18" descr="http://www.latvia.travel/sites/default/files/imagecache/node-photo/165-liepajas_papes_dabas_parks_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500" y="142875"/>
            <a:ext cx="4381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E:\ProPark_Bundesamt\1. IMPLEMENTARE\field visits\poze deplasare\foto governance_pt site\LAT_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3643313"/>
            <a:ext cx="3786188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3" descr="E:\ProPark_Bundesamt\1. IMPLEMENTARE\field visits\poze deplasare\cybershot\DSC0446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500063"/>
            <a:ext cx="3857625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4" descr="E:\ProPark_Bundesamt\1. IMPLEMENTARE\field visits\poze deplasare\Pape NP\IMG_534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2013" y="3500438"/>
            <a:ext cx="3905250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5" descr="E:\ProPark_Bundesamt\1. IMPLEMENTARE\field visits\poze deplasare\Pape NP\IMG_533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285750"/>
            <a:ext cx="4341812" cy="32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E:\ProPark_Bundesamt\1. IMPLEMENTARE\field visits\poze deplasare\foto governance_pt site\SL_Secovlje 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4341812" cy="32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3" descr="E:\ProPark_Bundesamt\1. IMPLEMENTARE\field visits\poze deplasare\foto governance_pt site\SL_Secovlje 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142875"/>
            <a:ext cx="4341812" cy="32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4" descr="E:\ProPark_Bundesamt\1. IMPLEMENTARE\field visits\poze deplasare\foto governance_pt site\SL_Secovlje 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3429000"/>
            <a:ext cx="4341812" cy="32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5" descr="E:\ProPark_Bundesamt\1. IMPLEMENTARE\field visits\poze deplasare\foto governance_pt site\SL_Secovlje 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3429000"/>
            <a:ext cx="4341812" cy="32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itle 1"/>
          <p:cNvSpPr txBox="1">
            <a:spLocks/>
          </p:cNvSpPr>
          <p:nvPr/>
        </p:nvSpPr>
        <p:spPr bwMode="auto">
          <a:xfrm>
            <a:off x="5334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de-DE" sz="3200" b="1">
                <a:latin typeface="Calibri" panose="020F0502020204030204" pitchFamily="34" charset="0"/>
              </a:rPr>
              <a:t>Secovlje salina Nature Park, Slovenia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E:\ProPark_Bundesamt\1. IMPLEMENTARE\field visits\poze deplasare\foto governance_pt site\SL_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3357563"/>
            <a:ext cx="43815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3" descr="E:\ProPark_Bundesamt\1. IMPLEMENTARE\field visits\poze deplasare\IMG_593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28625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7" descr="E:\ProPark_Bundesamt\1. IMPLEMENTARE\field visits\poze deplasare\IMG_596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285750"/>
            <a:ext cx="4341812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8" descr="E:\ProPark_Bundesamt\1. IMPLEMENTARE\field visits\poze deplasare\IMG_597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5" y="285750"/>
            <a:ext cx="4214813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3"/>
          </a:xfrm>
        </p:spPr>
        <p:txBody>
          <a:bodyPr/>
          <a:lstStyle/>
          <a:p>
            <a:pPr eaLnBrk="1" hangingPunct="1"/>
            <a:r>
              <a:rPr lang="en-US" altLang="de-DE" sz="2800" smtClean="0"/>
              <a:t>B (a) Trans-boundary governance</a:t>
            </a:r>
          </a:p>
        </p:txBody>
      </p:sp>
      <p:pic>
        <p:nvPicPr>
          <p:cNvPr id="41986" name="Content Placeholder 3" descr="2.a_trans-boundary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" y="752475"/>
            <a:ext cx="8839200" cy="5343525"/>
          </a:xfrm>
        </p:spPr>
      </p:pic>
      <p:sp>
        <p:nvSpPr>
          <p:cNvPr id="41987" name="Rectangle 4"/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smtClean="0">
                <a:solidFill>
                  <a:schemeClr val="bg1"/>
                </a:solidFill>
                <a:latin typeface="Calibri" panose="020F0502020204030204" pitchFamily="34" charset="0"/>
              </a:rPr>
              <a:t>PA Governance in Eastern Europe, Vilm, 2-5.12.2012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400" smtClean="0"/>
              <a:t>Saxon - Bohemian Switzerland Transboundary PA</a:t>
            </a:r>
            <a:br>
              <a:rPr lang="en-US" altLang="de-DE" sz="2400" smtClean="0"/>
            </a:br>
            <a:r>
              <a:rPr lang="en-US" altLang="de-DE" sz="2400" smtClean="0"/>
              <a:t>(Českosaské Švýcarsko / Sächsisch-Böhmische Schweiz) </a:t>
            </a:r>
          </a:p>
        </p:txBody>
      </p:sp>
      <p:sp>
        <p:nvSpPr>
          <p:cNvPr id="430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de-DE" b="1" smtClean="0"/>
              <a:t>Legal basis</a:t>
            </a:r>
            <a:r>
              <a:rPr lang="en-US" altLang="de-DE" smtClean="0"/>
              <a:t>: </a:t>
            </a:r>
            <a:r>
              <a:rPr lang="en-US" altLang="de-DE" i="1" smtClean="0"/>
              <a:t>Agreement between the MoE of the Czech Repulic and the MoE of Saxony </a:t>
            </a:r>
            <a:r>
              <a:rPr lang="en-US" altLang="de-DE" smtClean="0"/>
              <a:t>about the cooperation in nature conservation between the </a:t>
            </a:r>
            <a:r>
              <a:rPr lang="en-US" altLang="de-DE" i="1" smtClean="0"/>
              <a:t>Saxon Switzerland National Park </a:t>
            </a:r>
            <a:r>
              <a:rPr lang="en-US" altLang="de-DE" smtClean="0"/>
              <a:t>Administration and Elbe Sandstone PLA (future </a:t>
            </a:r>
            <a:r>
              <a:rPr lang="en-US" altLang="de-DE" i="1" smtClean="0"/>
              <a:t>Bohemian Switzerland National Park</a:t>
            </a:r>
            <a:r>
              <a:rPr lang="en-US" altLang="de-DE" smtClean="0"/>
              <a:t>) – 1991 </a:t>
            </a:r>
          </a:p>
          <a:p>
            <a:endParaRPr lang="en-US" altLang="de-DE" smtClean="0"/>
          </a:p>
          <a:p>
            <a:r>
              <a:rPr lang="en-US" altLang="de-DE" b="1" smtClean="0"/>
              <a:t>Long-term</a:t>
            </a:r>
            <a:r>
              <a:rPr lang="en-US" altLang="de-DE" smtClean="0"/>
              <a:t>: Joint Vision 2012</a:t>
            </a:r>
          </a:p>
          <a:p>
            <a:endParaRPr lang="en-US" altLang="de-DE" smtClean="0"/>
          </a:p>
          <a:p>
            <a:endParaRPr lang="en-US" alt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altLang="de-DE" sz="2400" smtClean="0"/>
              <a:t>Saxon - Bohemian Switzerland Transboundary PA</a:t>
            </a:r>
            <a:br>
              <a:rPr lang="en-US" altLang="de-DE" sz="2400" smtClean="0"/>
            </a:br>
            <a:r>
              <a:rPr lang="en-US" altLang="de-DE" sz="2400" smtClean="0"/>
              <a:t>(Českosaské Švýcarsko / Sächsisch-Böhmische Schweiz) </a:t>
            </a:r>
          </a:p>
        </p:txBody>
      </p:sp>
      <p:sp>
        <p:nvSpPr>
          <p:cNvPr id="44034" name="Content Placeholder 2"/>
          <p:cNvSpPr>
            <a:spLocks noGrp="1"/>
          </p:cNvSpPr>
          <p:nvPr>
            <p:ph idx="1"/>
          </p:nvPr>
        </p:nvSpPr>
        <p:spPr>
          <a:xfrm>
            <a:off x="457200" y="2103438"/>
            <a:ext cx="8229600" cy="4525962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de-DE" b="1" smtClean="0"/>
              <a:t>Mid-term: Strategy of the transboundary cooperation in nature conservation in the Saxon- Bohemian Switzerland (2004): </a:t>
            </a:r>
            <a:endParaRPr lang="en-US" altLang="de-DE" smtClean="0"/>
          </a:p>
          <a:p>
            <a:r>
              <a:rPr lang="en-US" altLang="de-DE" smtClean="0"/>
              <a:t>strategic goals: IUCN category II </a:t>
            </a:r>
          </a:p>
          <a:p>
            <a:r>
              <a:rPr lang="en-US" altLang="de-DE" smtClean="0"/>
              <a:t>research and monitoring activities </a:t>
            </a:r>
          </a:p>
          <a:p>
            <a:r>
              <a:rPr lang="en-US" altLang="de-DE" smtClean="0"/>
              <a:t>environmental education </a:t>
            </a:r>
          </a:p>
          <a:p>
            <a:r>
              <a:rPr lang="en-US" altLang="de-DE" smtClean="0"/>
              <a:t>coordination of management plans </a:t>
            </a:r>
          </a:p>
          <a:p>
            <a:r>
              <a:rPr lang="en-US" altLang="de-DE" smtClean="0"/>
              <a:t>practical management, e.g. control of invasive species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400" smtClean="0"/>
              <a:t>Saxon - Bohemian Switzerland Transboundary PA</a:t>
            </a:r>
            <a:br>
              <a:rPr lang="en-US" altLang="de-DE" sz="2400" smtClean="0"/>
            </a:br>
            <a:r>
              <a:rPr lang="en-US" altLang="de-DE" sz="2400" smtClean="0"/>
              <a:t>(Českosaské Švýcarsko / Sächsisch-Böhmische Schweiz) </a:t>
            </a:r>
          </a:p>
        </p:txBody>
      </p:sp>
      <p:sp>
        <p:nvSpPr>
          <p:cNvPr id="4505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de-DE" sz="2000" b="1" smtClean="0"/>
              <a:t>Short-term: annual working plans for WG: </a:t>
            </a:r>
          </a:p>
          <a:p>
            <a:r>
              <a:rPr lang="en-US" altLang="de-DE" sz="2000" smtClean="0"/>
              <a:t>nature conservation/monitoring </a:t>
            </a:r>
          </a:p>
          <a:p>
            <a:r>
              <a:rPr lang="en-US" altLang="de-DE" sz="2000" smtClean="0"/>
              <a:t>forest management </a:t>
            </a:r>
          </a:p>
          <a:p>
            <a:r>
              <a:rPr lang="en-US" altLang="de-DE" sz="2000" smtClean="0"/>
              <a:t>environment education </a:t>
            </a:r>
          </a:p>
          <a:p>
            <a:r>
              <a:rPr lang="en-US" altLang="de-DE" sz="2000" smtClean="0"/>
              <a:t>visitor management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de-DE" sz="2000" smtClean="0"/>
              <a:t>Transboundary research and monitoring </a:t>
            </a:r>
          </a:p>
          <a:p>
            <a:r>
              <a:rPr lang="en-US" altLang="de-DE" sz="2000" smtClean="0"/>
              <a:t>mapping of flora and fauna: no international project, just agreement on methodology and goals  </a:t>
            </a:r>
          </a:p>
          <a:p>
            <a:r>
              <a:rPr lang="en-US" altLang="de-DE" sz="2000" smtClean="0"/>
              <a:t>Joint projects:</a:t>
            </a:r>
          </a:p>
          <a:p>
            <a:pPr lvl="1"/>
            <a:r>
              <a:rPr lang="en-US" altLang="de-DE" sz="2000" smtClean="0"/>
              <a:t>Forest development in Saxon-Bohemian Switzerland – Ziel 3 Project </a:t>
            </a:r>
          </a:p>
          <a:p>
            <a:pPr lvl="1"/>
            <a:r>
              <a:rPr lang="en-US" altLang="de-DE" sz="2000" smtClean="0"/>
              <a:t>Reintroduction of Peregrine Falcon </a:t>
            </a:r>
          </a:p>
          <a:p>
            <a:pPr lvl="1"/>
            <a:r>
              <a:rPr lang="en-US" altLang="de-DE" sz="2000" smtClean="0"/>
              <a:t>Reintroduction of Elbe Salmon</a:t>
            </a:r>
          </a:p>
          <a:p>
            <a:pPr lvl="1"/>
            <a:r>
              <a:rPr lang="en-US" altLang="de-DE" sz="2000" smtClean="0"/>
              <a:t>Visitor management: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3" name="Object 2"/>
          <p:cNvGraphicFramePr>
            <a:graphicFrameLocks noChangeAspect="1"/>
          </p:cNvGraphicFramePr>
          <p:nvPr/>
        </p:nvGraphicFramePr>
        <p:xfrm>
          <a:off x="228600" y="2032000"/>
          <a:ext cx="7772400" cy="436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7" name="Document" r:id="rId3" imgW="22501587" imgH="12647619" progId="Word.Document.12">
                  <p:link updateAutomatic="1"/>
                </p:oleObj>
              </mc:Choice>
              <mc:Fallback>
                <p:oleObj name="Document" r:id="rId3" imgW="22501587" imgH="12647619" progId="Word.Document.12">
                  <p:link updateAutomatic="1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032000"/>
                        <a:ext cx="7772400" cy="436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de-DE" smtClean="0"/>
              <a:t>Case study selection</a:t>
            </a:r>
          </a:p>
        </p:txBody>
      </p:sp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1066800" y="781050"/>
            <a:ext cx="7467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ea typeface="Arial" charset="0"/>
                <a:cs typeface="Arial" charset="0"/>
              </a:rPr>
              <a:t>Preliminary questionnaires to AC </a:t>
            </a:r>
          </a:p>
          <a:p>
            <a:pPr>
              <a:defRPr/>
            </a:pPr>
            <a:r>
              <a:rPr lang="en-US" dirty="0">
                <a:latin typeface="+mn-lt"/>
                <a:ea typeface="Arial" charset="0"/>
                <a:cs typeface="Arial" charset="0"/>
              </a:rPr>
              <a:t>AC - agreement workshop 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>
                <a:latin typeface="+mn-lt"/>
                <a:ea typeface="Arial" charset="0"/>
                <a:cs typeface="Arial" charset="0"/>
              </a:rPr>
              <a:t> Typical case sampling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>
                <a:latin typeface="+mn-lt"/>
                <a:ea typeface="Arial" charset="0"/>
                <a:cs typeface="Arial" charset="0"/>
              </a:rPr>
              <a:t> Extreme case sampling 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smtClean="0">
                <a:solidFill>
                  <a:schemeClr val="bg1"/>
                </a:solidFill>
                <a:latin typeface="Calibri" panose="020F0502020204030204" pitchFamily="34" charset="0"/>
              </a:rPr>
              <a:t>PA Governance in Eastern Europe, Vilm, 2-5.12.2012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400" smtClean="0"/>
              <a:t>Saxon - Bohemian Switzerland Transboundary PA</a:t>
            </a:r>
            <a:br>
              <a:rPr lang="en-US" altLang="de-DE" sz="2400" smtClean="0"/>
            </a:br>
            <a:r>
              <a:rPr lang="en-US" altLang="de-DE" sz="2400" smtClean="0"/>
              <a:t>(Českosaské Švýcarsko / Sächsisch-Böhmische Schweiz) </a:t>
            </a:r>
          </a:p>
        </p:txBody>
      </p:sp>
      <p:sp>
        <p:nvSpPr>
          <p:cNvPr id="46082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52596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de-DE" smtClean="0"/>
              <a:t>National Park Centre Bad Schandau</a:t>
            </a:r>
          </a:p>
          <a:p>
            <a:r>
              <a:rPr lang="en-US" altLang="de-DE" smtClean="0"/>
              <a:t>Transborder concept of exhibition right from the beginning </a:t>
            </a:r>
          </a:p>
          <a:p>
            <a:endParaRPr lang="en-US" altLang="de-DE" smtClean="0"/>
          </a:p>
          <a:p>
            <a:r>
              <a:rPr lang="en-US" altLang="de-DE" smtClean="0"/>
              <a:t>National Park Centre Krásná Lípa	</a:t>
            </a:r>
          </a:p>
          <a:p>
            <a:pPr lvl="1"/>
            <a:r>
              <a:rPr lang="en-US" altLang="de-DE" smtClean="0"/>
              <a:t>Bilingual exhibition </a:t>
            </a:r>
          </a:p>
          <a:p>
            <a:pPr lvl="1"/>
            <a:r>
              <a:rPr lang="en-US" altLang="de-DE" smtClean="0"/>
              <a:t>2 German speaking staff </a:t>
            </a:r>
          </a:p>
          <a:p>
            <a:pPr lvl="1"/>
            <a:r>
              <a:rPr lang="en-US" altLang="de-DE" smtClean="0"/>
              <a:t>3 bilingual events </a:t>
            </a:r>
          </a:p>
          <a:p>
            <a:endParaRPr lang="en-US" altLang="de-DE" smtClean="0"/>
          </a:p>
          <a:p>
            <a:r>
              <a:rPr lang="en-US" altLang="de-DE" smtClean="0"/>
              <a:t>Transboundary bilingual corporate design - joint transboundary project of nature conservation authorities and tourism organizations: joint logo, regional products</a:t>
            </a:r>
          </a:p>
          <a:p>
            <a:pPr>
              <a:buFont typeface="Arial" panose="020B0604020202020204" pitchFamily="34" charset="0"/>
              <a:buNone/>
            </a:pPr>
            <a:endParaRPr lang="en-US" alt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altLang="de-DE" smtClean="0"/>
              <a:t>Oulanka (Finland) – Paanajarrvi (Rusia) 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4724400" cy="6019800"/>
          </a:xfrm>
        </p:spPr>
        <p:txBody>
          <a:bodyPr/>
          <a:lstStyle/>
          <a:p>
            <a:pPr lvl="1"/>
            <a:r>
              <a:rPr lang="en-US" altLang="de-DE" sz="2000" smtClean="0"/>
              <a:t>Europarc Trounsboundary certificate 2005</a:t>
            </a:r>
          </a:p>
          <a:p>
            <a:pPr lvl="1"/>
            <a:r>
              <a:rPr lang="en-US" altLang="de-DE" sz="2000" smtClean="0"/>
              <a:t>Oulanka – PAN Parks 2002, </a:t>
            </a:r>
          </a:p>
          <a:p>
            <a:pPr lvl="1"/>
            <a:r>
              <a:rPr lang="en-US" altLang="de-DE" sz="2000" smtClean="0"/>
              <a:t>Paanajarrvi PAN Parks 2005</a:t>
            </a:r>
          </a:p>
          <a:p>
            <a:pPr lvl="1"/>
            <a:r>
              <a:rPr lang="en-US" altLang="de-DE" sz="2000" smtClean="0"/>
              <a:t>August 2012: transboundary PAN Parks – joint membership.</a:t>
            </a:r>
          </a:p>
          <a:p>
            <a:pPr lvl="1">
              <a:buFont typeface="Arial" panose="020B0604020202020204" pitchFamily="34" charset="0"/>
              <a:buNone/>
            </a:pPr>
            <a:endParaRPr lang="en-US" altLang="de-DE" sz="2000" smtClean="0"/>
          </a:p>
          <a:p>
            <a:r>
              <a:rPr lang="en-US" altLang="de-DE" sz="2000" smtClean="0"/>
              <a:t>Oulanka - difficulties to fulfill the wilderness criteria </a:t>
            </a:r>
          </a:p>
          <a:p>
            <a:r>
              <a:rPr lang="en-US" altLang="de-DE" sz="2000" smtClean="0"/>
              <a:t>Paanajarrvi - difficulties to fulfill the tourism entrepreneur partnership criteria</a:t>
            </a:r>
          </a:p>
          <a:p>
            <a:r>
              <a:rPr lang="en-US" altLang="de-DE" sz="2000" smtClean="0"/>
              <a:t>Paanajarrvi is </a:t>
            </a:r>
            <a:r>
              <a:rPr lang="ja-JP" altLang="en-US" sz="2000" smtClean="0"/>
              <a:t>“</a:t>
            </a:r>
            <a:r>
              <a:rPr lang="en-US" altLang="ja-JP" sz="2000" smtClean="0"/>
              <a:t>offering</a:t>
            </a:r>
            <a:r>
              <a:rPr lang="ja-JP" altLang="en-US" sz="2000" smtClean="0"/>
              <a:t>”</a:t>
            </a:r>
            <a:r>
              <a:rPr lang="en-US" altLang="ja-JP" sz="2000" smtClean="0"/>
              <a:t> the wilderness area that makes it up for the wilderness area of Oulanka as well (reindeer herding is a limiting factor). </a:t>
            </a:r>
          </a:p>
          <a:p>
            <a:endParaRPr lang="en-US" altLang="de-DE" sz="2000" smtClean="0"/>
          </a:p>
          <a:p>
            <a:endParaRPr lang="en-US" altLang="de-DE" sz="2000" smtClean="0"/>
          </a:p>
        </p:txBody>
      </p:sp>
      <p:pic>
        <p:nvPicPr>
          <p:cNvPr id="47107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0" y="838200"/>
            <a:ext cx="4286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de-DE" smtClean="0"/>
              <a:t>Oulanka (Finland) – Paanajarrvi (Rusia) </a:t>
            </a:r>
          </a:p>
        </p:txBody>
      </p:sp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5410200" cy="5715000"/>
          </a:xfrm>
        </p:spPr>
        <p:txBody>
          <a:bodyPr/>
          <a:lstStyle/>
          <a:p>
            <a:r>
              <a:rPr lang="en-US" altLang="de-DE" smtClean="0"/>
              <a:t>Joint management plan </a:t>
            </a:r>
          </a:p>
          <a:p>
            <a:r>
              <a:rPr lang="en-US" altLang="de-DE" smtClean="0"/>
              <a:t>Joint tourism strategy </a:t>
            </a:r>
          </a:p>
          <a:p>
            <a:r>
              <a:rPr lang="en-US" altLang="de-DE" smtClean="0"/>
              <a:t>Joint annual plans and activities </a:t>
            </a:r>
          </a:p>
          <a:p>
            <a:r>
              <a:rPr lang="en-US" altLang="de-DE" smtClean="0"/>
              <a:t>Joint applications for external funding.</a:t>
            </a:r>
          </a:p>
          <a:p>
            <a:endParaRPr lang="en-US" altLang="de-DE" smtClean="0"/>
          </a:p>
          <a:p>
            <a:r>
              <a:rPr lang="en-US" altLang="de-DE" smtClean="0"/>
              <a:t>working documents to help harmonize management (not formal - not possible to get the approval)</a:t>
            </a:r>
          </a:p>
          <a:p>
            <a:r>
              <a:rPr lang="en-US" altLang="de-DE" smtClean="0"/>
              <a:t>Since 2009 the Russian Ministry recognizes the transboundary cooperation and supports it.</a:t>
            </a:r>
          </a:p>
          <a:p>
            <a:r>
              <a:rPr lang="en-US" altLang="de-DE" smtClean="0"/>
              <a:t>official agreements, structures are not very official. </a:t>
            </a:r>
          </a:p>
        </p:txBody>
      </p:sp>
      <p:pic>
        <p:nvPicPr>
          <p:cNvPr id="48131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9250" y="1524000"/>
            <a:ext cx="37147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de-DE" smtClean="0"/>
              <a:t>Oulanka (Finland) – Paanajarrvi (Rusia) </a:t>
            </a:r>
          </a:p>
        </p:txBody>
      </p:sp>
      <p:sp>
        <p:nvSpPr>
          <p:cNvPr id="49154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4953000" cy="49530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de-DE" smtClean="0"/>
              <a:t>Important benefits: </a:t>
            </a:r>
          </a:p>
          <a:p>
            <a:r>
              <a:rPr lang="en-US" altLang="de-DE" smtClean="0"/>
              <a:t>international funding INTERREG, Neighborhood Programme, TACIS programme (visitor centre and best conservation office in Russia for PAs).</a:t>
            </a:r>
          </a:p>
          <a:p>
            <a:r>
              <a:rPr lang="en-US" altLang="de-DE" smtClean="0"/>
              <a:t>Involvement of Fins in activities in the Paanajarrvi region and the Karelian villages (cultural heritage)</a:t>
            </a:r>
          </a:p>
          <a:p>
            <a:r>
              <a:rPr lang="en-US" altLang="de-DE" smtClean="0"/>
              <a:t>Visitors numbers increased</a:t>
            </a:r>
          </a:p>
          <a:p>
            <a:endParaRPr lang="en-US" altLang="de-DE" smtClean="0"/>
          </a:p>
          <a:p>
            <a:endParaRPr lang="en-US" altLang="de-DE" smtClean="0"/>
          </a:p>
        </p:txBody>
      </p:sp>
      <p:pic>
        <p:nvPicPr>
          <p:cNvPr id="49155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990600"/>
            <a:ext cx="4114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 smtClean="0"/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50179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 smtClean="0"/>
          </a:p>
        </p:txBody>
      </p:sp>
      <p:sp>
        <p:nvSpPr>
          <p:cNvPr id="512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51203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19200"/>
            <a:ext cx="11430000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de-DE" sz="2800" smtClean="0"/>
              <a:t>B (c) Joint governance</a:t>
            </a:r>
            <a:br>
              <a:rPr lang="en-US" altLang="de-DE" sz="2800" smtClean="0"/>
            </a:br>
            <a:r>
              <a:rPr lang="en-US" altLang="de-DE" sz="2800" smtClean="0"/>
              <a:t>Kvarken Archipeleago (Finland)</a:t>
            </a:r>
          </a:p>
        </p:txBody>
      </p:sp>
      <p:pic>
        <p:nvPicPr>
          <p:cNvPr id="52226" name="O 4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" b="-276"/>
          <a:stretch>
            <a:fillRect/>
          </a:stretch>
        </p:blipFill>
        <p:spPr bwMode="auto">
          <a:xfrm>
            <a:off x="685800" y="1143000"/>
            <a:ext cx="7772400" cy="4876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Rectangle 4"/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smtClean="0">
                <a:solidFill>
                  <a:schemeClr val="bg1"/>
                </a:solidFill>
                <a:latin typeface="Calibri" panose="020F0502020204030204" pitchFamily="34" charset="0"/>
              </a:rPr>
              <a:t>PA Governance in Eastern Europe, Vilm, 2-5.12.2012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 smtClean="0"/>
          </a:p>
        </p:txBody>
      </p:sp>
      <p:sp>
        <p:nvSpPr>
          <p:cNvPr id="532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53251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en-US" altLang="de-DE" smtClean="0"/>
              <a:t>C. Private governance</a:t>
            </a:r>
          </a:p>
        </p:txBody>
      </p:sp>
      <p:pic>
        <p:nvPicPr>
          <p:cNvPr id="54274" name="Content Placeholder 3" descr="1.private gov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0" y="1371600"/>
            <a:ext cx="9251950" cy="4495800"/>
          </a:xfrm>
        </p:spPr>
      </p:pic>
      <p:sp>
        <p:nvSpPr>
          <p:cNvPr id="54275" name="Rectangle 4"/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smtClean="0">
                <a:solidFill>
                  <a:schemeClr val="bg1"/>
                </a:solidFill>
                <a:latin typeface="Calibri" panose="020F0502020204030204" pitchFamily="34" charset="0"/>
              </a:rPr>
              <a:t>PA Governance in Eastern Europe, Vilm, 2-5.12.2012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altLang="de-DE" smtClean="0"/>
              <a:t>Private Nature Reserve Aarnikotka </a:t>
            </a: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0" y="1493838"/>
            <a:ext cx="5181600" cy="4525962"/>
          </a:xfrm>
        </p:spPr>
        <p:txBody>
          <a:bodyPr/>
          <a:lstStyle/>
          <a:p>
            <a:r>
              <a:rPr lang="en-US" altLang="de-DE" smtClean="0"/>
              <a:t>Aarnikotka forest Nature Reserve (1,400 hectares) </a:t>
            </a:r>
          </a:p>
          <a:p>
            <a:r>
              <a:rPr lang="en-US" altLang="de-DE" b="1" smtClean="0"/>
              <a:t>Owner</a:t>
            </a:r>
            <a:r>
              <a:rPr lang="en-US" altLang="de-DE" smtClean="0"/>
              <a:t>: UPM</a:t>
            </a:r>
          </a:p>
          <a:p>
            <a:r>
              <a:rPr lang="en-US" altLang="de-DE" b="1" smtClean="0"/>
              <a:t>Voluntary commitment</a:t>
            </a:r>
            <a:r>
              <a:rPr lang="en-US" altLang="de-DE" smtClean="0"/>
              <a:t> for protecting the area - no compensation payment from the state. </a:t>
            </a:r>
          </a:p>
          <a:p>
            <a:r>
              <a:rPr lang="en-US" altLang="de-DE" b="1" smtClean="0"/>
              <a:t>Decision making</a:t>
            </a:r>
            <a:r>
              <a:rPr lang="en-US" altLang="de-DE" smtClean="0"/>
              <a:t>: independent board, does not report to anybody</a:t>
            </a:r>
          </a:p>
          <a:p>
            <a:r>
              <a:rPr lang="en-US" altLang="de-DE" b="1" smtClean="0"/>
              <a:t>Objectives</a:t>
            </a:r>
            <a:r>
              <a:rPr lang="en-US" altLang="de-DE" smtClean="0"/>
              <a:t>: recreation and restoration of natural forests </a:t>
            </a:r>
          </a:p>
          <a:p>
            <a:endParaRPr lang="en-US" altLang="de-DE" smtClean="0"/>
          </a:p>
        </p:txBody>
      </p:sp>
      <p:pic>
        <p:nvPicPr>
          <p:cNvPr id="55299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8750" y="1143000"/>
            <a:ext cx="390525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774700"/>
          </a:xfrm>
        </p:spPr>
        <p:txBody>
          <a:bodyPr/>
          <a:lstStyle/>
          <a:p>
            <a:pPr eaLnBrk="1" hangingPunct="1"/>
            <a:r>
              <a:rPr lang="en-US" altLang="de-DE" smtClean="0"/>
              <a:t>Governance matrix for Eastern Europe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1406" y="1014153"/>
          <a:ext cx="9001158" cy="5144731"/>
        </p:xfrm>
        <a:graphic>
          <a:graphicData uri="http://schemas.openxmlformats.org/drawingml/2006/table">
            <a:tbl>
              <a:tblPr/>
              <a:tblGrid>
                <a:gridCol w="811904"/>
                <a:gridCol w="589915"/>
                <a:gridCol w="516460"/>
                <a:gridCol w="737800"/>
                <a:gridCol w="590240"/>
                <a:gridCol w="811580"/>
                <a:gridCol w="737800"/>
                <a:gridCol w="811580"/>
                <a:gridCol w="737800"/>
                <a:gridCol w="1584539"/>
                <a:gridCol w="357190"/>
                <a:gridCol w="714350"/>
              </a:tblGrid>
              <a:tr h="411480">
                <a:tc rowSpan="2"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endParaRPr lang="en-US" sz="9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latin typeface="Calibri"/>
                          <a:ea typeface="Times New Roman"/>
                          <a:cs typeface="Arial"/>
                        </a:rPr>
                        <a:t>A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latin typeface="Calibri"/>
                          <a:ea typeface="Times New Roman"/>
                          <a:cs typeface="Arial"/>
                        </a:rPr>
                        <a:t>Government </a:t>
                      </a:r>
                      <a:r>
                        <a:rPr lang="en-GB" sz="900" b="1" dirty="0" smtClean="0">
                          <a:latin typeface="Calibri"/>
                          <a:ea typeface="Times New Roman"/>
                          <a:cs typeface="Arial"/>
                        </a:rPr>
                        <a:t>Governance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latin typeface="Calibri"/>
                          <a:ea typeface="Times New Roman"/>
                          <a:cs typeface="Arial"/>
                        </a:rPr>
                        <a:t>B 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latin typeface="Calibri"/>
                          <a:ea typeface="Times New Roman"/>
                          <a:cs typeface="Arial"/>
                        </a:rPr>
                        <a:t>Multi-stakeholder </a:t>
                      </a:r>
                      <a:r>
                        <a:rPr lang="en-GB" sz="900" b="1" dirty="0" smtClean="0">
                          <a:latin typeface="Calibri"/>
                          <a:ea typeface="Times New Roman"/>
                          <a:cs typeface="Arial"/>
                        </a:rPr>
                        <a:t>Governance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latin typeface="Calibri"/>
                          <a:ea typeface="Times New Roman"/>
                          <a:cs typeface="Arial"/>
                        </a:rPr>
                        <a:t>C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latin typeface="Calibri"/>
                          <a:ea typeface="Times New Roman"/>
                          <a:cs typeface="Arial"/>
                        </a:rPr>
                        <a:t>Private </a:t>
                      </a:r>
                      <a:r>
                        <a:rPr lang="en-GB" sz="900" b="1" dirty="0" smtClean="0">
                          <a:latin typeface="Calibri"/>
                          <a:ea typeface="Times New Roman"/>
                          <a:cs typeface="Arial"/>
                        </a:rPr>
                        <a:t>Governance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latin typeface="Calibri"/>
                          <a:ea typeface="Times New Roman"/>
                          <a:cs typeface="Arial"/>
                        </a:rPr>
                        <a:t>D  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latin typeface="Calibri"/>
                          <a:ea typeface="Times New Roman"/>
                          <a:cs typeface="Arial"/>
                        </a:rPr>
                        <a:t>Community </a:t>
                      </a:r>
                      <a:r>
                        <a:rPr lang="en-GB" sz="900" b="1" dirty="0" smtClean="0">
                          <a:latin typeface="Calibri"/>
                          <a:ea typeface="Times New Roman"/>
                          <a:cs typeface="Arial"/>
                        </a:rPr>
                        <a:t>Governance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6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667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latin typeface="Calibri"/>
                          <a:ea typeface="Times New Roman"/>
                          <a:cs typeface="Times New Roman"/>
                        </a:rPr>
                        <a:t>Federal or national ministry or agency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latin typeface="Calibri"/>
                          <a:ea typeface="Times New Roman"/>
                          <a:cs typeface="Times New Roman"/>
                        </a:rPr>
                        <a:t>Local/ municipal agency or authority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latin typeface="Calibri"/>
                          <a:ea typeface="Times New Roman"/>
                          <a:cs typeface="Times New Roman"/>
                        </a:rPr>
                        <a:t>Delegated </a:t>
                      </a:r>
                      <a:r>
                        <a:rPr lang="en-GB" sz="900" dirty="0" smtClean="0">
                          <a:latin typeface="Calibri"/>
                          <a:ea typeface="Times New Roman"/>
                          <a:cs typeface="Times New Roman"/>
                        </a:rPr>
                        <a:t>governance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381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latin typeface="Calibri"/>
                          <a:ea typeface="Times New Roman"/>
                          <a:cs typeface="Times New Roman"/>
                        </a:rPr>
                        <a:t>Trans-boundary  </a:t>
                      </a:r>
                      <a:r>
                        <a:rPr lang="en-GB" sz="900" dirty="0" smtClean="0">
                          <a:latin typeface="Calibri"/>
                          <a:ea typeface="Times New Roman"/>
                          <a:cs typeface="Times New Roman"/>
                        </a:rPr>
                        <a:t>governance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4191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latin typeface="Calibri"/>
                          <a:ea typeface="Times New Roman"/>
                          <a:cs typeface="Times New Roman"/>
                        </a:rPr>
                        <a:t>Collaborative </a:t>
                      </a:r>
                      <a:r>
                        <a:rPr lang="en-GB" sz="900" dirty="0" smtClean="0">
                          <a:latin typeface="Calibri"/>
                          <a:ea typeface="Times New Roman"/>
                          <a:cs typeface="Times New Roman"/>
                        </a:rPr>
                        <a:t>governance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2286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latin typeface="Calibri"/>
                          <a:ea typeface="Times New Roman"/>
                          <a:cs typeface="Times New Roman"/>
                        </a:rPr>
                        <a:t>Joint </a:t>
                      </a:r>
                      <a:r>
                        <a:rPr lang="en-GB" sz="900" dirty="0" smtClean="0">
                          <a:latin typeface="Calibri"/>
                          <a:ea typeface="Times New Roman"/>
                          <a:cs typeface="Times New Roman"/>
                        </a:rPr>
                        <a:t>governance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latin typeface="Calibri"/>
                          <a:ea typeface="Times New Roman"/>
                          <a:cs typeface="Times New Roman"/>
                        </a:rPr>
                        <a:t>By individual land-owner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latin typeface="Calibri"/>
                          <a:ea typeface="Times New Roman"/>
                          <a:cs typeface="Times New Roman"/>
                        </a:rPr>
                        <a:t>By non-profit organizations (e.g. NGOs, university, etc.)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latin typeface="Calibri"/>
                          <a:ea typeface="Times New Roman"/>
                          <a:cs typeface="Times New Roman"/>
                        </a:rPr>
                        <a:t>By for profit organizations (e.g.  corporate land-owners)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19">
                  <a:txBody>
                    <a:bodyPr/>
                    <a:lstStyle/>
                    <a:p>
                      <a:pPr marL="17780" marR="63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latin typeface="Calibri"/>
                          <a:ea typeface="Times New Roman"/>
                          <a:cs typeface="Times New Roman"/>
                        </a:rPr>
                        <a:t>Indigenous peoples</a:t>
                      </a:r>
                      <a:endParaRPr lang="en-US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020" marR="37020" marT="0" marB="0" vert="vert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3655" marR="508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latin typeface="Calibri"/>
                          <a:ea typeface="Times New Roman"/>
                          <a:cs typeface="Times New Roman"/>
                        </a:rPr>
                        <a:t>Local communities</a:t>
                      </a:r>
                      <a:endParaRPr lang="en-US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65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latin typeface="Calibri"/>
                          <a:ea typeface="Times New Roman"/>
                          <a:cs typeface="Times New Roman"/>
                        </a:rPr>
                        <a:t>Albania</a:t>
                      </a:r>
                      <a:endParaRPr lang="en-US" sz="9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√?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65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65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900" b="1" dirty="0">
                          <a:latin typeface="Calibri"/>
                          <a:ea typeface="Times New Roman"/>
                          <a:cs typeface="Times New Roman"/>
                        </a:rPr>
                        <a:t>Belarus</a:t>
                      </a:r>
                      <a:r>
                        <a:rPr lang="en-GB" sz="900" b="1" baseline="300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9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65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65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900" b="1" dirty="0">
                          <a:latin typeface="Calibri"/>
                          <a:ea typeface="Times New Roman"/>
                          <a:cs typeface="Times New Roman"/>
                        </a:rPr>
                        <a:t>Bulgaria</a:t>
                      </a:r>
                      <a:endParaRPr lang="en-US" sz="9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65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65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900" b="1" dirty="0">
                          <a:latin typeface="Calibri"/>
                          <a:ea typeface="Times New Roman"/>
                          <a:cs typeface="Times New Roman"/>
                        </a:rPr>
                        <a:t>Croatia</a:t>
                      </a:r>
                      <a:endParaRPr lang="en-US" sz="9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1">
                          <a:latin typeface="Calibri"/>
                          <a:ea typeface="Cambria"/>
                          <a:cs typeface="Times New Roman"/>
                        </a:rPr>
                        <a:t>de facto</a:t>
                      </a:r>
                      <a:r>
                        <a:rPr lang="en-GB" sz="900" b="1">
                          <a:latin typeface="Calibri"/>
                          <a:ea typeface="Cambria"/>
                          <a:cs typeface="Times New Roman"/>
                        </a:rPr>
                        <a:t>, but not </a:t>
                      </a:r>
                      <a:r>
                        <a:rPr lang="en-GB" sz="900" b="1" i="1">
                          <a:latin typeface="Calibri"/>
                          <a:ea typeface="Cambria"/>
                          <a:cs typeface="Times New Roman"/>
                        </a:rPr>
                        <a:t>de jure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1">
                          <a:latin typeface="Calibri"/>
                          <a:ea typeface="Cambria"/>
                          <a:cs typeface="Times New Roman"/>
                        </a:rPr>
                        <a:t>de facto</a:t>
                      </a:r>
                      <a:r>
                        <a:rPr lang="en-GB" sz="900" b="1">
                          <a:latin typeface="Calibri"/>
                          <a:ea typeface="Cambria"/>
                          <a:cs typeface="Times New Roman"/>
                        </a:rPr>
                        <a:t>, but not </a:t>
                      </a:r>
                      <a:r>
                        <a:rPr lang="en-GB" sz="900" b="1" i="1">
                          <a:latin typeface="Calibri"/>
                          <a:ea typeface="Cambria"/>
                          <a:cs typeface="Times New Roman"/>
                        </a:rPr>
                        <a:t>de jure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65"/>
                    </a:solidFill>
                  </a:tcPr>
                </a:tc>
              </a:tr>
              <a:tr h="25329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900" b="1" dirty="0">
                          <a:latin typeface="Calibri"/>
                          <a:ea typeface="Times New Roman"/>
                          <a:cs typeface="Times New Roman"/>
                        </a:rPr>
                        <a:t>Czech Republic</a:t>
                      </a:r>
                      <a:endParaRPr lang="en-US" sz="9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76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 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1460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65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65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900" b="1" dirty="0">
                          <a:latin typeface="Calibri"/>
                          <a:ea typeface="Times New Roman"/>
                          <a:cs typeface="Times New Roman"/>
                        </a:rPr>
                        <a:t>Estonia </a:t>
                      </a:r>
                      <a:endParaRPr lang="en-US" sz="9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65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900" b="1" dirty="0">
                          <a:latin typeface="Calibri"/>
                          <a:ea typeface="Times New Roman"/>
                          <a:cs typeface="Times New Roman"/>
                        </a:rPr>
                        <a:t>Finland</a:t>
                      </a:r>
                      <a:endParaRPr lang="en-US" sz="9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1" dirty="0">
                          <a:latin typeface="Calibri"/>
                          <a:ea typeface="Cambria"/>
                          <a:cs typeface="Times New Roman"/>
                        </a:rPr>
                        <a:t>de facto</a:t>
                      </a:r>
                      <a:r>
                        <a:rPr lang="en-GB" sz="900" b="1" dirty="0">
                          <a:latin typeface="Calibri"/>
                          <a:ea typeface="Cambria"/>
                          <a:cs typeface="Times New Roman"/>
                        </a:rPr>
                        <a:t>, but not </a:t>
                      </a:r>
                      <a:r>
                        <a:rPr lang="en-GB" sz="900" b="1" i="1" dirty="0">
                          <a:latin typeface="Calibri"/>
                          <a:ea typeface="Cambria"/>
                          <a:cs typeface="Times New Roman"/>
                        </a:rPr>
                        <a:t>de jure</a:t>
                      </a:r>
                      <a:endParaRPr lang="en-US" sz="9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53340" marR="6477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65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Hungary 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r>
                        <a:rPr lang="en-GB" sz="900" b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65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900" b="1" dirty="0">
                          <a:latin typeface="Calibri"/>
                          <a:ea typeface="Times New Roman"/>
                          <a:cs typeface="Times New Roman"/>
                        </a:rPr>
                        <a:t>Latvia</a:t>
                      </a:r>
                      <a:endParaRPr lang="en-US" sz="9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286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286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 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286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2286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65"/>
                    </a:solidFill>
                  </a:tcPr>
                </a:tc>
                <a:tc>
                  <a:txBody>
                    <a:bodyPr/>
                    <a:lstStyle/>
                    <a:p>
                      <a:pPr marL="3175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8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65"/>
                    </a:solidFill>
                  </a:tcPr>
                </a:tc>
              </a:tr>
              <a:tr h="16886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900" b="1" dirty="0">
                          <a:latin typeface="Calibri"/>
                          <a:ea typeface="Times New Roman"/>
                          <a:cs typeface="Times New Roman"/>
                        </a:rPr>
                        <a:t>Lithuania*</a:t>
                      </a:r>
                      <a:endParaRPr lang="en-US" sz="9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86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286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286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286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2286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65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65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Poland*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65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65"/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Serbia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1">
                          <a:latin typeface="Calibri"/>
                          <a:ea typeface="Cambria"/>
                          <a:cs typeface="Times New Roman"/>
                        </a:rPr>
                        <a:t>de facto</a:t>
                      </a:r>
                      <a:r>
                        <a:rPr lang="en-GB" sz="900" b="1">
                          <a:latin typeface="Calibri"/>
                          <a:ea typeface="Cambria"/>
                          <a:cs typeface="Times New Roman"/>
                        </a:rPr>
                        <a:t>, but not </a:t>
                      </a:r>
                      <a:r>
                        <a:rPr lang="en-GB" sz="900" b="1" i="1">
                          <a:latin typeface="Calibri"/>
                          <a:ea typeface="Cambria"/>
                          <a:cs typeface="Times New Roman"/>
                        </a:rPr>
                        <a:t>de jure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65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Slovakia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14605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1">
                          <a:latin typeface="Calibri"/>
                          <a:ea typeface="Cambria"/>
                          <a:cs typeface="Times New Roman"/>
                        </a:rPr>
                        <a:t>de facto</a:t>
                      </a:r>
                      <a:r>
                        <a:rPr lang="en-GB" sz="900" b="1">
                          <a:latin typeface="Calibri"/>
                          <a:ea typeface="Cambria"/>
                          <a:cs typeface="Times New Roman"/>
                        </a:rPr>
                        <a:t>, but not </a:t>
                      </a:r>
                      <a:r>
                        <a:rPr lang="en-GB" sz="900" b="1" i="1">
                          <a:latin typeface="Calibri"/>
                          <a:ea typeface="Cambria"/>
                          <a:cs typeface="Times New Roman"/>
                        </a:rPr>
                        <a:t>de jure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65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Slovenia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65"/>
                    </a:solidFill>
                  </a:tcPr>
                </a:tc>
              </a:tr>
              <a:tr h="33772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 b="1">
                          <a:latin typeface="Calibri"/>
                          <a:ea typeface="Times New Roman"/>
                          <a:cs typeface="Times New Roman"/>
                        </a:rPr>
                        <a:t>Republic of Moldova </a:t>
                      </a:r>
                      <a:endParaRPr lang="en-US" sz="8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 dirty="0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8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5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6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65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65"/>
                    </a:solidFill>
                  </a:tcPr>
                </a:tc>
              </a:tr>
              <a:tr h="16886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 b="1">
                          <a:latin typeface="Calibri"/>
                          <a:ea typeface="Times New Roman"/>
                          <a:cs typeface="Times New Roman"/>
                        </a:rPr>
                        <a:t>Romania</a:t>
                      </a:r>
                      <a:endParaRPr lang="en-US" sz="8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 dirty="0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8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5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6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5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6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5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6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65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65"/>
                    </a:solidFill>
                  </a:tcPr>
                </a:tc>
              </a:tr>
              <a:tr h="16886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900" b="1" dirty="0">
                          <a:latin typeface="Calibri"/>
                          <a:ea typeface="Times New Roman"/>
                          <a:cs typeface="Times New Roman"/>
                        </a:rPr>
                        <a:t>Ukraine</a:t>
                      </a:r>
                      <a:endParaRPr lang="en-US" sz="9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√?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4191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65"/>
                    </a:solidFill>
                  </a:tcPr>
                </a:tc>
                <a:tc>
                  <a:txBody>
                    <a:bodyPr/>
                    <a:lstStyle/>
                    <a:p>
                      <a:pPr marL="3175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/>
                          <a:ea typeface="Times New Roman"/>
                          <a:cs typeface="Times New Roman"/>
                        </a:rPr>
                        <a:t>√?</a:t>
                      </a:r>
                      <a:endParaRPr lang="en-US" sz="9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900" b="1" dirty="0">
                          <a:latin typeface="Calibri"/>
                          <a:ea typeface="Times New Roman"/>
                          <a:cs typeface="Times New Roman"/>
                        </a:rPr>
                        <a:t>Georgia</a:t>
                      </a:r>
                      <a:endParaRPr lang="en-US" sz="9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  <a:cs typeface="Times New Roman"/>
                        </a:rPr>
                        <a:t>√</a:t>
                      </a: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4191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65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7020" marR="37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2D"/>
                    </a:solidFill>
                  </a:tcPr>
                </a:tc>
              </a:tr>
            </a:tbl>
          </a:graphicData>
        </a:graphic>
      </p:graphicFrame>
      <p:sp>
        <p:nvSpPr>
          <p:cNvPr id="19459" name="Rectangle 4"/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smtClean="0">
                <a:solidFill>
                  <a:schemeClr val="bg1"/>
                </a:solidFill>
                <a:latin typeface="Calibri" panose="020F0502020204030204" pitchFamily="34" charset="0"/>
              </a:rPr>
              <a:t>PA Governance in Eastern Europe, Vilm, 2-5.12.2012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altLang="de-DE" smtClean="0"/>
              <a:t>Private Nature Reserve Aarnikotka </a:t>
            </a:r>
          </a:p>
        </p:txBody>
      </p:sp>
      <p:pic>
        <p:nvPicPr>
          <p:cNvPr id="56322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1905000"/>
            <a:ext cx="52578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5029200" cy="5029200"/>
          </a:xfrm>
          <a:solidFill>
            <a:schemeClr val="bg1"/>
          </a:solidFill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de-DE" sz="2000" smtClean="0"/>
              <a:t>Repovesi National Park</a:t>
            </a:r>
          </a:p>
          <a:p>
            <a:r>
              <a:rPr lang="en-US" altLang="de-DE" sz="2000" smtClean="0"/>
              <a:t>Local authorities: big pressures to have the area NP</a:t>
            </a:r>
          </a:p>
          <a:p>
            <a:r>
              <a:rPr lang="en-US" altLang="de-DE" sz="2000" smtClean="0"/>
              <a:t>Steering Group: </a:t>
            </a:r>
          </a:p>
          <a:p>
            <a:pPr lvl="1"/>
            <a:r>
              <a:rPr lang="en-US" altLang="de-DE" sz="2000" smtClean="0"/>
              <a:t>2 members from Metsähallitus, </a:t>
            </a:r>
          </a:p>
          <a:p>
            <a:pPr lvl="1"/>
            <a:r>
              <a:rPr lang="en-US" altLang="de-DE" sz="2000" smtClean="0"/>
              <a:t>2 members from UPM  </a:t>
            </a:r>
          </a:p>
          <a:p>
            <a:pPr lvl="1"/>
            <a:r>
              <a:rPr lang="en-US" altLang="de-DE" sz="2000" smtClean="0"/>
              <a:t>2 members from the Environment Department of the Regional Center.</a:t>
            </a:r>
          </a:p>
          <a:p>
            <a:pPr lvl="1">
              <a:buFont typeface="Arial" panose="020B0604020202020204" pitchFamily="34" charset="0"/>
              <a:buNone/>
            </a:pPr>
            <a:r>
              <a:rPr lang="en-US" altLang="de-DE" sz="2000" smtClean="0"/>
              <a:t>Chairman from UPM always. </a:t>
            </a:r>
          </a:p>
          <a:p>
            <a:r>
              <a:rPr lang="en-US" altLang="de-DE" sz="2000" smtClean="0"/>
              <a:t>Executive body: PA team from Metsähallitus and people working in the Municipalities</a:t>
            </a:r>
          </a:p>
          <a:p>
            <a:r>
              <a:rPr lang="en-US" altLang="de-DE" sz="2000" smtClean="0"/>
              <a:t>5 year national assessments and 10 years international assessments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39763"/>
          </a:xfrm>
        </p:spPr>
        <p:txBody>
          <a:bodyPr/>
          <a:lstStyle/>
          <a:p>
            <a:pPr eaLnBrk="1" hangingPunct="1"/>
            <a:r>
              <a:rPr lang="en-US" altLang="de-DE" smtClean="0"/>
              <a:t>C. Community governance</a:t>
            </a:r>
          </a:p>
        </p:txBody>
      </p:sp>
      <p:pic>
        <p:nvPicPr>
          <p:cNvPr id="57346" name="Content Placeholder 3" descr="1.private gov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0" y="1412875"/>
            <a:ext cx="9251950" cy="4495800"/>
          </a:xfrm>
        </p:spPr>
      </p:pic>
      <p:sp>
        <p:nvSpPr>
          <p:cNvPr id="57347" name="Rectangle 4"/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smtClean="0">
                <a:solidFill>
                  <a:schemeClr val="bg1"/>
                </a:solidFill>
                <a:latin typeface="Calibri" panose="020F0502020204030204" pitchFamily="34" charset="0"/>
              </a:rPr>
              <a:t>PA Governance in Eastern Europe, Vilm, 2-5.12.2012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smtClean="0"/>
              <a:t>Defileul Crișului Repede – Pădurea Craiului Natura 2000 site - SCI (Romania)</a:t>
            </a:r>
            <a:r>
              <a:rPr lang="en-US" altLang="de-DE" smtClean="0"/>
              <a:t> </a:t>
            </a:r>
          </a:p>
        </p:txBody>
      </p:sp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5410200" cy="4525963"/>
          </a:xfrm>
        </p:spPr>
        <p:txBody>
          <a:bodyPr/>
          <a:lstStyle/>
          <a:p>
            <a:r>
              <a:rPr lang="en-GB" altLang="de-DE" sz="2000" b="1" smtClean="0"/>
              <a:t>Landownership</a:t>
            </a:r>
            <a:r>
              <a:rPr lang="en-GB" altLang="de-DE" sz="2000" smtClean="0"/>
              <a:t>: mixed (state, private, community), all on the administrative territory 18 communes and 2 towns</a:t>
            </a:r>
          </a:p>
          <a:p>
            <a:endParaRPr lang="en-US" altLang="de-DE" sz="2000" smtClean="0"/>
          </a:p>
          <a:p>
            <a:r>
              <a:rPr lang="en-GB" altLang="de-DE" sz="2000" b="1" smtClean="0"/>
              <a:t>Designation initiative (history):</a:t>
            </a:r>
            <a:r>
              <a:rPr lang="en-GB" altLang="de-DE" sz="2000" smtClean="0"/>
              <a:t> CPASDB with the local communities:  PA for nature conservation and local development </a:t>
            </a:r>
            <a:r>
              <a:rPr lang="en-GB" altLang="de-DE" sz="2000" i="1" smtClean="0"/>
              <a:t>s </a:t>
            </a:r>
            <a:r>
              <a:rPr lang="en-GB" altLang="de-DE" sz="2000" smtClean="0"/>
              <a:t>(since 1996) </a:t>
            </a:r>
          </a:p>
          <a:p>
            <a:endParaRPr lang="en-GB" altLang="de-DE" sz="2000" smtClean="0"/>
          </a:p>
          <a:p>
            <a:r>
              <a:rPr lang="en-GB" altLang="de-DE" sz="2000" smtClean="0"/>
              <a:t>Lack of legal model - prevented the establishment of the PA for 15 years</a:t>
            </a:r>
          </a:p>
          <a:p>
            <a:endParaRPr lang="en-GB" altLang="de-DE" sz="2000" smtClean="0"/>
          </a:p>
          <a:p>
            <a:r>
              <a:rPr lang="en-GB" altLang="de-DE" sz="2000" smtClean="0"/>
              <a:t>EU accession - Natura 2000. </a:t>
            </a:r>
            <a:endParaRPr lang="en-US" altLang="de-DE" sz="2000" smtClean="0"/>
          </a:p>
          <a:p>
            <a:endParaRPr lang="en-US" altLang="de-DE" sz="2000" smtClean="0"/>
          </a:p>
        </p:txBody>
      </p:sp>
      <p:pic>
        <p:nvPicPr>
          <p:cNvPr id="58371" name="Picture 3" descr="P109071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1447800"/>
            <a:ext cx="37719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smtClean="0"/>
              <a:t>Defileul Crișului Repede – Pădurea Craiului Natura 2000 site - SCI (Romania)</a:t>
            </a:r>
            <a:r>
              <a:rPr lang="en-US" altLang="de-DE" smtClean="0"/>
              <a:t> </a:t>
            </a:r>
          </a:p>
        </p:txBody>
      </p:sp>
      <p:sp>
        <p:nvSpPr>
          <p:cNvPr id="59394" name="Content Placeholder 2"/>
          <p:cNvSpPr>
            <a:spLocks noGrp="1"/>
          </p:cNvSpPr>
          <p:nvPr>
            <p:ph idx="1"/>
          </p:nvPr>
        </p:nvSpPr>
        <p:spPr>
          <a:xfrm>
            <a:off x="76200" y="1341438"/>
            <a:ext cx="8001000" cy="1858962"/>
          </a:xfrm>
        </p:spPr>
        <p:txBody>
          <a:bodyPr/>
          <a:lstStyle/>
          <a:p>
            <a:r>
              <a:rPr lang="en-GB" altLang="de-DE" sz="1800" b="1" smtClean="0"/>
              <a:t>Decision making platform:</a:t>
            </a:r>
            <a:r>
              <a:rPr lang="en-GB" altLang="de-DE" sz="1800" smtClean="0"/>
              <a:t>  </a:t>
            </a:r>
          </a:p>
          <a:p>
            <a:pPr lvl="1"/>
            <a:r>
              <a:rPr lang="en-GB" altLang="de-DE" sz="1800" smtClean="0"/>
              <a:t>a Consortium of Mayors established by CPASDB (officially the administrator of the Natura 2000 site) as legal representatives of the local communities - informal agreement. </a:t>
            </a:r>
          </a:p>
          <a:p>
            <a:pPr lvl="1"/>
            <a:r>
              <a:rPr lang="en-GB" altLang="de-DE" sz="1800" smtClean="0"/>
              <a:t>the PA Management Unit (CPASDB) and the Consortium of Mayors form the </a:t>
            </a:r>
            <a:r>
              <a:rPr lang="en-GB" altLang="de-DE" sz="1800" b="1" i="1" smtClean="0"/>
              <a:t>Administrative Council of the site</a:t>
            </a:r>
            <a:r>
              <a:rPr lang="en-GB" altLang="de-DE" sz="1800" smtClean="0"/>
              <a:t>. </a:t>
            </a:r>
            <a:endParaRPr lang="en-US" altLang="de-DE" sz="1800" smtClean="0"/>
          </a:p>
          <a:p>
            <a:endParaRPr lang="en-US" altLang="de-DE" sz="1800" smtClean="0"/>
          </a:p>
        </p:txBody>
      </p:sp>
      <p:pic>
        <p:nvPicPr>
          <p:cNvPr id="59395" name="Picture 3" descr="P109082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3352800"/>
            <a:ext cx="3149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Box 4"/>
          <p:cNvSpPr txBox="1">
            <a:spLocks noChangeArrowheads="1"/>
          </p:cNvSpPr>
          <p:nvPr/>
        </p:nvSpPr>
        <p:spPr bwMode="auto">
          <a:xfrm>
            <a:off x="3733800" y="6400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de-DE" altLang="de-DE" sz="1800"/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0" y="3429000"/>
            <a:ext cx="60198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de-DE" sz="1800" b="1"/>
              <a:t>Functioning and role of the Administratie Council</a:t>
            </a:r>
            <a:r>
              <a:rPr lang="en-GB" altLang="de-DE" sz="1800"/>
              <a:t>: </a:t>
            </a:r>
            <a:endParaRPr lang="en-US" altLang="de-DE" sz="180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de-DE" sz="1800"/>
              <a:t>  meets once or 2 times a year</a:t>
            </a:r>
            <a:endParaRPr lang="en-US" altLang="de-DE" sz="180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de-DE" sz="1800"/>
              <a:t>  approves the Management Plan and annual action plans</a:t>
            </a:r>
            <a:r>
              <a:rPr lang="en-US" altLang="de-DE" sz="1800"/>
              <a:t>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de-DE" sz="1800"/>
              <a:t>  </a:t>
            </a:r>
            <a:r>
              <a:rPr lang="en-GB" altLang="de-DE" sz="1800"/>
              <a:t>is in charge with the implementation of the management activities, </a:t>
            </a:r>
            <a:endParaRPr lang="en-US" altLang="de-DE" sz="180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de-DE" sz="1800"/>
              <a:t>  </a:t>
            </a:r>
            <a:r>
              <a:rPr lang="en-GB" altLang="de-DE" sz="1800"/>
              <a:t>local authorities implement activities in partnership with the manager and in some cases with their financial contribution.    </a:t>
            </a:r>
            <a:endParaRPr lang="en-US" altLang="de-DE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altLang="de-DE" smtClean="0"/>
              <a:t>Defileul Crișului Repede – Pădurea Craiului Natura 2000 site - SCI (Romania)</a:t>
            </a:r>
            <a:r>
              <a:rPr lang="en-US" altLang="de-DE" smtClean="0"/>
              <a:t> </a:t>
            </a:r>
          </a:p>
        </p:txBody>
      </p:sp>
      <p:sp>
        <p:nvSpPr>
          <p:cNvPr id="60418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4876800" cy="5105400"/>
          </a:xfrm>
        </p:spPr>
        <p:txBody>
          <a:bodyPr/>
          <a:lstStyle/>
          <a:p>
            <a:r>
              <a:rPr lang="en-GB" altLang="de-DE" sz="1600" b="1" smtClean="0"/>
              <a:t>Key success factors for deciding and acting together</a:t>
            </a:r>
            <a:r>
              <a:rPr lang="en-GB" altLang="de-DE" sz="1600" smtClean="0"/>
              <a:t>:</a:t>
            </a:r>
            <a:endParaRPr lang="en-US" altLang="de-DE" sz="1600" smtClean="0"/>
          </a:p>
          <a:p>
            <a:pPr lvl="1"/>
            <a:r>
              <a:rPr lang="en-GB" altLang="de-DE" sz="1600" smtClean="0"/>
              <a:t>partnership developed around the natural and cultural values,   </a:t>
            </a:r>
            <a:endParaRPr lang="en-US" altLang="de-DE" sz="1600" smtClean="0"/>
          </a:p>
          <a:p>
            <a:pPr lvl="1"/>
            <a:r>
              <a:rPr lang="en-GB" altLang="de-DE" sz="1600" smtClean="0"/>
              <a:t>strong leadership, clear vision and very good facilitation skills of the PAMU (CPASDB)</a:t>
            </a:r>
            <a:endParaRPr lang="en-US" altLang="de-DE" sz="1600" smtClean="0"/>
          </a:p>
          <a:p>
            <a:pPr lvl="1"/>
            <a:r>
              <a:rPr lang="en-GB" altLang="de-DE" sz="1600" smtClean="0"/>
              <a:t>pragmatic and participatory approach of the PAMU (CPASDB), </a:t>
            </a:r>
            <a:endParaRPr lang="en-US" altLang="de-DE" sz="1600" smtClean="0"/>
          </a:p>
          <a:p>
            <a:pPr lvl="1"/>
            <a:r>
              <a:rPr lang="en-GB" altLang="de-DE" sz="1600" smtClean="0"/>
              <a:t>permanent communication with the partners, </a:t>
            </a:r>
            <a:endParaRPr lang="en-US" altLang="de-DE" sz="1600" smtClean="0"/>
          </a:p>
          <a:p>
            <a:pPr lvl="1"/>
            <a:r>
              <a:rPr lang="en-GB" altLang="de-DE" sz="1600" smtClean="0"/>
              <a:t>investing in the local identity and increasing the visibility of the area,</a:t>
            </a:r>
            <a:endParaRPr lang="en-US" altLang="de-DE" sz="1600" smtClean="0"/>
          </a:p>
          <a:p>
            <a:pPr lvl="1"/>
            <a:r>
              <a:rPr lang="en-GB" altLang="de-DE" sz="1600" smtClean="0"/>
              <a:t>continuous information and public awareness </a:t>
            </a:r>
            <a:endParaRPr lang="en-US" altLang="de-DE" sz="1600" smtClean="0"/>
          </a:p>
          <a:p>
            <a:pPr lvl="1"/>
            <a:r>
              <a:rPr lang="en-GB" altLang="de-DE" sz="1600" smtClean="0"/>
              <a:t>concrete measures in support of local development. </a:t>
            </a:r>
          </a:p>
          <a:p>
            <a:pPr lvl="1"/>
            <a:endParaRPr lang="en-US" altLang="de-DE" sz="1600" smtClean="0"/>
          </a:p>
          <a:p>
            <a:r>
              <a:rPr lang="en-GB" altLang="de-DE" sz="1600" b="1" smtClean="0"/>
              <a:t>Conclusion</a:t>
            </a:r>
            <a:r>
              <a:rPr lang="en-GB" altLang="de-DE" sz="1600" smtClean="0"/>
              <a:t>: bottom-up initiative in a limitative legislative context, built on the idea of benefits that the protected area can provide for the local development.</a:t>
            </a:r>
            <a:endParaRPr lang="en-US" altLang="de-DE" sz="1600" smtClean="0"/>
          </a:p>
          <a:p>
            <a:endParaRPr lang="en-US" altLang="de-DE" sz="1600" smtClean="0"/>
          </a:p>
        </p:txBody>
      </p:sp>
      <p:pic>
        <p:nvPicPr>
          <p:cNvPr id="60419" name="Picture 5" descr="P109079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1066800"/>
            <a:ext cx="4114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61442" name="Content Placeholder 3" descr="P1090830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>
          <a:xfrm>
            <a:off x="-1649413" y="0"/>
            <a:ext cx="12469813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792163"/>
          </a:xfrm>
        </p:spPr>
        <p:txBody>
          <a:bodyPr/>
          <a:lstStyle/>
          <a:p>
            <a:pPr eaLnBrk="1" hangingPunct="1"/>
            <a:r>
              <a:rPr lang="en-US" altLang="de-DE" smtClean="0"/>
              <a:t>B (b) Collaborative governance</a:t>
            </a:r>
          </a:p>
        </p:txBody>
      </p:sp>
      <p:pic>
        <p:nvPicPr>
          <p:cNvPr id="62466" name="Content Placeholder 3" descr="2.b1-2_collaborative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4800" y="685800"/>
            <a:ext cx="8534400" cy="61134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229600" cy="1143000"/>
          </a:xfrm>
        </p:spPr>
        <p:txBody>
          <a:bodyPr anchor="t"/>
          <a:lstStyle/>
          <a:p>
            <a:pPr eaLnBrk="1" hangingPunct="1"/>
            <a:r>
              <a:rPr lang="en-US" altLang="de-DE" sz="2800" b="1" smtClean="0"/>
              <a:t>Delegation / collaborative management in Romania</a:t>
            </a:r>
          </a:p>
        </p:txBody>
      </p:sp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827088" y="1595438"/>
            <a:ext cx="5903912" cy="461962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o-RO" altLang="de-DE"/>
              <a:t>Minist</a:t>
            </a:r>
            <a:r>
              <a:rPr lang="en-US" altLang="de-DE"/>
              <a:t>ry of Environment and Forests</a:t>
            </a:r>
          </a:p>
        </p:txBody>
      </p:sp>
      <p:sp>
        <p:nvSpPr>
          <p:cNvPr id="94213" name="Text Box 5"/>
          <p:cNvSpPr txBox="1">
            <a:spLocks noChangeArrowheads="1"/>
          </p:cNvSpPr>
          <p:nvPr/>
        </p:nvSpPr>
        <p:spPr bwMode="auto">
          <a:xfrm>
            <a:off x="609600" y="2971800"/>
            <a:ext cx="2735263" cy="119697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o-RO" altLang="de-DE"/>
              <a:t>Institu</a:t>
            </a:r>
            <a:r>
              <a:rPr lang="en-US" altLang="de-DE"/>
              <a:t>tes</a:t>
            </a:r>
            <a:r>
              <a:rPr lang="ro-RO" altLang="de-DE"/>
              <a:t>, compani</a:t>
            </a:r>
            <a:r>
              <a:rPr lang="en-US" altLang="de-DE"/>
              <a:t>es</a:t>
            </a:r>
            <a:r>
              <a:rPr lang="ro-RO" altLang="de-DE"/>
              <a:t> (</a:t>
            </a:r>
            <a:r>
              <a:rPr lang="en-US" altLang="de-DE"/>
              <a:t>NFA</a:t>
            </a:r>
            <a:r>
              <a:rPr lang="ro-RO" altLang="de-DE"/>
              <a:t>, </a:t>
            </a:r>
            <a:r>
              <a:rPr lang="en-US" altLang="de-DE"/>
              <a:t>County councils</a:t>
            </a:r>
            <a:r>
              <a:rPr lang="ro-RO" altLang="de-DE"/>
              <a:t>)</a:t>
            </a:r>
            <a:endParaRPr lang="en-US" altLang="de-DE"/>
          </a:p>
        </p:txBody>
      </p:sp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4427538" y="3419475"/>
            <a:ext cx="1368425" cy="46672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de-DE"/>
              <a:t>NGOs</a:t>
            </a:r>
          </a:p>
        </p:txBody>
      </p:sp>
      <p:sp>
        <p:nvSpPr>
          <p:cNvPr id="94215" name="Text Box 7"/>
          <p:cNvSpPr txBox="1">
            <a:spLocks noChangeArrowheads="1"/>
          </p:cNvSpPr>
          <p:nvPr/>
        </p:nvSpPr>
        <p:spPr bwMode="auto">
          <a:xfrm>
            <a:off x="6373813" y="3419475"/>
            <a:ext cx="2590800" cy="46672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de-DE"/>
              <a:t>Individuals</a:t>
            </a:r>
          </a:p>
        </p:txBody>
      </p:sp>
      <p:sp>
        <p:nvSpPr>
          <p:cNvPr id="94216" name="Text Box 8"/>
          <p:cNvSpPr txBox="1">
            <a:spLocks noChangeArrowheads="1"/>
          </p:cNvSpPr>
          <p:nvPr/>
        </p:nvSpPr>
        <p:spPr bwMode="auto">
          <a:xfrm>
            <a:off x="2411413" y="5646738"/>
            <a:ext cx="2541587" cy="830262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de-DE"/>
              <a:t>PA </a:t>
            </a:r>
            <a:r>
              <a:rPr lang="ro-RO" altLang="de-DE"/>
              <a:t>Administra</a:t>
            </a:r>
            <a:r>
              <a:rPr lang="en-US" altLang="de-DE"/>
              <a:t>tions</a:t>
            </a:r>
          </a:p>
        </p:txBody>
      </p:sp>
      <p:sp>
        <p:nvSpPr>
          <p:cNvPr id="94217" name="Text Box 9"/>
          <p:cNvSpPr txBox="1">
            <a:spLocks noChangeArrowheads="1"/>
          </p:cNvSpPr>
          <p:nvPr/>
        </p:nvSpPr>
        <p:spPr bwMode="auto">
          <a:xfrm>
            <a:off x="6084888" y="5645150"/>
            <a:ext cx="1871662" cy="830263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o-RO" altLang="de-DE"/>
              <a:t>PA Custodians</a:t>
            </a:r>
            <a:endParaRPr lang="en-US" altLang="de-DE"/>
          </a:p>
        </p:txBody>
      </p:sp>
      <p:sp>
        <p:nvSpPr>
          <p:cNvPr id="94220" name="Line 12"/>
          <p:cNvSpPr>
            <a:spLocks noChangeShapeType="1"/>
          </p:cNvSpPr>
          <p:nvPr/>
        </p:nvSpPr>
        <p:spPr bwMode="auto">
          <a:xfrm flipH="1">
            <a:off x="1981200" y="2032000"/>
            <a:ext cx="2449513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21" name="Line 13"/>
          <p:cNvSpPr>
            <a:spLocks noChangeShapeType="1"/>
          </p:cNvSpPr>
          <p:nvPr/>
        </p:nvSpPr>
        <p:spPr bwMode="auto">
          <a:xfrm>
            <a:off x="5076825" y="1984375"/>
            <a:ext cx="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22" name="Line 14"/>
          <p:cNvSpPr>
            <a:spLocks noChangeShapeType="1"/>
          </p:cNvSpPr>
          <p:nvPr/>
        </p:nvSpPr>
        <p:spPr bwMode="auto">
          <a:xfrm>
            <a:off x="5724525" y="2060575"/>
            <a:ext cx="1871663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23" name="Line 15"/>
          <p:cNvSpPr>
            <a:spLocks noChangeShapeType="1"/>
          </p:cNvSpPr>
          <p:nvPr/>
        </p:nvSpPr>
        <p:spPr bwMode="auto">
          <a:xfrm>
            <a:off x="2166938" y="4127500"/>
            <a:ext cx="576262" cy="151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24" name="Line 16"/>
          <p:cNvSpPr>
            <a:spLocks noChangeShapeType="1"/>
          </p:cNvSpPr>
          <p:nvPr/>
        </p:nvSpPr>
        <p:spPr bwMode="auto">
          <a:xfrm>
            <a:off x="2466975" y="4127500"/>
            <a:ext cx="4391025" cy="151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25" name="Line 17"/>
          <p:cNvSpPr>
            <a:spLocks noChangeShapeType="1"/>
          </p:cNvSpPr>
          <p:nvPr/>
        </p:nvSpPr>
        <p:spPr bwMode="auto">
          <a:xfrm flipH="1">
            <a:off x="3492500" y="3838575"/>
            <a:ext cx="1584325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3502" name="Line 18"/>
          <p:cNvSpPr>
            <a:spLocks noChangeShapeType="1"/>
          </p:cNvSpPr>
          <p:nvPr/>
        </p:nvSpPr>
        <p:spPr bwMode="auto">
          <a:xfrm>
            <a:off x="4572000" y="40767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27" name="Line 19"/>
          <p:cNvSpPr>
            <a:spLocks noChangeShapeType="1"/>
          </p:cNvSpPr>
          <p:nvPr/>
        </p:nvSpPr>
        <p:spPr bwMode="auto">
          <a:xfrm>
            <a:off x="5219700" y="3838575"/>
            <a:ext cx="1800225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28" name="Line 20"/>
          <p:cNvSpPr>
            <a:spLocks noChangeShapeType="1"/>
          </p:cNvSpPr>
          <p:nvPr/>
        </p:nvSpPr>
        <p:spPr bwMode="auto">
          <a:xfrm flipH="1">
            <a:off x="7308850" y="3910013"/>
            <a:ext cx="0" cy="1728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29" name="Text Box 21"/>
          <p:cNvSpPr txBox="1">
            <a:spLocks noChangeArrowheads="1"/>
          </p:cNvSpPr>
          <p:nvPr/>
        </p:nvSpPr>
        <p:spPr bwMode="auto">
          <a:xfrm>
            <a:off x="1524000" y="4267200"/>
            <a:ext cx="1944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o-RO" altLang="de-DE">
                <a:solidFill>
                  <a:srgbClr val="FF0000"/>
                </a:solidFill>
              </a:rPr>
              <a:t>RON, €  !!!</a:t>
            </a:r>
          </a:p>
        </p:txBody>
      </p:sp>
      <p:sp>
        <p:nvSpPr>
          <p:cNvPr id="63506" name="Text Box 22"/>
          <p:cNvSpPr txBox="1">
            <a:spLocks noChangeArrowheads="1"/>
          </p:cNvSpPr>
          <p:nvPr/>
        </p:nvSpPr>
        <p:spPr bwMode="auto">
          <a:xfrm>
            <a:off x="5435600" y="2492375"/>
            <a:ext cx="28082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 sz="1800"/>
          </a:p>
        </p:txBody>
      </p:sp>
      <p:sp>
        <p:nvSpPr>
          <p:cNvPr id="94231" name="Text Box 23"/>
          <p:cNvSpPr txBox="1">
            <a:spLocks noChangeArrowheads="1"/>
          </p:cNvSpPr>
          <p:nvPr/>
        </p:nvSpPr>
        <p:spPr bwMode="auto">
          <a:xfrm>
            <a:off x="4283075" y="1989138"/>
            <a:ext cx="32416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o-RO" altLang="de-DE" sz="1800" b="1"/>
              <a:t>Contract</a:t>
            </a:r>
            <a:r>
              <a:rPr lang="en-US" altLang="de-DE" sz="1800" b="1"/>
              <a:t>s</a:t>
            </a:r>
          </a:p>
        </p:txBody>
      </p:sp>
      <p:sp>
        <p:nvSpPr>
          <p:cNvPr id="94232" name="Text Box 24"/>
          <p:cNvSpPr txBox="1">
            <a:spLocks noChangeArrowheads="1"/>
          </p:cNvSpPr>
          <p:nvPr/>
        </p:nvSpPr>
        <p:spPr bwMode="auto">
          <a:xfrm>
            <a:off x="4267200" y="3962400"/>
            <a:ext cx="1944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o-RO" altLang="de-DE">
                <a:solidFill>
                  <a:srgbClr val="FF0000"/>
                </a:solidFill>
              </a:rPr>
              <a:t>RON, €  !!!</a:t>
            </a:r>
          </a:p>
        </p:txBody>
      </p:sp>
      <p:sp>
        <p:nvSpPr>
          <p:cNvPr id="94233" name="Text Box 25"/>
          <p:cNvSpPr txBox="1">
            <a:spLocks noChangeArrowheads="1"/>
          </p:cNvSpPr>
          <p:nvPr/>
        </p:nvSpPr>
        <p:spPr bwMode="auto">
          <a:xfrm>
            <a:off x="6804025" y="3886200"/>
            <a:ext cx="1944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o-RO" altLang="de-DE">
                <a:solidFill>
                  <a:srgbClr val="FF0000"/>
                </a:solidFill>
              </a:rPr>
              <a:t>RON, €  !!!</a:t>
            </a:r>
          </a:p>
        </p:txBody>
      </p:sp>
      <p:pic>
        <p:nvPicPr>
          <p:cNvPr id="94234" name="Picture 26" descr="PMAStaf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32588" y="1050925"/>
            <a:ext cx="2663825" cy="1225550"/>
          </a:xfrm>
        </p:spPr>
      </p:pic>
      <p:sp>
        <p:nvSpPr>
          <p:cNvPr id="94236" name="Text Box 28"/>
          <p:cNvSpPr txBox="1">
            <a:spLocks noChangeArrowheads="1"/>
          </p:cNvSpPr>
          <p:nvPr/>
        </p:nvSpPr>
        <p:spPr bwMode="auto">
          <a:xfrm>
            <a:off x="6840538" y="1196975"/>
            <a:ext cx="2411412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o-RO" altLang="de-DE" sz="1600" b="1">
                <a:solidFill>
                  <a:srgbClr val="FF0000"/>
                </a:solidFill>
              </a:rPr>
              <a:t>Biodiversit</a:t>
            </a:r>
            <a:r>
              <a:rPr lang="en-US" altLang="de-DE" sz="1600" b="1">
                <a:solidFill>
                  <a:srgbClr val="FF0000"/>
                </a:solidFill>
              </a:rPr>
              <a:t>y</a:t>
            </a:r>
            <a:r>
              <a:rPr lang="ro-RO" altLang="de-DE" sz="1600" b="1">
                <a:solidFill>
                  <a:srgbClr val="FF0000"/>
                </a:solidFill>
              </a:rPr>
              <a:t> CITES, biosecurit</a:t>
            </a:r>
            <a:r>
              <a:rPr lang="en-US" altLang="de-DE" sz="1600" b="1">
                <a:solidFill>
                  <a:srgbClr val="FF0000"/>
                </a:solidFill>
              </a:rPr>
              <a:t>y</a:t>
            </a:r>
            <a:r>
              <a:rPr lang="ro-RO" altLang="de-DE" sz="1600" b="1">
                <a:solidFill>
                  <a:srgbClr val="FF0000"/>
                </a:solidFill>
              </a:rPr>
              <a:t>, Natura2000, </a:t>
            </a:r>
            <a:r>
              <a:rPr lang="en-US" altLang="de-DE" sz="1600" b="1">
                <a:solidFill>
                  <a:srgbClr val="FF0000"/>
                </a:solidFill>
              </a:rPr>
              <a:t>protected areas</a:t>
            </a:r>
            <a:r>
              <a:rPr lang="ro-RO" altLang="de-DE" sz="1600" b="1">
                <a:solidFill>
                  <a:srgbClr val="FF0000"/>
                </a:solidFill>
              </a:rPr>
              <a:t>, </a:t>
            </a:r>
            <a:r>
              <a:rPr lang="en-US" altLang="de-DE" sz="1600" b="1">
                <a:solidFill>
                  <a:srgbClr val="FF0000"/>
                </a:solidFill>
              </a:rPr>
              <a:t>A pproval of EIA, projects, </a:t>
            </a:r>
            <a:r>
              <a:rPr lang="ro-RO" altLang="de-DE" sz="1600" b="1">
                <a:solidFill>
                  <a:srgbClr val="FF0000"/>
                </a:solidFill>
              </a:rPr>
              <a:t>..........</a:t>
            </a:r>
            <a:endParaRPr lang="en-US" altLang="de-DE" sz="1600" b="1">
              <a:solidFill>
                <a:srgbClr val="FF0000"/>
              </a:solidFill>
            </a:endParaRPr>
          </a:p>
        </p:txBody>
      </p:sp>
      <p:sp>
        <p:nvSpPr>
          <p:cNvPr id="94237" name="Text Box 29"/>
          <p:cNvSpPr txBox="1">
            <a:spLocks noChangeArrowheads="1"/>
          </p:cNvSpPr>
          <p:nvPr/>
        </p:nvSpPr>
        <p:spPr bwMode="auto">
          <a:xfrm>
            <a:off x="609600" y="5283200"/>
            <a:ext cx="1447800" cy="584200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1600" b="1"/>
              <a:t>Scientific Councils</a:t>
            </a:r>
          </a:p>
        </p:txBody>
      </p:sp>
      <p:sp>
        <p:nvSpPr>
          <p:cNvPr id="94238" name="Text Box 30"/>
          <p:cNvSpPr txBox="1">
            <a:spLocks noChangeArrowheads="1"/>
          </p:cNvSpPr>
          <p:nvPr/>
        </p:nvSpPr>
        <p:spPr bwMode="auto">
          <a:xfrm>
            <a:off x="609600" y="6273800"/>
            <a:ext cx="1514475" cy="584200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1600" b="1"/>
              <a:t>Consultative Councils</a:t>
            </a:r>
          </a:p>
        </p:txBody>
      </p:sp>
      <p:sp>
        <p:nvSpPr>
          <p:cNvPr id="94239" name="Line 31"/>
          <p:cNvSpPr>
            <a:spLocks noChangeShapeType="1"/>
          </p:cNvSpPr>
          <p:nvPr/>
        </p:nvSpPr>
        <p:spPr bwMode="auto">
          <a:xfrm>
            <a:off x="2124075" y="5659438"/>
            <a:ext cx="287338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40" name="Line 32"/>
          <p:cNvSpPr>
            <a:spLocks noChangeShapeType="1"/>
          </p:cNvSpPr>
          <p:nvPr/>
        </p:nvSpPr>
        <p:spPr bwMode="auto">
          <a:xfrm flipV="1">
            <a:off x="2124075" y="6118225"/>
            <a:ext cx="287338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0" y="2362200"/>
            <a:ext cx="1828800" cy="46672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de-DE"/>
              <a:t>DDBR</a:t>
            </a:r>
          </a:p>
        </p:txBody>
      </p:sp>
      <p:sp>
        <p:nvSpPr>
          <p:cNvPr id="30" name="Line 12"/>
          <p:cNvSpPr>
            <a:spLocks noChangeShapeType="1"/>
          </p:cNvSpPr>
          <p:nvPr/>
        </p:nvSpPr>
        <p:spPr bwMode="auto">
          <a:xfrm flipH="1">
            <a:off x="990600" y="2057400"/>
            <a:ext cx="696913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4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4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4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4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4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4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4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9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9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94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94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94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94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9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94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4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4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94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4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4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94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4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4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94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3" dur="500"/>
                                        <p:tgtEl>
                                          <p:spTgt spid="94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94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2" grpId="0" animBg="1"/>
      <p:bldP spid="94213" grpId="0" animBg="1"/>
      <p:bldP spid="94214" grpId="0" animBg="1"/>
      <p:bldP spid="94215" grpId="0" animBg="1"/>
      <p:bldP spid="94216" grpId="0" animBg="1"/>
      <p:bldP spid="94217" grpId="0" animBg="1"/>
      <p:bldP spid="94220" grpId="0" animBg="1"/>
      <p:bldP spid="94221" grpId="0" animBg="1"/>
      <p:bldP spid="94222" grpId="0" animBg="1"/>
      <p:bldP spid="94223" grpId="0" animBg="1"/>
      <p:bldP spid="94224" grpId="0" animBg="1"/>
      <p:bldP spid="94225" grpId="0" animBg="1"/>
      <p:bldP spid="94227" grpId="0" animBg="1"/>
      <p:bldP spid="94228" grpId="0" animBg="1"/>
      <p:bldP spid="94229" grpId="0"/>
      <p:bldP spid="94231" grpId="0"/>
      <p:bldP spid="94232" grpId="0"/>
      <p:bldP spid="94233" grpId="0"/>
      <p:bldP spid="94236" grpId="0"/>
      <p:bldP spid="94237" grpId="0" animBg="1"/>
      <p:bldP spid="94238" grpId="0" animBg="1"/>
      <p:bldP spid="94239" grpId="0" animBg="1"/>
      <p:bldP spid="94240" grpId="0" animBg="1"/>
      <p:bldP spid="29" grpId="0" animBg="1"/>
      <p:bldP spid="3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 smtClean="0"/>
          </a:p>
        </p:txBody>
      </p:sp>
      <p:sp>
        <p:nvSpPr>
          <p:cNvPr id="64514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altLang="de-DE" smtClean="0"/>
          </a:p>
        </p:txBody>
      </p:sp>
      <p:sp>
        <p:nvSpPr>
          <p:cNvPr id="64515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64516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381000"/>
            <a:ext cx="426720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4775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43313"/>
            <a:ext cx="53340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750" y="0"/>
            <a:ext cx="58102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8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5994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3"/>
          </a:xfrm>
        </p:spPr>
        <p:txBody>
          <a:bodyPr/>
          <a:lstStyle/>
          <a:p>
            <a:pPr eaLnBrk="1" hangingPunct="1"/>
            <a:r>
              <a:rPr lang="en-US" altLang="de-DE" smtClean="0"/>
              <a:t>A (c) Delegated governance</a:t>
            </a:r>
          </a:p>
        </p:txBody>
      </p:sp>
      <p:pic>
        <p:nvPicPr>
          <p:cNvPr id="20482" name="Content Placeholder 3" descr="1_C_delegated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200" y="914400"/>
            <a:ext cx="7696200" cy="5246688"/>
          </a:xfrm>
        </p:spPr>
      </p:pic>
      <p:sp>
        <p:nvSpPr>
          <p:cNvPr id="20483" name="Rectangle 4"/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smtClean="0">
                <a:solidFill>
                  <a:schemeClr val="bg1"/>
                </a:solidFill>
                <a:latin typeface="Calibri" panose="020F0502020204030204" pitchFamily="34" charset="0"/>
              </a:rPr>
              <a:t>PA Governance in Eastern Europe, Vilm, 2-5.12.2012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13716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2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0" y="-457200"/>
            <a:ext cx="6172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67587" name="Picture 4" descr="SK-Polan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725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Box 7"/>
          <p:cNvSpPr txBox="1">
            <a:spLocks noChangeArrowheads="1"/>
          </p:cNvSpPr>
          <p:nvPr/>
        </p:nvSpPr>
        <p:spPr bwMode="auto">
          <a:xfrm>
            <a:off x="0" y="3429000"/>
            <a:ext cx="25146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de-DE" sz="1800">
              <a:solidFill>
                <a:schemeClr val="bg1"/>
              </a:solidFill>
            </a:endParaRPr>
          </a:p>
          <a:p>
            <a:pPr eaLnBrk="1" hangingPunct="1"/>
            <a:r>
              <a:rPr lang="en-US" altLang="de-DE" sz="1800">
                <a:solidFill>
                  <a:schemeClr val="bg1"/>
                </a:solidFill>
              </a:rPr>
              <a:t>Alina Ioniță</a:t>
            </a:r>
          </a:p>
          <a:p>
            <a:pPr eaLnBrk="1" hangingPunct="1"/>
            <a:r>
              <a:rPr lang="en-US" altLang="de-DE" sz="1800">
                <a:solidFill>
                  <a:schemeClr val="bg1"/>
                </a:solidFill>
              </a:rPr>
              <a:t>Tiberiu Chiricheș</a:t>
            </a:r>
          </a:p>
          <a:p>
            <a:pPr eaLnBrk="1" hangingPunct="1"/>
            <a:r>
              <a:rPr lang="en-US" altLang="de-DE" sz="1800">
                <a:solidFill>
                  <a:schemeClr val="bg1"/>
                </a:solidFill>
              </a:rPr>
              <a:t>Cristian Remus Papp</a:t>
            </a:r>
          </a:p>
          <a:p>
            <a:pPr eaLnBrk="1" hangingPunct="1"/>
            <a:r>
              <a:rPr lang="en-US" altLang="de-DE" sz="1800">
                <a:solidFill>
                  <a:schemeClr val="bg1"/>
                </a:solidFill>
              </a:rPr>
              <a:t>Costel Bucur</a:t>
            </a:r>
          </a:p>
          <a:p>
            <a:pPr eaLnBrk="1" hangingPunct="1"/>
            <a:r>
              <a:rPr lang="en-US" altLang="de-DE" sz="1800">
                <a:solidFill>
                  <a:schemeClr val="bg1"/>
                </a:solidFill>
              </a:rPr>
              <a:t>Erika Stanciu</a:t>
            </a:r>
          </a:p>
          <a:p>
            <a:pPr eaLnBrk="1" hangingPunct="1"/>
            <a:endParaRPr lang="en-US" altLang="de-DE" sz="1800">
              <a:solidFill>
                <a:schemeClr val="bg1"/>
              </a:solidFill>
            </a:endParaRPr>
          </a:p>
          <a:p>
            <a:pPr eaLnBrk="1" hangingPunct="1"/>
            <a:r>
              <a:rPr lang="en-US" altLang="de-DE" sz="1800">
                <a:solidFill>
                  <a:schemeClr val="bg1"/>
                </a:solidFill>
              </a:rPr>
              <a:t>Georgiana Branescu</a:t>
            </a:r>
          </a:p>
          <a:p>
            <a:pPr eaLnBrk="1" hangingPunct="1"/>
            <a:r>
              <a:rPr lang="en-US" altLang="de-DE" sz="1800">
                <a:solidFill>
                  <a:schemeClr val="bg1"/>
                </a:solidFill>
              </a:rPr>
              <a:t>Laura Florescu</a:t>
            </a:r>
          </a:p>
          <a:p>
            <a:pPr eaLnBrk="1" hangingPunct="1"/>
            <a:r>
              <a:rPr lang="en-US" altLang="de-DE" sz="1800">
                <a:solidFill>
                  <a:schemeClr val="bg1"/>
                </a:solidFill>
              </a:rPr>
              <a:t>Laura Istrate </a:t>
            </a:r>
          </a:p>
          <a:p>
            <a:pPr eaLnBrk="1" hangingPunct="1"/>
            <a:endParaRPr lang="en-US" altLang="de-DE" sz="1800">
              <a:solidFill>
                <a:schemeClr val="bg1"/>
              </a:solidFill>
            </a:endParaRPr>
          </a:p>
          <a:p>
            <a:pPr eaLnBrk="1" hangingPunct="1"/>
            <a:r>
              <a:rPr lang="en-US" altLang="de-DE" sz="1800">
                <a:solidFill>
                  <a:schemeClr val="bg1"/>
                </a:solidFill>
              </a:rPr>
              <a:t>Alina Alexa</a:t>
            </a:r>
          </a:p>
          <a:p>
            <a:pPr eaLnBrk="1" hangingPunct="1"/>
            <a:r>
              <a:rPr lang="en-US" altLang="de-DE" sz="1800">
                <a:solidFill>
                  <a:schemeClr val="bg1"/>
                </a:solidFill>
              </a:rPr>
              <a:t>Adrian Hăgătiș</a:t>
            </a:r>
          </a:p>
          <a:p>
            <a:pPr eaLnBrk="1" hangingPunct="1"/>
            <a:endParaRPr lang="en-US" altLang="de-DE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57200" y="427038"/>
            <a:ext cx="8229600" cy="715962"/>
          </a:xfrm>
        </p:spPr>
        <p:txBody>
          <a:bodyPr/>
          <a:lstStyle/>
          <a:p>
            <a:r>
              <a:rPr lang="en-GB" altLang="en-US" smtClean="0"/>
              <a:t>“</a:t>
            </a:r>
            <a:r>
              <a:rPr lang="en-GB" altLang="de-DE" smtClean="0"/>
              <a:t>Gajna</a:t>
            </a:r>
            <a:r>
              <a:rPr lang="en-GB" altLang="en-US" smtClean="0"/>
              <a:t>”</a:t>
            </a:r>
            <a:r>
              <a:rPr lang="en-GB" altLang="de-DE" smtClean="0"/>
              <a:t> Significant Landscape – Croatia</a:t>
            </a:r>
            <a:r>
              <a:rPr lang="en-US" altLang="de-DE" smtClean="0"/>
              <a:t/>
            </a:r>
            <a:br>
              <a:rPr lang="en-US" altLang="de-DE" smtClean="0"/>
            </a:br>
            <a:endParaRPr lang="en-US" altLang="de-DE" smtClean="0"/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4343400" cy="5181600"/>
          </a:xfrm>
        </p:spPr>
        <p:txBody>
          <a:bodyPr/>
          <a:lstStyle/>
          <a:p>
            <a:r>
              <a:rPr lang="en-GB" altLang="de-DE" sz="2000" smtClean="0"/>
              <a:t>280 ha along the Sava river</a:t>
            </a:r>
            <a:r>
              <a:rPr lang="en-US" altLang="de-DE" sz="2000" smtClean="0"/>
              <a:t> </a:t>
            </a:r>
          </a:p>
          <a:p>
            <a:pPr>
              <a:buFont typeface="Arial" panose="020B0604020202020204" pitchFamily="34" charset="0"/>
              <a:buNone/>
            </a:pPr>
            <a:endParaRPr lang="en-US" altLang="de-DE" sz="2000" smtClean="0"/>
          </a:p>
          <a:p>
            <a:r>
              <a:rPr lang="en-GB" altLang="de-DE" sz="2000" b="1" smtClean="0"/>
              <a:t>Managed by: </a:t>
            </a:r>
            <a:r>
              <a:rPr lang="en-GB" altLang="de-DE" sz="2000" smtClean="0"/>
              <a:t>Brod Ecological Society-BED (Brodsko Ekološko Društvo-BED)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de-DE" sz="2000" smtClean="0"/>
              <a:t>	delegated by the Public Institution for the Management of Protected Natural Resources of Brod-Posavina County </a:t>
            </a:r>
          </a:p>
          <a:p>
            <a:pPr>
              <a:buFont typeface="Arial" panose="020B0604020202020204" pitchFamily="34" charset="0"/>
              <a:buNone/>
            </a:pPr>
            <a:endParaRPr lang="en-GB" altLang="de-DE" sz="2000" b="1" smtClean="0"/>
          </a:p>
          <a:p>
            <a:r>
              <a:rPr lang="en-GB" altLang="de-DE" sz="2000" b="1" smtClean="0"/>
              <a:t>Landownership: </a:t>
            </a:r>
            <a:r>
              <a:rPr lang="en-GB" altLang="de-DE" sz="2000" smtClean="0"/>
              <a:t>state owned land (municipality) </a:t>
            </a:r>
            <a:endParaRPr lang="en-US" altLang="de-DE" sz="2000" smtClean="0"/>
          </a:p>
          <a:p>
            <a:endParaRPr lang="en-GB" altLang="de-DE" sz="2000" b="1" smtClean="0"/>
          </a:p>
          <a:p>
            <a:r>
              <a:rPr lang="en-GB" altLang="de-DE" sz="2000" b="1" smtClean="0"/>
              <a:t>Financing</a:t>
            </a:r>
            <a:r>
              <a:rPr lang="en-GB" altLang="de-DE" sz="2000" smtClean="0"/>
              <a:t>: 50% projects, 50% county administration, some revenue generating commercial activities</a:t>
            </a:r>
            <a:r>
              <a:rPr lang="en-US" altLang="de-DE" sz="2000" smtClean="0"/>
              <a:t> </a:t>
            </a:r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1219200"/>
            <a:ext cx="6807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“</a:t>
            </a:r>
            <a:r>
              <a:rPr lang="en-GB" altLang="de-DE" smtClean="0"/>
              <a:t>Gajna</a:t>
            </a:r>
            <a:r>
              <a:rPr lang="en-GB" altLang="en-US" smtClean="0"/>
              <a:t>”</a:t>
            </a:r>
            <a:r>
              <a:rPr lang="en-GB" altLang="de-DE" smtClean="0"/>
              <a:t> Significant Landscape – Croatia</a:t>
            </a:r>
            <a:endParaRPr lang="en-US" altLang="de-DE" smtClean="0"/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228600" y="1265238"/>
            <a:ext cx="4419600" cy="5135562"/>
          </a:xfrm>
        </p:spPr>
        <p:txBody>
          <a:bodyPr/>
          <a:lstStyle/>
          <a:p>
            <a:r>
              <a:rPr lang="en-GB" altLang="de-DE" b="1" smtClean="0"/>
              <a:t>Decision-maker: </a:t>
            </a:r>
            <a:r>
              <a:rPr lang="en-GB" altLang="de-DE" smtClean="0"/>
              <a:t>Public Institution for the Management of Protected Natural Resources of Brod-Posavina County</a:t>
            </a:r>
            <a:endParaRPr lang="en-US" altLang="de-DE" smtClean="0"/>
          </a:p>
          <a:p>
            <a:r>
              <a:rPr lang="en-GB" altLang="de-DE" b="1" smtClean="0"/>
              <a:t>Grazing management:</a:t>
            </a:r>
            <a:r>
              <a:rPr lang="en-GB" altLang="de-DE" smtClean="0"/>
              <a:t> </a:t>
            </a:r>
          </a:p>
          <a:p>
            <a:pPr lvl="1"/>
            <a:r>
              <a:rPr lang="en-GB" altLang="de-DE" smtClean="0"/>
              <a:t>maintain the pasture (reduce Amorpha)</a:t>
            </a:r>
          </a:p>
          <a:p>
            <a:pPr lvl="1"/>
            <a:r>
              <a:rPr lang="en-GB" altLang="de-DE" smtClean="0"/>
              <a:t>with Podolian cattle (endengared traditional breed) </a:t>
            </a:r>
            <a:endParaRPr lang="en-GB" altLang="de-DE" b="1" smtClean="0"/>
          </a:p>
          <a:p>
            <a:r>
              <a:rPr lang="en-GB" altLang="de-DE" b="1" smtClean="0"/>
              <a:t>Community involvement: </a:t>
            </a:r>
            <a:r>
              <a:rPr lang="en-GB" altLang="de-DE" smtClean="0"/>
              <a:t>very low at present</a:t>
            </a:r>
            <a:r>
              <a:rPr lang="en-US" altLang="de-DE" smtClean="0"/>
              <a:t> </a:t>
            </a:r>
          </a:p>
        </p:txBody>
      </p:sp>
      <p:pic>
        <p:nvPicPr>
          <p:cNvPr id="22531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1371600"/>
            <a:ext cx="607060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 smtClean="0"/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23555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mtClean="0"/>
              <a:t>Logarska Dolina Landscape Park – Slovenia 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de-DE" smtClean="0"/>
              <a:t>established - 1987 by a municipality</a:t>
            </a:r>
            <a:endParaRPr lang="en-US" altLang="de-DE" smtClean="0"/>
          </a:p>
          <a:p>
            <a:r>
              <a:rPr lang="en-GB" altLang="de-DE" smtClean="0"/>
              <a:t>1987 - 1992 increased visitor pressure, no management. </a:t>
            </a:r>
          </a:p>
          <a:p>
            <a:endParaRPr lang="en-US" altLang="de-DE" smtClean="0"/>
          </a:p>
          <a:p>
            <a:r>
              <a:rPr lang="en-GB" altLang="de-DE" smtClean="0"/>
              <a:t>1992 – Logarska Dolina Nonprofit Company (Logarska Dolina d.o.o. local landowners and tourism business owners - aiming to manage the PA by initiating sustainable development activities and reducing tourism pressure).</a:t>
            </a:r>
          </a:p>
          <a:p>
            <a:endParaRPr lang="en-US" altLang="de-DE" smtClean="0"/>
          </a:p>
          <a:p>
            <a:r>
              <a:rPr lang="en-GB" altLang="de-DE" smtClean="0"/>
              <a:t>1996 - Institute for Tourism and Sustainable Development of Solčavsko Region (Rinka Center)  is established </a:t>
            </a:r>
            <a:endParaRPr lang="en-US" altLang="de-DE" smtClean="0"/>
          </a:p>
          <a:p>
            <a:endParaRPr lang="en-US" alt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1863</Words>
  <Application>Microsoft Office PowerPoint</Application>
  <PresentationFormat>On-screen Show (4:3)</PresentationFormat>
  <Paragraphs>333</Paragraphs>
  <Slides>51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Arial</vt:lpstr>
      <vt:lpstr>MS PGothic</vt:lpstr>
      <vt:lpstr>Calibri</vt:lpstr>
      <vt:lpstr>Office Theme</vt:lpstr>
      <vt:lpstr>\\192.168.40.1\europarc\50. Communications\6. EUROPARC Events\3_EUROPARC Conference\2016\7 - Workshops\1- Workshop Presentations + flipcharts\5 . We Manage nature regional parks\Document1!OLE_LINK2</vt:lpstr>
      <vt:lpstr>Governance of Protected Areas in Eastern Europe</vt:lpstr>
      <vt:lpstr>How was the information collected </vt:lpstr>
      <vt:lpstr>Case study selection</vt:lpstr>
      <vt:lpstr>Governance matrix for Eastern Europe</vt:lpstr>
      <vt:lpstr>A (c) Delegated governance</vt:lpstr>
      <vt:lpstr>“Gajna” Significant Landscape – Croatia </vt:lpstr>
      <vt:lpstr>“Gajna” Significant Landscape – Croatia</vt:lpstr>
      <vt:lpstr>PowerPoint Presentation</vt:lpstr>
      <vt:lpstr>Logarska Dolina Landscape Park – Slovenia </vt:lpstr>
      <vt:lpstr>Logarska Dolina Landscape Park – Slovenia </vt:lpstr>
      <vt:lpstr>PowerPoint Presentation</vt:lpstr>
      <vt:lpstr>PowerPoint Presentation</vt:lpstr>
      <vt:lpstr>PowerPoint Presentation</vt:lpstr>
      <vt:lpstr>Zasavica Special Nature Reserve – Serbia</vt:lpstr>
      <vt:lpstr>Zasavica Special Nature Reserve – Serbia</vt:lpstr>
      <vt:lpstr>Zasavica Special Nature Reserve – Serbia</vt:lpstr>
      <vt:lpstr>PowerPoint Presentation</vt:lpstr>
      <vt:lpstr>Pape Nature Park - Latvia</vt:lpstr>
      <vt:lpstr>Pape Nature Park – Latvia </vt:lpstr>
      <vt:lpstr>Pape Nature Park - Latvia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 (a) Trans-boundary governance</vt:lpstr>
      <vt:lpstr>Saxon - Bohemian Switzerland Transboundary PA (Českosaské Švýcarsko / Sächsisch-Böhmische Schweiz) </vt:lpstr>
      <vt:lpstr>Saxon - Bohemian Switzerland Transboundary PA (Českosaské Švýcarsko / Sächsisch-Böhmische Schweiz) </vt:lpstr>
      <vt:lpstr>Saxon - Bohemian Switzerland Transboundary PA (Českosaské Švýcarsko / Sächsisch-Böhmische Schweiz) </vt:lpstr>
      <vt:lpstr>Saxon - Bohemian Switzerland Transboundary PA (Českosaské Švýcarsko / Sächsisch-Böhmische Schweiz) </vt:lpstr>
      <vt:lpstr>Oulanka (Finland) – Paanajarrvi (Rusia) </vt:lpstr>
      <vt:lpstr>Oulanka (Finland) – Paanajarrvi (Rusia) </vt:lpstr>
      <vt:lpstr>Oulanka (Finland) – Paanajarrvi (Rusia) </vt:lpstr>
      <vt:lpstr>PowerPoint Presentation</vt:lpstr>
      <vt:lpstr>PowerPoint Presentation</vt:lpstr>
      <vt:lpstr>B (c) Joint governance Kvarken Archipeleago (Finland)</vt:lpstr>
      <vt:lpstr>PowerPoint Presentation</vt:lpstr>
      <vt:lpstr>C. Private governance</vt:lpstr>
      <vt:lpstr>Private Nature Reserve Aarnikotka </vt:lpstr>
      <vt:lpstr>Private Nature Reserve Aarnikotka </vt:lpstr>
      <vt:lpstr>C. Community governance</vt:lpstr>
      <vt:lpstr>Defileul Crișului Repede – Pădurea Craiului Natura 2000 site - SCI (Romania) </vt:lpstr>
      <vt:lpstr>Defileul Crișului Repede – Pădurea Craiului Natura 2000 site - SCI (Romania) </vt:lpstr>
      <vt:lpstr>Defileul Crișului Repede – Pădurea Craiului Natura 2000 site - SCI (Romania) </vt:lpstr>
      <vt:lpstr>PowerPoint Presentation</vt:lpstr>
      <vt:lpstr>B (b) Collaborative governance</vt:lpstr>
      <vt:lpstr>Delegation / collaborative management in Romania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alina</dc:creator>
  <cp:lastModifiedBy>comms</cp:lastModifiedBy>
  <cp:revision>76</cp:revision>
  <dcterms:created xsi:type="dcterms:W3CDTF">2012-12-03T20:38:00Z</dcterms:created>
  <dcterms:modified xsi:type="dcterms:W3CDTF">2016-11-07T09:53:13Z</dcterms:modified>
</cp:coreProperties>
</file>