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4" r:id="rId3"/>
    <p:sldId id="272" r:id="rId4"/>
    <p:sldId id="276" r:id="rId5"/>
    <p:sldId id="277" r:id="rId6"/>
    <p:sldId id="280" r:id="rId7"/>
    <p:sldId id="278" r:id="rId8"/>
    <p:sldId id="279" r:id="rId9"/>
    <p:sldId id="282" r:id="rId10"/>
  </p:sldIdLst>
  <p:sldSz cx="9144000" cy="6858000" type="screen4x3"/>
  <p:notesSz cx="7086600" cy="10223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59D"/>
    <a:srgbClr val="F57F21"/>
    <a:srgbClr val="DEE231"/>
    <a:srgbClr val="019147"/>
    <a:srgbClr val="656A6F"/>
    <a:srgbClr val="07ABCD"/>
    <a:srgbClr val="542E19"/>
    <a:srgbClr val="6F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5" autoAdjust="0"/>
  </p:normalViewPr>
  <p:slideViewPr>
    <p:cSldViewPr>
      <p:cViewPr>
        <p:scale>
          <a:sx n="66" d="100"/>
          <a:sy n="66" d="100"/>
        </p:scale>
        <p:origin x="-150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86FC950E-D459-4FB0-9565-E43DA2B194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3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673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22" tIns="47261" rIns="94522" bIns="47261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50736BDC-8D27-4241-82CE-44CC7A267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13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A7529-0432-48ED-BD76-00A4B46E4E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2742-89B1-4BFA-93F5-C00791A175CF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1750" cy="38338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sz="1000" dirty="0"/>
              <a:t>Living with significant Health issues: more chronic, non-infectious disease; more multiple-illnesses; more older people;  more mental ill-health</a:t>
            </a:r>
          </a:p>
          <a:p>
            <a:pPr algn="l">
              <a:lnSpc>
                <a:spcPct val="80000"/>
              </a:lnSpc>
            </a:pPr>
            <a:r>
              <a:rPr lang="en-US" sz="1000" dirty="0"/>
              <a:t>Some associated with life-</a:t>
            </a:r>
            <a:r>
              <a:rPr lang="en-US" sz="1000" dirty="0" err="1"/>
              <a:t>behaviours</a:t>
            </a:r>
            <a:r>
              <a:rPr lang="en-US" sz="1000" dirty="0"/>
              <a:t> </a:t>
            </a:r>
            <a:r>
              <a:rPr lang="en-US" sz="1000" dirty="0" err="1"/>
              <a:t>eg</a:t>
            </a:r>
            <a:r>
              <a:rPr lang="en-US" sz="1000" dirty="0"/>
              <a:t> Diabetes, Heart disease, Lung cancer, Obesity,    living in hostile </a:t>
            </a:r>
            <a:r>
              <a:rPr lang="en-US" sz="1000" dirty="0" err="1"/>
              <a:t>envs</a:t>
            </a:r>
            <a:r>
              <a:rPr lang="en-US" sz="1000" dirty="0"/>
              <a:t> – urban issues re: loneliness &amp; social isolation</a:t>
            </a:r>
          </a:p>
          <a:p>
            <a:pPr algn="l">
              <a:lnSpc>
                <a:spcPct val="80000"/>
              </a:lnSpc>
            </a:pPr>
            <a:r>
              <a:rPr lang="en-US" sz="1000" dirty="0"/>
              <a:t>Young people’s dis-connect with </a:t>
            </a:r>
            <a:r>
              <a:rPr lang="en-US" sz="1000" dirty="0" err="1"/>
              <a:t>env</a:t>
            </a:r>
            <a:r>
              <a:rPr lang="en-US" sz="1000" dirty="0"/>
              <a:t> -  nature-deficit disorder;   less time outside than high-security prisoners…..</a:t>
            </a:r>
          </a:p>
          <a:p>
            <a:pPr algn="l">
              <a:lnSpc>
                <a:spcPct val="80000"/>
              </a:lnSpc>
            </a:pPr>
            <a:r>
              <a:rPr lang="en-US" sz="1000" dirty="0"/>
              <a:t> </a:t>
            </a:r>
          </a:p>
          <a:p>
            <a:pPr algn="l">
              <a:lnSpc>
                <a:spcPct val="80000"/>
              </a:lnSpc>
            </a:pPr>
            <a:r>
              <a:rPr lang="en-US" sz="1000" dirty="0"/>
              <a:t>Physical activity outdoors &amp; contact with nature -  greater acknowledgement of valuable contribution parks &amp; protected areas can make to public health -  prevention, treatment, recovery &amp; long-term care</a:t>
            </a:r>
          </a:p>
          <a:p>
            <a:pPr algn="l">
              <a:lnSpc>
                <a:spcPct val="80000"/>
              </a:lnSpc>
            </a:pPr>
            <a:endParaRPr lang="en-US" sz="1000" dirty="0"/>
          </a:p>
          <a:p>
            <a:pPr algn="l">
              <a:lnSpc>
                <a:spcPct val="80000"/>
              </a:lnSpc>
            </a:pPr>
            <a:r>
              <a:rPr lang="en-US" sz="1000" dirty="0"/>
              <a:t>Places need to be high-quality &amp; accessible,  and provide an attractive setting for people to develop a sense of connection – and seek the benefits.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8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4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9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7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2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3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29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8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358775" y="358775"/>
            <a:ext cx="8424863" cy="539750"/>
            <a:chOff x="226" y="226"/>
            <a:chExt cx="5307" cy="340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226" y="226"/>
              <a:ext cx="5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226" y="566"/>
              <a:ext cx="53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226" y="283"/>
              <a:ext cx="31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/>
                <a:t>Scottish Natural Heritage  </a:t>
              </a:r>
            </a:p>
          </p:txBody>
        </p:sp>
      </p:grpSp>
      <p:pic>
        <p:nvPicPr>
          <p:cNvPr id="1043" name="Picture 19" descr="Picto Black 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49963"/>
            <a:ext cx="1079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3132138" y="4381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chemeClr val="bg2"/>
                </a:solidFill>
              </a:rPr>
              <a:t>Dualchas Nàdair na h-Alba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c.org/knowlege-hub/health-green-exercis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europarc.org/toolkit-health-benefits-from-park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c.org/wp-content/uploads/2019/10/Jurmala-communique_EUROPARC2019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549" y="1068957"/>
            <a:ext cx="717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800" b="1" dirty="0" smtClean="0"/>
              <a:t>EUROPARC webinar – 24 October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941100" y="2132856"/>
            <a:ext cx="6840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/>
              <a:t>Healthy Parks, Healthy People – realising the  potential of Parks and Protected </a:t>
            </a:r>
            <a:r>
              <a:rPr lang="en-GB" sz="2400" b="1" dirty="0"/>
              <a:t>Areas as </a:t>
            </a:r>
            <a:r>
              <a:rPr lang="en-GB" sz="2400" b="1" dirty="0" smtClean="0"/>
              <a:t>Europe’s ‘</a:t>
            </a:r>
            <a:r>
              <a:rPr lang="en-GB" sz="2400" b="1" dirty="0"/>
              <a:t>Natural Health Centres</a:t>
            </a:r>
            <a:r>
              <a:rPr lang="en-GB" sz="2400" b="1" dirty="0" smtClean="0"/>
              <a:t>’</a:t>
            </a:r>
          </a:p>
          <a:p>
            <a:pPr eaLnBrk="1" hangingPunct="1"/>
            <a:endParaRPr lang="en-GB" sz="2400" b="1" dirty="0"/>
          </a:p>
          <a:p>
            <a:pPr eaLnBrk="1" hangingPunct="1"/>
            <a:endParaRPr lang="en-GB" sz="2400" b="1" dirty="0" smtClean="0"/>
          </a:p>
          <a:p>
            <a:pPr eaLnBrk="1" hangingPunct="1"/>
            <a:r>
              <a:rPr lang="en-GB" sz="2400" b="1" dirty="0" smtClean="0"/>
              <a:t>Pete Rawcliffe – Scottish Natural Heritage</a:t>
            </a:r>
            <a:endParaRPr lang="en-GB" sz="2400" b="1" dirty="0"/>
          </a:p>
          <a:p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001788" y="49051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EUROPARC Commission on </a:t>
            </a:r>
          </a:p>
          <a:p>
            <a:r>
              <a:rPr lang="en-GB" b="1" dirty="0" smtClean="0"/>
              <a:t>Health &amp; Protected Areas</a:t>
            </a:r>
            <a:endParaRPr lang="en-GB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137" y="5945725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92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8779" y="1308280"/>
            <a:ext cx="8424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natural health service?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782" y="2090364"/>
            <a:ext cx="5763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For: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improved mental and physical health, lower stress and blood pressure, reduced risk of illness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Dosage: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Take at least one dose a day with fresh air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effects: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Improved mood, sleep, attention, creativity, social contact, energy and happiness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Warning: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Keep </a:t>
            </a:r>
            <a:r>
              <a:rPr lang="en-GB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GB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reach of children  (and adults)</a:t>
            </a: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babd\Desktop\ONHS Icon Suite - _FINAL_\PNG\Wildlife_nature\Biodiversity\Wildlife ΓÇô biodiversity - c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9" y="2722950"/>
            <a:ext cx="2913704" cy="20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abd\Desktop\ONHS Icon Suite - _FINAL_\PNG\Improved mental health\Improved mental health - tree no+ - c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04" y="476672"/>
            <a:ext cx="3849094" cy="27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776" y="4540864"/>
            <a:ext cx="5332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ealthy places support healthy people</a:t>
            </a:r>
            <a:endParaRPr lang="en-GB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babd\Desktop\ONHS Icon Suite - _FINAL_\PNG\Engaging with biodiversity\Engaging with biodiversity - c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78" y="4433557"/>
            <a:ext cx="21389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137" y="5945725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Play for </a:t>
            </a:r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 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Protected areas?</a:t>
            </a:r>
            <a:endParaRPr lang="en-GB" sz="28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11560" y="1631680"/>
            <a:ext cx="5256584" cy="4133056"/>
          </a:xfrm>
        </p:spPr>
        <p:txBody>
          <a:bodyPr>
            <a:normAutofit fontScale="62500" lnSpcReduction="20000"/>
          </a:bodyPr>
          <a:lstStyle/>
          <a:p>
            <a:r>
              <a:rPr lang="en-GB" altLang="en-US" dirty="0"/>
              <a:t>Growing engagement in health activity by PAs across Europe</a:t>
            </a:r>
          </a:p>
          <a:p>
            <a:r>
              <a:rPr lang="en-GB" altLang="en-US" dirty="0"/>
              <a:t>Range of good practice </a:t>
            </a:r>
            <a:r>
              <a:rPr lang="en-GB" altLang="en-US" dirty="0" smtClean="0"/>
              <a:t>developed / developing</a:t>
            </a:r>
            <a:endParaRPr lang="en-GB" altLang="en-US" dirty="0"/>
          </a:p>
          <a:p>
            <a:r>
              <a:rPr lang="en-GB" altLang="en-US" dirty="0"/>
              <a:t>Strong evidence base – needs to be communicated better;  more emphasis on M&amp;E to help make case at programme level too</a:t>
            </a:r>
          </a:p>
          <a:p>
            <a:r>
              <a:rPr lang="en-GB" altLang="en-US" dirty="0"/>
              <a:t>Significant challenges for PAs in terms of political and professional relevance; funding; developing new partnerships with new </a:t>
            </a:r>
            <a:r>
              <a:rPr lang="en-GB" altLang="en-US" dirty="0" smtClean="0"/>
              <a:t>sector / stakeholders</a:t>
            </a:r>
            <a:endParaRPr lang="en-GB" altLang="en-US" dirty="0"/>
          </a:p>
          <a:p>
            <a:r>
              <a:rPr lang="en-GB" altLang="en-US" dirty="0"/>
              <a:t>Significant opportunity for PAs in terms of demonstrating the benefits of nature for people</a:t>
            </a:r>
          </a:p>
          <a:p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4039" y="5983641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66" y="1556792"/>
            <a:ext cx="2680055" cy="42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323528" y="1052736"/>
            <a:ext cx="708517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sz="2800" b="1" dirty="0" smtClean="0">
                <a:solidFill>
                  <a:schemeClr val="tx1"/>
                </a:solidFill>
              </a:rPr>
              <a:t>Key steps for Parks and Protected Areas?</a:t>
            </a:r>
            <a:endParaRPr lang="en-GB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88277"/>
            <a:ext cx="5554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Start building awareness and capacity in my organisation on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Look for opportunities to make links to local health professionals </a:t>
            </a:r>
            <a:endParaRPr lang="en-GB" alt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Develop </a:t>
            </a:r>
            <a:r>
              <a:rPr lang="en-GB" altLang="en-US" sz="2000" dirty="0"/>
              <a:t>new partnerships around health promoting use of </a:t>
            </a:r>
            <a:r>
              <a:rPr lang="en-GB" altLang="en-US" sz="2000" dirty="0" smtClean="0"/>
              <a:t>Parks to reach new audiences</a:t>
            </a:r>
            <a:endParaRPr lang="en-GB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Do more on Monitoring and Evaluation when developing </a:t>
            </a:r>
            <a:r>
              <a:rPr lang="en-GB" altLang="en-US" sz="2000" dirty="0" smtClean="0"/>
              <a:t>health projects</a:t>
            </a:r>
            <a:endParaRPr lang="en-GB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/>
              <a:t>Look to build links within/to research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Learn </a:t>
            </a:r>
            <a:r>
              <a:rPr lang="en-GB" altLang="en-US" sz="2000" dirty="0"/>
              <a:t>from good practice </a:t>
            </a:r>
            <a:r>
              <a:rPr lang="en-GB" altLang="en-US" sz="2000" dirty="0" smtClean="0"/>
              <a:t>elsewhere</a:t>
            </a:r>
            <a:endParaRPr lang="en-GB" altLang="en-US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559" y="6004395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19" y="1772816"/>
            <a:ext cx="2536159" cy="40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722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484784"/>
            <a:ext cx="36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Case studies </a:t>
            </a:r>
          </a:p>
          <a:p>
            <a:endParaRPr lang="en-GB" dirty="0"/>
          </a:p>
          <a:p>
            <a:r>
              <a:rPr lang="en-GB" sz="2000" dirty="0" smtClean="0"/>
              <a:t>14 from 10 countries 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More wanted!</a:t>
            </a:r>
          </a:p>
          <a:p>
            <a:endParaRPr lang="en-GB" sz="2000" dirty="0"/>
          </a:p>
          <a:p>
            <a:r>
              <a:rPr lang="en-GB" sz="2000" dirty="0" smtClean="0"/>
              <a:t>See</a:t>
            </a:r>
          </a:p>
          <a:p>
            <a:endParaRPr lang="en-GB" sz="2000" dirty="0"/>
          </a:p>
          <a:p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://www.europarc.org/knowlege-hub/health-green-exercise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6021288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8507"/>
            <a:ext cx="5544616" cy="50367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Tool-kit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GB" sz="2000" b="1" dirty="0"/>
              <a:t>Aim – </a:t>
            </a:r>
            <a:r>
              <a:rPr lang="en-GB" sz="2000" dirty="0"/>
              <a:t>help PAs contribute to delivery of health outcomes</a:t>
            </a:r>
          </a:p>
          <a:p>
            <a:r>
              <a:rPr lang="en-GB" sz="2000" b="1" dirty="0" smtClean="0"/>
              <a:t>Contents </a:t>
            </a:r>
            <a:r>
              <a:rPr lang="en-GB" sz="2000" dirty="0" smtClean="0"/>
              <a:t>– </a:t>
            </a:r>
            <a:r>
              <a:rPr lang="en-GB" sz="2000" dirty="0"/>
              <a:t>key messages; </a:t>
            </a:r>
            <a:r>
              <a:rPr lang="en-GB" sz="2000" dirty="0" smtClean="0"/>
              <a:t>linking health and environment policy </a:t>
            </a:r>
            <a:r>
              <a:rPr lang="en-GB" sz="2000" dirty="0"/>
              <a:t>frameworks; sources of evidence; case studies: check-list</a:t>
            </a:r>
          </a:p>
          <a:p>
            <a:r>
              <a:rPr lang="en-GB" sz="2000" b="1" dirty="0" smtClean="0"/>
              <a:t>The </a:t>
            </a:r>
            <a:r>
              <a:rPr lang="en-GB" sz="2000" b="1" dirty="0"/>
              <a:t>goal </a:t>
            </a:r>
            <a:r>
              <a:rPr lang="en-GB" sz="2000" dirty="0"/>
              <a:t>– develop the toolkit to encourage use of nature as ‘core business’ – in both the environment and health sectors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See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://www.europarc.org/toolkit-health-benefits-from-parks/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851721" cy="403244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1860" y="6021288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209609"/>
            <a:ext cx="3427743" cy="45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67544" y="1052736"/>
            <a:ext cx="523911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err="1" smtClean="0">
                <a:solidFill>
                  <a:schemeClr val="tx1"/>
                </a:solidFill>
              </a:rPr>
              <a:t>Jurmala</a:t>
            </a:r>
            <a:r>
              <a:rPr lang="en-GB" sz="2800" b="1" dirty="0" smtClean="0">
                <a:solidFill>
                  <a:schemeClr val="tx1"/>
                </a:solidFill>
              </a:rPr>
              <a:t> Communique 2019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774" y="2132856"/>
            <a:ext cx="4821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deliver </a:t>
            </a:r>
            <a:r>
              <a:rPr lang="en-GB" sz="2000" dirty="0"/>
              <a:t>better health outcomes for people and to make </a:t>
            </a:r>
            <a:r>
              <a:rPr lang="en-GB" sz="2000" dirty="0" smtClean="0"/>
              <a:t>Parks </a:t>
            </a:r>
            <a:r>
              <a:rPr lang="en-GB" sz="2000" dirty="0"/>
              <a:t>and </a:t>
            </a:r>
            <a:r>
              <a:rPr lang="en-GB" sz="2000" dirty="0" smtClean="0"/>
              <a:t>Protected </a:t>
            </a:r>
            <a:r>
              <a:rPr lang="en-GB" sz="2000" dirty="0"/>
              <a:t>A</a:t>
            </a:r>
            <a:r>
              <a:rPr lang="en-GB" sz="2000" dirty="0" smtClean="0"/>
              <a:t>reas </a:t>
            </a:r>
            <a:r>
              <a:rPr lang="en-GB" sz="2000" dirty="0"/>
              <a:t>more relevant to an increasingly urbanised Europe; and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dirty="0"/>
              <a:t>support the case for further investment and a strategic approach to Parks, </a:t>
            </a:r>
            <a:r>
              <a:rPr lang="en-GB" sz="2000" dirty="0" smtClean="0"/>
              <a:t>Protected </a:t>
            </a:r>
            <a:r>
              <a:rPr lang="en-GB" sz="2000" dirty="0"/>
              <a:t>A</a:t>
            </a:r>
            <a:r>
              <a:rPr lang="en-GB" sz="2000" dirty="0" smtClean="0"/>
              <a:t>reas </a:t>
            </a:r>
            <a:r>
              <a:rPr lang="en-GB" sz="2000" dirty="0"/>
              <a:t>and associated green </a:t>
            </a:r>
            <a:r>
              <a:rPr lang="en-GB" sz="2000" dirty="0" smtClean="0"/>
              <a:t>infrastructure</a:t>
            </a:r>
            <a:endParaRPr lang="en-GB" sz="2000" dirty="0"/>
          </a:p>
          <a:p>
            <a:pPr lvl="0"/>
            <a:endParaRPr lang="en-GB" sz="2000" b="1" dirty="0" smtClean="0"/>
          </a:p>
          <a:p>
            <a:pPr lvl="0"/>
            <a:r>
              <a:rPr lang="en-GB" sz="2000" b="1" dirty="0" smtClean="0"/>
              <a:t>See  </a:t>
            </a:r>
            <a:r>
              <a:rPr lang="en-GB" sz="2000" dirty="0" smtClean="0">
                <a:hlinkClick r:id="rId3"/>
              </a:rPr>
              <a:t>https://www.europarc.org/wp-content/uploads/2019/10/Jurmala-communique_EUROPARC2019.pdf</a:t>
            </a:r>
            <a:endParaRPr lang="en-GB" sz="2000" b="1" dirty="0" smtClean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5970771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“Healthy Parks, Healthy People” Europe</a:t>
            </a: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157" y="1844824"/>
            <a:ext cx="5568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Key programme areas?</a:t>
            </a:r>
            <a:endParaRPr lang="en-GB" sz="2000" b="1" dirty="0"/>
          </a:p>
          <a:p>
            <a:pPr lvl="0"/>
            <a:endParaRPr lang="en-GB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Policy </a:t>
            </a:r>
            <a:r>
              <a:rPr lang="en-GB" sz="2000" dirty="0"/>
              <a:t>-  development, integration, resourcing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Partnerships</a:t>
            </a:r>
            <a:r>
              <a:rPr lang="en-GB" sz="2000" dirty="0"/>
              <a:t> – health and other sectors; communities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Practice –</a:t>
            </a:r>
            <a:r>
              <a:rPr lang="en-GB" sz="2000" dirty="0"/>
              <a:t> </a:t>
            </a:r>
            <a:r>
              <a:rPr lang="en-GB" sz="2000" dirty="0" smtClean="0"/>
              <a:t>green </a:t>
            </a:r>
            <a:r>
              <a:rPr lang="en-GB" sz="2000" dirty="0"/>
              <a:t>exercise projects</a:t>
            </a:r>
            <a:r>
              <a:rPr lang="en-GB" sz="2000" b="1" dirty="0"/>
              <a:t>; </a:t>
            </a:r>
            <a:r>
              <a:rPr lang="en-GB" sz="2000" dirty="0" smtClean="0"/>
              <a:t>addressing health </a:t>
            </a:r>
            <a:r>
              <a:rPr lang="en-GB" sz="2000" dirty="0"/>
              <a:t>inequalities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Support </a:t>
            </a:r>
            <a:r>
              <a:rPr lang="en-GB" sz="2000" dirty="0"/>
              <a:t>– evidence base; tool-kits, knowledge exchange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Leadership – </a:t>
            </a:r>
            <a:r>
              <a:rPr lang="en-GB" sz="2000" dirty="0"/>
              <a:t>advocacy and communications, health sector </a:t>
            </a:r>
            <a:r>
              <a:rPr lang="en-GB" sz="2000" dirty="0" smtClean="0"/>
              <a:t>champions</a:t>
            </a:r>
            <a:endParaRPr lang="en-GB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5949280"/>
            <a:ext cx="1749829" cy="5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6" y="1770191"/>
            <a:ext cx="2014871" cy="37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71FFD1B571BE2883E0537D20C80A46C7" version="1.0.0">
  <systemFields>
    <field name="Objective-Id">
      <value order="0">A3085822</value>
    </field>
    <field name="Objective-Title">
      <value order="0">Webinar HPHP  - Webinar presentation - Pete Rawcliffe - October 2019</value>
    </field>
    <field name="Objective-Description">
      <value order="0"/>
    </field>
    <field name="Objective-CreationStamp">
      <value order="0">2019-10-21T13:48:21Z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2019-10-22T08:43:07Z</value>
    </field>
    <field name="Objective-Owner">
      <value order="0">Pete Rawcliffe</value>
    </field>
    <field name="Objective-Path">
      <value order="0">Objective Global Folder:SNH Fileplan:NAT - Natural Environments:SUS - Sustainability:HEALTH - Health:Health and the Natural Heritage - EUROPARC Federation Health and Protected Areas Working Group</value>
    </field>
    <field name="Objective-Parent">
      <value order="0">Health and the Natural Heritage - EUROPARC Federation Health and Protected Areas Working Group</value>
    </field>
    <field name="Objective-State">
      <value order="0">Being Drafted</value>
    </field>
    <field name="Objective-VersionId">
      <value order="0">vA5449575</value>
    </field>
    <field name="Objective-Version">
      <value order="0">1.1</value>
    </field>
    <field name="Objective-VersionNumber">
      <value order="0">2</value>
    </field>
    <field name="Objective-VersionComment">
      <value order="0"/>
    </field>
    <field name="Objective-FileNumber">
      <value order="0">qB40680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8">
      <field name="Objective-EIR Exception">
        <value order="0">Release</value>
      </field>
      <field name="Objective-FOI Exemption">
        <value order="0">Release</value>
      </field>
      <field name="Objective-DPA Exemption">
        <value order="0">Release</value>
      </field>
      <field name="Objective-Justification">
        <value order="0"/>
      </field>
      <field name="Objective-Date of Original">
        <value order="0"/>
      </field>
      <field name="Objective-Sensitivity Review Date">
        <value order="0"/>
      </field>
      <field name="Objective-FOI/EIR Disclosure Date">
        <value order="0"/>
      </field>
      <field name="Objective-Date of Release">
        <value order="0"/>
      </field>
      <field name="Objective-FOI Release Details">
        <value order="0"/>
      </field>
      <field name="Objective-FOI/EIR Dissemination Date">
        <value order="0"/>
      </field>
      <field name="Objective-Connect Creator">
        <value order="0"/>
      </field>
      <field name="Objective-Date of Request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71FFD1B571BE2883E0537D20C80A46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</TotalTime>
  <Words>558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PowerPoint Presentation</vt:lpstr>
      <vt:lpstr>PowerPoint Presentation</vt:lpstr>
      <vt:lpstr>State of Play for Parks and Protected areas?</vt:lpstr>
      <vt:lpstr>Key steps for Parks and Protected Areas?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Rawcliffe</dc:creator>
  <cp:keywords>SNH - accessible powerpoint</cp:keywords>
  <cp:lastModifiedBy>Peter Rawcliffe</cp:lastModifiedBy>
  <cp:revision>13</cp:revision>
  <dcterms:created xsi:type="dcterms:W3CDTF">2019-10-21T13:09:15Z</dcterms:created>
  <dcterms:modified xsi:type="dcterms:W3CDTF">2019-10-24T08:21:42Z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A3085822</vt:lpwstr>
  </property>
  <property fmtid="{D5CDD505-2E9C-101B-9397-08002B2CF9AE}" pid="4" name="Objective-Title">
    <vt:lpwstr>Webinar HPHP  - Webinar presentation - Pete Rawcliffe - October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2019-10-21T20:44:35Z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2019-10-23T07:03:04Z</vt:filetime>
  </property>
  <property fmtid="{D5CDD505-2E9C-101B-9397-08002B2CF9AE}" pid="11" name="Objective-Owner">
    <vt:lpwstr>Pete Rawcliffe</vt:lpwstr>
  </property>
  <property fmtid="{D5CDD505-2E9C-101B-9397-08002B2CF9AE}" pid="12" name="Objective-Path">
    <vt:lpwstr>Objective Global Folder:SNH Fileplan:NAT - Natural Environments:SUS - Sustainability:HEALTH - Health:Health and the Natural Heritage - EUROPARC Federation Health and Protected Areas Working Group:</vt:lpwstr>
  </property>
  <property fmtid="{D5CDD505-2E9C-101B-9397-08002B2CF9AE}" pid="13" name="Objective-Parent">
    <vt:lpwstr>Health and the Natural Heritage - EUROPARC Federation Health and Protected Areas Working Group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vA5449575</vt:lpwstr>
  </property>
  <property fmtid="{D5CDD505-2E9C-101B-9397-08002B2CF9AE}" pid="16" name="Objective-Version">
    <vt:lpwstr>1.1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none]</vt:lpwstr>
  </property>
  <property fmtid="{D5CDD505-2E9C-101B-9397-08002B2CF9AE}" pid="21" name="Objective-Caveats">
    <vt:lpwstr/>
  </property>
  <property fmtid="{D5CDD505-2E9C-101B-9397-08002B2CF9AE}" pid="22" name="Objective-EIR Exception">
    <vt:lpwstr>Release</vt:lpwstr>
  </property>
  <property fmtid="{D5CDD505-2E9C-101B-9397-08002B2CF9AE}" pid="23" name="Objective-FOI Exemption">
    <vt:lpwstr>Release</vt:lpwstr>
  </property>
  <property fmtid="{D5CDD505-2E9C-101B-9397-08002B2CF9AE}" pid="24" name="Objective-DPA Exemption">
    <vt:lpwstr>Release</vt:lpwstr>
  </property>
  <property fmtid="{D5CDD505-2E9C-101B-9397-08002B2CF9AE}" pid="25" name="Objective-Justification">
    <vt:lpwstr/>
  </property>
  <property fmtid="{D5CDD505-2E9C-101B-9397-08002B2CF9AE}" pid="26" name="Objective-Date of Original">
    <vt:lpwstr/>
  </property>
  <property fmtid="{D5CDD505-2E9C-101B-9397-08002B2CF9AE}" pid="27" name="Objective-Sensitivity Review Date">
    <vt:lpwstr/>
  </property>
  <property fmtid="{D5CDD505-2E9C-101B-9397-08002B2CF9AE}" pid="28" name="Objective-FOI/EIR Disclosure Date">
    <vt:lpwstr/>
  </property>
  <property fmtid="{D5CDD505-2E9C-101B-9397-08002B2CF9AE}" pid="29" name="Objective-Date of Release">
    <vt:lpwstr/>
  </property>
  <property fmtid="{D5CDD505-2E9C-101B-9397-08002B2CF9AE}" pid="30" name="Objective-FOI Release Details">
    <vt:lpwstr/>
  </property>
  <property fmtid="{D5CDD505-2E9C-101B-9397-08002B2CF9AE}" pid="31" name="Objective-FOI/EIR Dissemination Date">
    <vt:lpwstr/>
  </property>
  <property fmtid="{D5CDD505-2E9C-101B-9397-08002B2CF9AE}" pid="32" name="Objective-Connect Creator">
    <vt:lpwstr/>
  </property>
  <property fmtid="{D5CDD505-2E9C-101B-9397-08002B2CF9AE}" pid="33" name="Objective-Date of Request">
    <vt:lpwstr/>
  </property>
  <property fmtid="{D5CDD505-2E9C-101B-9397-08002B2CF9AE}" pid="34" name="Objective-Comment">
    <vt:lpwstr/>
  </property>
  <property fmtid="{D5CDD505-2E9C-101B-9397-08002B2CF9AE}" pid="35" name="Objective-Date of Original [system]">
    <vt:lpwstr/>
  </property>
  <property fmtid="{D5CDD505-2E9C-101B-9397-08002B2CF9AE}" pid="36" name="Objective-Sensitivity Review Date [system]">
    <vt:lpwstr/>
  </property>
  <property fmtid="{D5CDD505-2E9C-101B-9397-08002B2CF9AE}" pid="37" name="Objective-FOI Exemption [system]">
    <vt:lpwstr>Release</vt:lpwstr>
  </property>
  <property fmtid="{D5CDD505-2E9C-101B-9397-08002B2CF9AE}" pid="38" name="Objective-DPA Exemption [system]">
    <vt:lpwstr>Release</vt:lpwstr>
  </property>
  <property fmtid="{D5CDD505-2E9C-101B-9397-08002B2CF9AE}" pid="39" name="Objective-EIR Exception [system]">
    <vt:lpwstr>Release</vt:lpwstr>
  </property>
  <property fmtid="{D5CDD505-2E9C-101B-9397-08002B2CF9AE}" pid="40" name="Objective-Justification [system]">
    <vt:lpwstr/>
  </property>
  <property fmtid="{D5CDD505-2E9C-101B-9397-08002B2CF9AE}" pid="41" name="Objective-Date of Request [system]">
    <vt:lpwstr/>
  </property>
  <property fmtid="{D5CDD505-2E9C-101B-9397-08002B2CF9AE}" pid="42" name="Objective-Date of Release [system]">
    <vt:lpwstr/>
  </property>
  <property fmtid="{D5CDD505-2E9C-101B-9397-08002B2CF9AE}" pid="43" name="Objective-FOI/EIR Disclosure Date [system]">
    <vt:lpwstr/>
  </property>
  <property fmtid="{D5CDD505-2E9C-101B-9397-08002B2CF9AE}" pid="44" name="Objective-FOI/EIR Dissemination Date [system]">
    <vt:lpwstr/>
  </property>
  <property fmtid="{D5CDD505-2E9C-101B-9397-08002B2CF9AE}" pid="45" name="Objective-FOI Release Details [system]">
    <vt:lpwstr/>
  </property>
  <property fmtid="{D5CDD505-2E9C-101B-9397-08002B2CF9AE}" pid="46" name="Objective-Connect Creator [system]">
    <vt:lpwstr/>
  </property>
</Properties>
</file>